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8" r:id="rId2"/>
    <p:sldId id="256" r:id="rId3"/>
    <p:sldId id="309" r:id="rId4"/>
    <p:sldId id="310" r:id="rId5"/>
    <p:sldId id="259" r:id="rId6"/>
    <p:sldId id="279" r:id="rId7"/>
    <p:sldId id="260" r:id="rId8"/>
    <p:sldId id="284" r:id="rId9"/>
    <p:sldId id="263" r:id="rId10"/>
    <p:sldId id="264" r:id="rId11"/>
    <p:sldId id="281" r:id="rId12"/>
    <p:sldId id="258" r:id="rId13"/>
    <p:sldId id="257" r:id="rId14"/>
    <p:sldId id="335" r:id="rId15"/>
    <p:sldId id="282" r:id="rId16"/>
    <p:sldId id="283" r:id="rId17"/>
    <p:sldId id="261" r:id="rId18"/>
    <p:sldId id="338" r:id="rId19"/>
    <p:sldId id="276" r:id="rId20"/>
    <p:sldId id="300" r:id="rId21"/>
    <p:sldId id="312" r:id="rId22"/>
    <p:sldId id="313" r:id="rId23"/>
    <p:sldId id="314" r:id="rId24"/>
    <p:sldId id="315" r:id="rId25"/>
    <p:sldId id="317" r:id="rId26"/>
    <p:sldId id="265" r:id="rId27"/>
    <p:sldId id="291" r:id="rId28"/>
    <p:sldId id="292" r:id="rId29"/>
    <p:sldId id="336" r:id="rId30"/>
    <p:sldId id="293" r:id="rId31"/>
    <p:sldId id="308" r:id="rId32"/>
    <p:sldId id="296" r:id="rId33"/>
    <p:sldId id="267" r:id="rId34"/>
    <p:sldId id="297" r:id="rId35"/>
    <p:sldId id="341" r:id="rId36"/>
    <p:sldId id="268" r:id="rId37"/>
    <p:sldId id="266" r:id="rId38"/>
    <p:sldId id="280" r:id="rId39"/>
    <p:sldId id="269"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7" r:id="rId57"/>
    <p:sldId id="289" r:id="rId58"/>
    <p:sldId id="274" r:id="rId5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al__ma_Sayfas_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tr-TR" dirty="0"/>
              <a:t>SİVRİHİSAR EĞİTİM VAKFI </a:t>
            </a:r>
          </a:p>
          <a:p>
            <a:pPr>
              <a:defRPr/>
            </a:pPr>
            <a:r>
              <a:rPr lang="tr-TR" dirty="0"/>
              <a:t>BURS VERİLEN ÖĞRENCİ GRAFİĞİ</a:t>
            </a:r>
          </a:p>
          <a:p>
            <a:pPr>
              <a:defRPr/>
            </a:pPr>
            <a:r>
              <a:rPr lang="tr-TR" dirty="0"/>
              <a:t>1865</a:t>
            </a:r>
          </a:p>
          <a:p>
            <a:pPr>
              <a:defRPr/>
            </a:pPr>
            <a:r>
              <a:rPr lang="tr-TR" dirty="0"/>
              <a:t>2001-2023</a:t>
            </a:r>
          </a:p>
        </c:rich>
      </c:tx>
      <c:layout>
        <c:manualLayout>
          <c:xMode val="edge"/>
          <c:yMode val="edge"/>
          <c:x val="0.32388752249817748"/>
          <c:y val="6.0058552541593549E-2"/>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'TOPLAM GRAFİK'!$B$2</c:f>
              <c:strCache>
                <c:ptCount val="1"/>
                <c:pt idx="0">
                  <c:v>erkek </c:v>
                </c:pt>
              </c:strCache>
            </c:strRef>
          </c:tx>
          <c:spPr>
            <a:solidFill>
              <a:srgbClr val="002060"/>
            </a:solidFill>
            <a:ln w="9525" cap="flat" cmpd="sng" algn="ctr">
              <a:solidFill>
                <a:schemeClr val="accent1">
                  <a:shade val="95000"/>
                </a:schemeClr>
              </a:solidFill>
              <a:round/>
            </a:ln>
            <a:effectLst/>
            <a:sp3d contourW="9525">
              <a:contourClr>
                <a:schemeClr val="accent1">
                  <a:shade val="95000"/>
                </a:schemeClr>
              </a:contourClr>
            </a:sp3d>
          </c:spPr>
          <c:invertIfNegative val="0"/>
          <c:cat>
            <c:strRef>
              <c:f>'TOPLAM GRAFİK'!$A$3:$A$24</c:f>
              <c:strCache>
                <c:ptCount val="22"/>
                <c:pt idx="0">
                  <c:v>2001-2002</c:v>
                </c:pt>
                <c:pt idx="1">
                  <c:v>2002-2003</c:v>
                </c:pt>
                <c:pt idx="2">
                  <c:v>2003-2004</c:v>
                </c:pt>
                <c:pt idx="3">
                  <c:v>2004-2005</c:v>
                </c:pt>
                <c:pt idx="4">
                  <c:v>2005-2006</c:v>
                </c:pt>
                <c:pt idx="5">
                  <c:v>2006-2007</c:v>
                </c:pt>
                <c:pt idx="6">
                  <c:v>2007-2008</c:v>
                </c:pt>
                <c:pt idx="7">
                  <c:v>2008-2009</c:v>
                </c:pt>
                <c:pt idx="8">
                  <c:v>2009-2010</c:v>
                </c:pt>
                <c:pt idx="9">
                  <c:v>2010-2011</c:v>
                </c:pt>
                <c:pt idx="10">
                  <c:v>2011-2012</c:v>
                </c:pt>
                <c:pt idx="11">
                  <c:v>2012-2013</c:v>
                </c:pt>
                <c:pt idx="12">
                  <c:v>2013-2014</c:v>
                </c:pt>
                <c:pt idx="13">
                  <c:v>2014-2015</c:v>
                </c:pt>
                <c:pt idx="14">
                  <c:v>2015-2016</c:v>
                </c:pt>
                <c:pt idx="15">
                  <c:v>2016-2017</c:v>
                </c:pt>
                <c:pt idx="16">
                  <c:v>2017-2018</c:v>
                </c:pt>
                <c:pt idx="17">
                  <c:v>2018-2019</c:v>
                </c:pt>
                <c:pt idx="18">
                  <c:v>2019-2020</c:v>
                </c:pt>
                <c:pt idx="19">
                  <c:v>2020-2021</c:v>
                </c:pt>
                <c:pt idx="20">
                  <c:v>2021-2022</c:v>
                </c:pt>
                <c:pt idx="21">
                  <c:v>2022-2023</c:v>
                </c:pt>
              </c:strCache>
            </c:strRef>
          </c:cat>
          <c:val>
            <c:numRef>
              <c:f>'TOPLAM GRAFİK'!$B$3:$B$24</c:f>
              <c:numCache>
                <c:formatCode>General</c:formatCode>
                <c:ptCount val="22"/>
                <c:pt idx="0">
                  <c:v>16</c:v>
                </c:pt>
                <c:pt idx="1">
                  <c:v>23</c:v>
                </c:pt>
                <c:pt idx="2">
                  <c:v>26</c:v>
                </c:pt>
                <c:pt idx="3">
                  <c:v>48</c:v>
                </c:pt>
                <c:pt idx="4">
                  <c:v>57</c:v>
                </c:pt>
                <c:pt idx="5">
                  <c:v>52</c:v>
                </c:pt>
                <c:pt idx="6">
                  <c:v>53</c:v>
                </c:pt>
                <c:pt idx="7">
                  <c:v>58</c:v>
                </c:pt>
                <c:pt idx="8">
                  <c:v>66</c:v>
                </c:pt>
                <c:pt idx="9">
                  <c:v>27</c:v>
                </c:pt>
                <c:pt idx="10">
                  <c:v>30</c:v>
                </c:pt>
                <c:pt idx="11">
                  <c:v>50</c:v>
                </c:pt>
                <c:pt idx="12">
                  <c:v>21</c:v>
                </c:pt>
                <c:pt idx="13">
                  <c:v>31</c:v>
                </c:pt>
                <c:pt idx="14">
                  <c:v>27</c:v>
                </c:pt>
                <c:pt idx="15">
                  <c:v>31</c:v>
                </c:pt>
                <c:pt idx="16">
                  <c:v>30</c:v>
                </c:pt>
                <c:pt idx="17">
                  <c:v>35</c:v>
                </c:pt>
                <c:pt idx="18">
                  <c:v>25</c:v>
                </c:pt>
                <c:pt idx="19">
                  <c:v>21</c:v>
                </c:pt>
                <c:pt idx="20">
                  <c:v>37</c:v>
                </c:pt>
                <c:pt idx="21">
                  <c:v>38</c:v>
                </c:pt>
              </c:numCache>
            </c:numRef>
          </c:val>
          <c:extLst>
            <c:ext xmlns:c16="http://schemas.microsoft.com/office/drawing/2014/chart" uri="{C3380CC4-5D6E-409C-BE32-E72D297353CC}">
              <c16:uniqueId val="{00000000-F9DD-4611-B2C1-EF710A93796F}"/>
            </c:ext>
          </c:extLst>
        </c:ser>
        <c:ser>
          <c:idx val="1"/>
          <c:order val="1"/>
          <c:tx>
            <c:strRef>
              <c:f>'TOPLAM GRAFİK'!$C$2</c:f>
              <c:strCache>
                <c:ptCount val="1"/>
                <c:pt idx="0">
                  <c:v>kız</c:v>
                </c:pt>
              </c:strCache>
            </c:strRef>
          </c:tx>
          <c:spPr>
            <a:solidFill>
              <a:srgbClr val="C00000"/>
            </a:solidFill>
            <a:ln w="9525" cap="flat" cmpd="sng" algn="ctr">
              <a:solidFill>
                <a:schemeClr val="accent2">
                  <a:shade val="95000"/>
                </a:schemeClr>
              </a:solidFill>
              <a:round/>
            </a:ln>
            <a:effectLst/>
            <a:sp3d contourW="9525">
              <a:contourClr>
                <a:schemeClr val="accent2">
                  <a:shade val="95000"/>
                </a:schemeClr>
              </a:contourClr>
            </a:sp3d>
          </c:spPr>
          <c:invertIfNegative val="0"/>
          <c:cat>
            <c:strRef>
              <c:f>'TOPLAM GRAFİK'!$A$3:$A$24</c:f>
              <c:strCache>
                <c:ptCount val="22"/>
                <c:pt idx="0">
                  <c:v>2001-2002</c:v>
                </c:pt>
                <c:pt idx="1">
                  <c:v>2002-2003</c:v>
                </c:pt>
                <c:pt idx="2">
                  <c:v>2003-2004</c:v>
                </c:pt>
                <c:pt idx="3">
                  <c:v>2004-2005</c:v>
                </c:pt>
                <c:pt idx="4">
                  <c:v>2005-2006</c:v>
                </c:pt>
                <c:pt idx="5">
                  <c:v>2006-2007</c:v>
                </c:pt>
                <c:pt idx="6">
                  <c:v>2007-2008</c:v>
                </c:pt>
                <c:pt idx="7">
                  <c:v>2008-2009</c:v>
                </c:pt>
                <c:pt idx="8">
                  <c:v>2009-2010</c:v>
                </c:pt>
                <c:pt idx="9">
                  <c:v>2010-2011</c:v>
                </c:pt>
                <c:pt idx="10">
                  <c:v>2011-2012</c:v>
                </c:pt>
                <c:pt idx="11">
                  <c:v>2012-2013</c:v>
                </c:pt>
                <c:pt idx="12">
                  <c:v>2013-2014</c:v>
                </c:pt>
                <c:pt idx="13">
                  <c:v>2014-2015</c:v>
                </c:pt>
                <c:pt idx="14">
                  <c:v>2015-2016</c:v>
                </c:pt>
                <c:pt idx="15">
                  <c:v>2016-2017</c:v>
                </c:pt>
                <c:pt idx="16">
                  <c:v>2017-2018</c:v>
                </c:pt>
                <c:pt idx="17">
                  <c:v>2018-2019</c:v>
                </c:pt>
                <c:pt idx="18">
                  <c:v>2019-2020</c:v>
                </c:pt>
                <c:pt idx="19">
                  <c:v>2020-2021</c:v>
                </c:pt>
                <c:pt idx="20">
                  <c:v>2021-2022</c:v>
                </c:pt>
                <c:pt idx="21">
                  <c:v>2022-2023</c:v>
                </c:pt>
              </c:strCache>
            </c:strRef>
          </c:cat>
          <c:val>
            <c:numRef>
              <c:f>'TOPLAM GRAFİK'!$C$3:$C$24</c:f>
              <c:numCache>
                <c:formatCode>General</c:formatCode>
                <c:ptCount val="22"/>
                <c:pt idx="0">
                  <c:v>15</c:v>
                </c:pt>
                <c:pt idx="1">
                  <c:v>18</c:v>
                </c:pt>
                <c:pt idx="2">
                  <c:v>29</c:v>
                </c:pt>
                <c:pt idx="3">
                  <c:v>45</c:v>
                </c:pt>
                <c:pt idx="4">
                  <c:v>43</c:v>
                </c:pt>
                <c:pt idx="5">
                  <c:v>58</c:v>
                </c:pt>
                <c:pt idx="6">
                  <c:v>57</c:v>
                </c:pt>
                <c:pt idx="7">
                  <c:v>66</c:v>
                </c:pt>
                <c:pt idx="8">
                  <c:v>56</c:v>
                </c:pt>
                <c:pt idx="9">
                  <c:v>50</c:v>
                </c:pt>
                <c:pt idx="10">
                  <c:v>50</c:v>
                </c:pt>
                <c:pt idx="11">
                  <c:v>51</c:v>
                </c:pt>
                <c:pt idx="12">
                  <c:v>30</c:v>
                </c:pt>
                <c:pt idx="13">
                  <c:v>40</c:v>
                </c:pt>
                <c:pt idx="14">
                  <c:v>54</c:v>
                </c:pt>
                <c:pt idx="15">
                  <c:v>49</c:v>
                </c:pt>
                <c:pt idx="16">
                  <c:v>40</c:v>
                </c:pt>
                <c:pt idx="17">
                  <c:v>50</c:v>
                </c:pt>
                <c:pt idx="18">
                  <c:v>65</c:v>
                </c:pt>
                <c:pt idx="19">
                  <c:v>57</c:v>
                </c:pt>
                <c:pt idx="20">
                  <c:v>56</c:v>
                </c:pt>
                <c:pt idx="21">
                  <c:v>84</c:v>
                </c:pt>
              </c:numCache>
            </c:numRef>
          </c:val>
          <c:extLst>
            <c:ext xmlns:c16="http://schemas.microsoft.com/office/drawing/2014/chart" uri="{C3380CC4-5D6E-409C-BE32-E72D297353CC}">
              <c16:uniqueId val="{00000001-F9DD-4611-B2C1-EF710A93796F}"/>
            </c:ext>
          </c:extLst>
        </c:ser>
        <c:dLbls>
          <c:showLegendKey val="0"/>
          <c:showVal val="0"/>
          <c:showCatName val="0"/>
          <c:showSerName val="0"/>
          <c:showPercent val="0"/>
          <c:showBubbleSize val="0"/>
        </c:dLbls>
        <c:gapWidth val="150"/>
        <c:shape val="box"/>
        <c:axId val="725870239"/>
        <c:axId val="725873983"/>
        <c:axId val="0"/>
      </c:bar3DChart>
      <c:catAx>
        <c:axId val="72587023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tr-TR"/>
          </a:p>
        </c:txPr>
        <c:crossAx val="725873983"/>
        <c:crosses val="autoZero"/>
        <c:auto val="1"/>
        <c:lblAlgn val="ctr"/>
        <c:lblOffset val="100"/>
        <c:noMultiLvlLbl val="0"/>
      </c:catAx>
      <c:valAx>
        <c:axId val="7258739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tr-TR"/>
          </a:p>
        </c:txPr>
        <c:crossAx val="7258702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a:t>SİVRİHİSAR EĞİTİM VAKFI</a:t>
            </a:r>
          </a:p>
          <a:p>
            <a:pPr>
              <a:defRPr sz="1862" b="0" i="0" u="none" strike="noStrike" kern="1200" spc="0" baseline="0">
                <a:solidFill>
                  <a:schemeClr val="tx1">
                    <a:lumMod val="65000"/>
                    <a:lumOff val="35000"/>
                  </a:schemeClr>
                </a:solidFill>
                <a:latin typeface="+mn-lt"/>
                <a:ea typeface="+mn-ea"/>
                <a:cs typeface="+mn-cs"/>
              </a:defRPr>
            </a:pPr>
            <a:r>
              <a:rPr lang="tr-TR" dirty="0" smtClean="0"/>
              <a:t>2021-2023 </a:t>
            </a:r>
            <a:r>
              <a:rPr lang="tr-TR" dirty="0"/>
              <a:t>LİSE BURSİYERLER</a:t>
            </a:r>
          </a:p>
          <a:p>
            <a:pPr>
              <a:defRPr sz="1862" b="0" i="0" u="none" strike="noStrike" kern="1200" spc="0" baseline="0">
                <a:solidFill>
                  <a:schemeClr val="tx1">
                    <a:lumMod val="65000"/>
                    <a:lumOff val="35000"/>
                  </a:schemeClr>
                </a:solidFill>
                <a:latin typeface="+mn-lt"/>
                <a:ea typeface="+mn-ea"/>
                <a:cs typeface="+mn-cs"/>
              </a:defRPr>
            </a:pPr>
            <a:r>
              <a:rPr lang="tr-TR" dirty="0" smtClean="0"/>
              <a:t>25</a:t>
            </a:r>
          </a:p>
        </c:rich>
      </c:tx>
      <c:overlay val="0"/>
      <c:spPr>
        <a:noFill/>
        <a:ln>
          <a:noFill/>
        </a:ln>
        <a:effectLst/>
      </c:spPr>
    </c:title>
    <c:autoTitleDeleted val="0"/>
    <c:plotArea>
      <c:layout>
        <c:manualLayout>
          <c:layoutTarget val="inner"/>
          <c:xMode val="edge"/>
          <c:yMode val="edge"/>
          <c:x val="5.425722233304172E-2"/>
          <c:y val="0.28795160943550063"/>
          <c:w val="0.93576902356161973"/>
          <c:h val="0.58514908998656656"/>
        </c:manualLayout>
      </c:layout>
      <c:barChart>
        <c:barDir val="col"/>
        <c:grouping val="clustered"/>
        <c:varyColors val="0"/>
        <c:ser>
          <c:idx val="0"/>
          <c:order val="0"/>
          <c:tx>
            <c:strRef>
              <c:f>Sayfa3!$B$2</c:f>
              <c:strCache>
                <c:ptCount val="1"/>
                <c:pt idx="0">
                  <c:v>ERKEK</c:v>
                </c:pt>
              </c:strCache>
            </c:strRef>
          </c:tx>
          <c:spPr>
            <a:solidFill>
              <a:schemeClr val="accent1"/>
            </a:solidFill>
            <a:ln>
              <a:no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Sayfa3!$A$3:$A$6</c:f>
              <c:strCache>
                <c:ptCount val="2"/>
                <c:pt idx="0">
                  <c:v>2021-2022</c:v>
                </c:pt>
                <c:pt idx="1">
                  <c:v>2022-2023</c:v>
                </c:pt>
              </c:strCache>
            </c:strRef>
          </c:cat>
          <c:val>
            <c:numRef>
              <c:f>Sayfa3!$B$3:$B$6</c:f>
              <c:numCache>
                <c:formatCode>General</c:formatCode>
                <c:ptCount val="4"/>
                <c:pt idx="0">
                  <c:v>4</c:v>
                </c:pt>
                <c:pt idx="1">
                  <c:v>5</c:v>
                </c:pt>
              </c:numCache>
            </c:numRef>
          </c:val>
          <c:extLst>
            <c:ext xmlns:c16="http://schemas.microsoft.com/office/drawing/2014/chart" uri="{C3380CC4-5D6E-409C-BE32-E72D297353CC}">
              <c16:uniqueId val="{00000000-5C02-4890-9361-318562E0D4C9}"/>
            </c:ext>
          </c:extLst>
        </c:ser>
        <c:ser>
          <c:idx val="1"/>
          <c:order val="1"/>
          <c:tx>
            <c:strRef>
              <c:f>Sayfa3!$C$2</c:f>
              <c:strCache>
                <c:ptCount val="1"/>
                <c:pt idx="0">
                  <c:v>KIZ</c:v>
                </c:pt>
              </c:strCache>
            </c:strRef>
          </c:tx>
          <c:spPr>
            <a:solidFill>
              <a:schemeClr val="accent3"/>
            </a:solidFill>
            <a:ln>
              <a:no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Sayfa3!$A$3:$A$6</c:f>
              <c:strCache>
                <c:ptCount val="2"/>
                <c:pt idx="0">
                  <c:v>2021-2022</c:v>
                </c:pt>
                <c:pt idx="1">
                  <c:v>2022-2023</c:v>
                </c:pt>
              </c:strCache>
            </c:strRef>
          </c:cat>
          <c:val>
            <c:numRef>
              <c:f>Sayfa3!$C$3:$C$6</c:f>
              <c:numCache>
                <c:formatCode>General</c:formatCode>
                <c:ptCount val="4"/>
                <c:pt idx="0">
                  <c:v>8</c:v>
                </c:pt>
                <c:pt idx="1">
                  <c:v>8</c:v>
                </c:pt>
              </c:numCache>
            </c:numRef>
          </c:val>
          <c:extLst>
            <c:ext xmlns:c16="http://schemas.microsoft.com/office/drawing/2014/chart" uri="{C3380CC4-5D6E-409C-BE32-E72D297353CC}">
              <c16:uniqueId val="{00000001-5C02-4890-9361-318562E0D4C9}"/>
            </c:ext>
          </c:extLst>
        </c:ser>
        <c:dLbls>
          <c:showLegendKey val="0"/>
          <c:showVal val="0"/>
          <c:showCatName val="0"/>
          <c:showSerName val="0"/>
          <c:showPercent val="0"/>
          <c:showBubbleSize val="0"/>
        </c:dLbls>
        <c:gapWidth val="219"/>
        <c:overlap val="-27"/>
        <c:axId val="29050752"/>
        <c:axId val="29052288"/>
      </c:barChart>
      <c:catAx>
        <c:axId val="2905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9052288"/>
        <c:crosses val="autoZero"/>
        <c:auto val="1"/>
        <c:lblAlgn val="ctr"/>
        <c:lblOffset val="100"/>
        <c:noMultiLvlLbl val="0"/>
      </c:catAx>
      <c:valAx>
        <c:axId val="29052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9050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C6267F38-EAEA-4F23-AFCF-7790AF3D20F1}" type="datetimeFigureOut">
              <a:rPr lang="tr-TR" smtClean="0"/>
              <a:t>23.05.2023</a:t>
            </a:fld>
            <a:endParaRPr lang="tr-TR"/>
          </a:p>
        </p:txBody>
      </p:sp>
      <p:sp>
        <p:nvSpPr>
          <p:cNvPr id="5" name="Footer Placeholder 4"/>
          <p:cNvSpPr>
            <a:spLocks noGrp="1"/>
          </p:cNvSpPr>
          <p:nvPr>
            <p:ph type="ftr" sz="quarter" idx="11"/>
          </p:nvPr>
        </p:nvSpPr>
        <p:spPr>
          <a:xfrm>
            <a:off x="1876424" y="5410201"/>
            <a:ext cx="5124886" cy="365125"/>
          </a:xfrm>
        </p:spPr>
        <p:txBody>
          <a:bodyPr/>
          <a:lstStyle/>
          <a:p>
            <a:endParaRPr lang="tr-TR"/>
          </a:p>
        </p:txBody>
      </p:sp>
      <p:sp>
        <p:nvSpPr>
          <p:cNvPr id="6" name="Slide Number Placeholder 5"/>
          <p:cNvSpPr>
            <a:spLocks noGrp="1"/>
          </p:cNvSpPr>
          <p:nvPr>
            <p:ph type="sldNum" sz="quarter" idx="12"/>
          </p:nvPr>
        </p:nvSpPr>
        <p:spPr>
          <a:xfrm>
            <a:off x="9896911" y="5410199"/>
            <a:ext cx="771089" cy="365125"/>
          </a:xfrm>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420161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smtClean="0"/>
              <a:t>Resim eklemek için simgeyi tıklatın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23.05.2023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92589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23.05.2023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643481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23.05.2023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08766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23.05.2023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4134357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C6267F38-EAEA-4F23-AFCF-7790AF3D20F1}" type="datetimeFigureOut">
              <a:rPr lang="tr-TR" smtClean="0"/>
              <a:t>23.05.2023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514563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C6267F38-EAEA-4F23-AFCF-7790AF3D20F1}" type="datetimeFigureOut">
              <a:rPr lang="tr-TR" smtClean="0"/>
              <a:t>23.05.2023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394617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23.05.2023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3958789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23.05.2023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275336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23.05.2023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3025612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smtClean="0"/>
              <a:t>Asıl başlık stili için tıklatın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C6267F38-EAEA-4F23-AFCF-7790AF3D20F1}" type="datetimeFigureOut">
              <a:rPr lang="tr-TR" smtClean="0"/>
              <a:t>23.05.2023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92862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C6267F38-EAEA-4F23-AFCF-7790AF3D20F1}" type="datetimeFigureOut">
              <a:rPr lang="tr-TR" smtClean="0"/>
              <a:t>23.05.2023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33149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141410" y="3073397"/>
            <a:ext cx="4878391" cy="2717801"/>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172200" y="3073397"/>
            <a:ext cx="4875210" cy="2717801"/>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C6267F38-EAEA-4F23-AFCF-7790AF3D20F1}" type="datetimeFigureOut">
              <a:rPr lang="tr-TR" smtClean="0"/>
              <a:t>23.05.2023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35428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C6267F38-EAEA-4F23-AFCF-7790AF3D20F1}" type="datetimeFigureOut">
              <a:rPr lang="tr-TR" smtClean="0"/>
              <a:t>23.05.2023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734488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67F38-EAEA-4F23-AFCF-7790AF3D20F1}" type="datetimeFigureOut">
              <a:rPr lang="tr-TR" smtClean="0"/>
              <a:t>23.05.2023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74729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23.05.2023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314013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23.05.2023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20018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6267F38-EAEA-4F23-AFCF-7790AF3D20F1}" type="datetimeFigureOut">
              <a:rPr lang="tr-TR" smtClean="0"/>
              <a:t>23.05.2023</a:t>
            </a:fld>
            <a:endParaRPr lang="tr-T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E43E54A-40AC-4740-A8B6-D349A96A13AF}" type="slidenum">
              <a:rPr lang="tr-TR" smtClean="0"/>
              <a:t>‹#›</a:t>
            </a:fld>
            <a:endParaRPr lang="tr-TR"/>
          </a:p>
        </p:txBody>
      </p:sp>
    </p:spTree>
    <p:extLst>
      <p:ext uri="{BB962C8B-B14F-4D97-AF65-F5344CB8AC3E}">
        <p14:creationId xmlns:p14="http://schemas.microsoft.com/office/powerpoint/2010/main" val="41593240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oleObject" Target="../embeddings/oleObject1.bin"/><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eg"/><Relationship Id="rId10" Type="http://schemas.openxmlformats.org/officeDocument/2006/relationships/image" Target="../media/image14.jpg"/><Relationship Id="rId4" Type="http://schemas.openxmlformats.org/officeDocument/2006/relationships/image" Target="../media/image8.emf"/><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Unvan 3"/>
          <p:cNvSpPr>
            <a:spLocks noGrp="1"/>
          </p:cNvSpPr>
          <p:nvPr>
            <p:ph type="title"/>
          </p:nvPr>
        </p:nvSpPr>
        <p:spPr>
          <a:xfrm>
            <a:off x="966223" y="1347949"/>
            <a:ext cx="9905998" cy="1478570"/>
          </a:xfrm>
        </p:spPr>
        <p:txBody>
          <a:bodyPr>
            <a:normAutofit fontScale="90000"/>
          </a:bodyPr>
          <a:lstStyle/>
          <a:p>
            <a:pPr algn="ctr"/>
            <a:r>
              <a:rPr lang="tr-TR" dirty="0" smtClean="0"/>
              <a:t/>
            </a:r>
            <a:br>
              <a:rPr lang="tr-TR" dirty="0" smtClean="0"/>
            </a:br>
            <a:r>
              <a:rPr lang="tr-TR" sz="6000" b="1" dirty="0" err="1" smtClean="0">
                <a:latin typeface="Arial" panose="020B0604020202020204" pitchFamily="34" charset="0"/>
                <a:cs typeface="Arial" panose="020B0604020202020204" pitchFamily="34" charset="0"/>
              </a:rPr>
              <a:t>SİVrİHİSAR</a:t>
            </a:r>
            <a:r>
              <a:rPr lang="tr-TR" sz="6000" b="1" dirty="0" smtClean="0">
                <a:latin typeface="Arial" panose="020B0604020202020204" pitchFamily="34" charset="0"/>
                <a:cs typeface="Arial" panose="020B0604020202020204" pitchFamily="34" charset="0"/>
              </a:rPr>
              <a:t> </a:t>
            </a:r>
            <a:r>
              <a:rPr lang="tr-TR" sz="6000" b="1" dirty="0" err="1" smtClean="0">
                <a:latin typeface="Arial" panose="020B0604020202020204" pitchFamily="34" charset="0"/>
                <a:cs typeface="Arial" panose="020B0604020202020204" pitchFamily="34" charset="0"/>
              </a:rPr>
              <a:t>eğİTİM</a:t>
            </a:r>
            <a:r>
              <a:rPr lang="tr-TR" sz="6000" b="1" dirty="0">
                <a:latin typeface="Arial" panose="020B0604020202020204" pitchFamily="34" charset="0"/>
                <a:cs typeface="Arial" panose="020B0604020202020204" pitchFamily="34" charset="0"/>
              </a:rPr>
              <a:t> </a:t>
            </a:r>
            <a:r>
              <a:rPr lang="tr-TR" sz="6000" b="1" dirty="0" smtClean="0">
                <a:latin typeface="Arial" panose="020B0604020202020204" pitchFamily="34" charset="0"/>
                <a:cs typeface="Arial" panose="020B0604020202020204" pitchFamily="34" charset="0"/>
              </a:rPr>
              <a:t>kültür Ve dayanışma vakfı</a:t>
            </a:r>
            <a:r>
              <a:rPr lang="tr-TR" sz="6000" b="1" dirty="0">
                <a:latin typeface="Arial" panose="020B0604020202020204" pitchFamily="34" charset="0"/>
                <a:cs typeface="Arial" panose="020B0604020202020204" pitchFamily="34" charset="0"/>
              </a:rPr>
              <a:t/>
            </a:r>
            <a:br>
              <a:rPr lang="tr-TR" sz="6000" b="1" dirty="0">
                <a:latin typeface="Arial" panose="020B0604020202020204" pitchFamily="34" charset="0"/>
                <a:cs typeface="Arial" panose="020B0604020202020204" pitchFamily="34" charset="0"/>
              </a:rPr>
            </a:br>
            <a:r>
              <a:rPr lang="tr-TR" sz="6000" b="1" dirty="0" smtClean="0">
                <a:latin typeface="Arial" panose="020B0604020202020204" pitchFamily="34" charset="0"/>
                <a:cs typeface="Arial" panose="020B0604020202020204" pitchFamily="34" charset="0"/>
              </a:rPr>
              <a:t> 2022 </a:t>
            </a:r>
            <a:r>
              <a:rPr lang="tr-TR" sz="6000" b="1" dirty="0" err="1" smtClean="0">
                <a:latin typeface="Arial" panose="020B0604020202020204" pitchFamily="34" charset="0"/>
                <a:cs typeface="Arial" panose="020B0604020202020204" pitchFamily="34" charset="0"/>
              </a:rPr>
              <a:t>faaLİYET</a:t>
            </a:r>
            <a:r>
              <a:rPr lang="tr-TR" sz="6000" b="1" dirty="0" smtClean="0">
                <a:latin typeface="Arial" panose="020B0604020202020204" pitchFamily="34" charset="0"/>
                <a:cs typeface="Arial" panose="020B0604020202020204" pitchFamily="34" charset="0"/>
              </a:rPr>
              <a:t> </a:t>
            </a:r>
            <a:r>
              <a:rPr lang="tr-TR" sz="6000" b="1" dirty="0" err="1">
                <a:latin typeface="Arial" panose="020B0604020202020204" pitchFamily="34" charset="0"/>
                <a:cs typeface="Arial" panose="020B0604020202020204" pitchFamily="34" charset="0"/>
              </a:rPr>
              <a:t>R</a:t>
            </a:r>
            <a:r>
              <a:rPr lang="tr-TR" sz="6000" b="1" dirty="0" err="1" smtClean="0">
                <a:latin typeface="Arial" panose="020B0604020202020204" pitchFamily="34" charset="0"/>
                <a:cs typeface="Arial" panose="020B0604020202020204" pitchFamily="34" charset="0"/>
              </a:rPr>
              <a:t>Aporu</a:t>
            </a:r>
            <a:endParaRPr lang="tr-TR" sz="6000" b="1" dirty="0">
              <a:latin typeface="Arial" panose="020B0604020202020204" pitchFamily="34" charset="0"/>
              <a:cs typeface="Arial" panose="020B0604020202020204" pitchFamily="34"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7327" y="4202769"/>
            <a:ext cx="1443789" cy="1443789"/>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7327" y="4214800"/>
            <a:ext cx="1469607" cy="1419726"/>
          </a:xfrm>
          <a:prstGeom prst="rect">
            <a:avLst/>
          </a:prstGeom>
        </p:spPr>
      </p:pic>
    </p:spTree>
    <p:extLst>
      <p:ext uri="{BB962C8B-B14F-4D97-AF65-F5344CB8AC3E}">
        <p14:creationId xmlns:p14="http://schemas.microsoft.com/office/powerpoint/2010/main" val="2951449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141456" y="1203158"/>
            <a:ext cx="9905955" cy="1082842"/>
          </a:xfrm>
        </p:spPr>
        <p:txBody>
          <a:bodyPr>
            <a:normAutofit fontScale="90000"/>
          </a:bodyPr>
          <a:lstStyle/>
          <a:p>
            <a:r>
              <a:rPr lang="tr-TR" dirty="0" smtClean="0">
                <a:latin typeface="Arial" panose="020B0604020202020204" pitchFamily="34" charset="0"/>
                <a:cs typeface="Arial" panose="020B0604020202020204" pitchFamily="34" charset="0"/>
              </a:rPr>
              <a:t>Kurucu ve Onursal başkanımız</a:t>
            </a:r>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dirty="0" smtClean="0"/>
              <a:t/>
            </a:r>
            <a:br>
              <a:rPr lang="tr-TR" dirty="0" smtClean="0"/>
            </a:br>
            <a:r>
              <a:rPr lang="tr-TR" dirty="0">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                                         </a:t>
            </a:r>
            <a:r>
              <a:rPr lang="tr-TR" dirty="0" err="1" smtClean="0">
                <a:latin typeface="Arial" panose="020B0604020202020204" pitchFamily="34" charset="0"/>
                <a:cs typeface="Arial" panose="020B0604020202020204" pitchFamily="34" charset="0"/>
              </a:rPr>
              <a:t>atilla</a:t>
            </a:r>
            <a:r>
              <a:rPr lang="tr-TR" dirty="0" smtClean="0">
                <a:latin typeface="Arial" panose="020B0604020202020204" pitchFamily="34" charset="0"/>
                <a:cs typeface="Arial" panose="020B0604020202020204" pitchFamily="34" charset="0"/>
              </a:rPr>
              <a:t> şamdan</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sz="half" idx="2"/>
          </p:nvPr>
        </p:nvSpPr>
        <p:spPr/>
        <p:txBody>
          <a:bodyPr>
            <a:normAutofit/>
          </a:bodyPr>
          <a:lstStyle/>
          <a:p>
            <a:r>
              <a:rPr lang="tr-TR" sz="3200" b="1" dirty="0" smtClean="0"/>
              <a:t> </a:t>
            </a:r>
          </a:p>
          <a:p>
            <a:endParaRPr lang="tr-TR" sz="3200"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105" y="1355558"/>
            <a:ext cx="3846094" cy="4598442"/>
          </a:xfrm>
          <a:prstGeom prst="rect">
            <a:avLst/>
          </a:prstGeom>
        </p:spPr>
      </p:pic>
    </p:spTree>
    <p:extLst>
      <p:ext uri="{BB962C8B-B14F-4D97-AF65-F5344CB8AC3E}">
        <p14:creationId xmlns:p14="http://schemas.microsoft.com/office/powerpoint/2010/main" val="1136707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413331" y="577016"/>
            <a:ext cx="9906000" cy="433637"/>
          </a:xfrm>
        </p:spPr>
        <p:txBody>
          <a:bodyPr>
            <a:normAutofit fontScale="90000"/>
          </a:bodyPr>
          <a:lstStyle/>
          <a:p>
            <a:r>
              <a:rPr lang="tr-TR" dirty="0" smtClean="0">
                <a:latin typeface="Arial" panose="020B0604020202020204" pitchFamily="34" charset="0"/>
                <a:cs typeface="Arial" panose="020B0604020202020204" pitchFamily="34" charset="0"/>
              </a:rPr>
              <a:t>EĞİTİM İÇİN BİR VAKIF DOĞUYOR</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300242" y="1191127"/>
            <a:ext cx="10132179" cy="6196263"/>
          </a:xfrm>
        </p:spPr>
        <p:txBody>
          <a:bodyPr/>
          <a:lstStyle/>
          <a:p>
            <a:r>
              <a:rPr lang="tr-TR" sz="2000" cap="none" dirty="0" smtClean="0">
                <a:latin typeface="Arial" panose="020B0604020202020204" pitchFamily="34" charset="0"/>
                <a:cs typeface="Arial" panose="020B0604020202020204" pitchFamily="34" charset="0"/>
              </a:rPr>
              <a:t>Sivrihisar eğitim vakfı onursal başkan </a:t>
            </a:r>
            <a:r>
              <a:rPr lang="tr-TR" sz="2000" cap="none" dirty="0">
                <a:latin typeface="Arial" panose="020B0604020202020204" pitchFamily="34" charset="0"/>
                <a:cs typeface="Arial" panose="020B0604020202020204" pitchFamily="34" charset="0"/>
              </a:rPr>
              <a:t>A</a:t>
            </a:r>
            <a:r>
              <a:rPr lang="tr-TR" sz="2000" cap="none" dirty="0" smtClean="0">
                <a:latin typeface="Arial" panose="020B0604020202020204" pitchFamily="34" charset="0"/>
                <a:cs typeface="Arial" panose="020B0604020202020204" pitchFamily="34" charset="0"/>
              </a:rPr>
              <a:t>tila </a:t>
            </a:r>
            <a:r>
              <a:rPr lang="tr-TR" sz="2000" cap="none" dirty="0">
                <a:latin typeface="Arial" panose="020B0604020202020204" pitchFamily="34" charset="0"/>
                <a:cs typeface="Arial" panose="020B0604020202020204" pitchFamily="34" charset="0"/>
              </a:rPr>
              <a:t>Ş</a:t>
            </a:r>
            <a:r>
              <a:rPr lang="tr-TR" sz="2000" cap="none" dirty="0" smtClean="0">
                <a:latin typeface="Arial" panose="020B0604020202020204" pitchFamily="34" charset="0"/>
                <a:cs typeface="Arial" panose="020B0604020202020204" pitchFamily="34" charset="0"/>
              </a:rPr>
              <a:t>amdan’ın önderliğinde   48    hayırsever tarafından 1991 yılında kuruldu.</a:t>
            </a:r>
          </a:p>
          <a:p>
            <a:pPr>
              <a:lnSpc>
                <a:spcPct val="100000"/>
              </a:lnSpc>
            </a:pPr>
            <a:r>
              <a:rPr lang="tr-TR" sz="2000" b="1" cap="none" dirty="0" smtClean="0">
                <a:latin typeface="Arial" panose="020B0604020202020204" pitchFamily="34" charset="0"/>
                <a:cs typeface="Arial" panose="020B0604020202020204" pitchFamily="34" charset="0"/>
              </a:rPr>
              <a:t>HEDEFLER</a:t>
            </a:r>
          </a:p>
          <a:p>
            <a:pPr>
              <a:lnSpc>
                <a:spcPct val="100000"/>
              </a:lnSpc>
            </a:pPr>
            <a:r>
              <a:rPr lang="tr-TR" sz="2000" cap="none" dirty="0" smtClean="0">
                <a:latin typeface="Arial" panose="020B0604020202020204" pitchFamily="34" charset="0"/>
                <a:cs typeface="Arial" panose="020B0604020202020204" pitchFamily="34" charset="0"/>
              </a:rPr>
              <a:t>Başarılı ve maddi desteğe ihtiyaç duyan daha çok öğrenciye burs vermek</a:t>
            </a:r>
          </a:p>
          <a:p>
            <a:pPr>
              <a:lnSpc>
                <a:spcPct val="100000"/>
              </a:lnSpc>
            </a:pPr>
            <a:r>
              <a:rPr lang="tr-TR" sz="2000" cap="none" dirty="0" smtClean="0">
                <a:latin typeface="Arial" panose="020B0604020202020204" pitchFamily="34" charset="0"/>
                <a:cs typeface="Arial" panose="020B0604020202020204" pitchFamily="34" charset="0"/>
              </a:rPr>
              <a:t>Kız öğrencilerin sayısını arttırmak</a:t>
            </a:r>
          </a:p>
          <a:p>
            <a:pPr>
              <a:lnSpc>
                <a:spcPct val="100000"/>
              </a:lnSpc>
            </a:pPr>
            <a:r>
              <a:rPr lang="tr-TR" sz="2000" cap="none" dirty="0" smtClean="0">
                <a:latin typeface="Arial" panose="020B0604020202020204" pitchFamily="34" charset="0"/>
                <a:cs typeface="Arial" panose="020B0604020202020204" pitchFamily="34" charset="0"/>
              </a:rPr>
              <a:t>Burs tutarını yükseltmek</a:t>
            </a:r>
          </a:p>
          <a:p>
            <a:pPr>
              <a:lnSpc>
                <a:spcPct val="100000"/>
              </a:lnSpc>
            </a:pPr>
            <a:r>
              <a:rPr lang="tr-TR" sz="2000" cap="none" dirty="0" smtClean="0">
                <a:latin typeface="Arial" panose="020B0604020202020204" pitchFamily="34" charset="0"/>
                <a:cs typeface="Arial" panose="020B0604020202020204" pitchFamily="34" charset="0"/>
              </a:rPr>
              <a:t>Sosyal sorumluluk projelerine destek vermek </a:t>
            </a:r>
          </a:p>
          <a:p>
            <a:pPr>
              <a:lnSpc>
                <a:spcPct val="100000"/>
              </a:lnSpc>
            </a:pPr>
            <a:r>
              <a:rPr lang="tr-TR" sz="2000" b="1" cap="none" dirty="0" smtClean="0">
                <a:latin typeface="Arial" panose="020B0604020202020204" pitchFamily="34" charset="0"/>
                <a:cs typeface="Arial" panose="020B0604020202020204" pitchFamily="34" charset="0"/>
              </a:rPr>
              <a:t>32 YILDA BAŞARDIKLARIMIZ</a:t>
            </a:r>
          </a:p>
          <a:p>
            <a:pPr>
              <a:lnSpc>
                <a:spcPct val="100000"/>
              </a:lnSpc>
            </a:pPr>
            <a:r>
              <a:rPr lang="tr-TR" sz="2000" cap="none" dirty="0" smtClean="0">
                <a:latin typeface="Arial" panose="020B0604020202020204" pitchFamily="34" charset="0"/>
                <a:cs typeface="Arial" panose="020B0604020202020204" pitchFamily="34" charset="0"/>
              </a:rPr>
              <a:t>1865 öğrenciye burs desteği</a:t>
            </a:r>
          </a:p>
          <a:p>
            <a:pPr>
              <a:lnSpc>
                <a:spcPct val="100000"/>
              </a:lnSpc>
            </a:pPr>
            <a:r>
              <a:rPr lang="tr-TR" sz="2000" cap="none" dirty="0" smtClean="0">
                <a:latin typeface="Arial" panose="020B0604020202020204" pitchFamily="34" charset="0"/>
                <a:cs typeface="Arial" panose="020B0604020202020204" pitchFamily="34" charset="0"/>
              </a:rPr>
              <a:t>25 lise öğrencisine burs desteği </a:t>
            </a:r>
          </a:p>
          <a:p>
            <a:pPr>
              <a:lnSpc>
                <a:spcPct val="100000"/>
              </a:lnSpc>
            </a:pPr>
            <a:r>
              <a:rPr lang="tr-TR" sz="2000" cap="none" dirty="0" smtClean="0">
                <a:latin typeface="Arial" panose="020B0604020202020204" pitchFamily="34" charset="0"/>
                <a:cs typeface="Arial" panose="020B0604020202020204" pitchFamily="34" charset="0"/>
              </a:rPr>
              <a:t>SEV Muzaffer Demir Anadolu Lisesi</a:t>
            </a:r>
          </a:p>
          <a:p>
            <a:pPr>
              <a:lnSpc>
                <a:spcPct val="100000"/>
              </a:lnSpc>
            </a:pPr>
            <a:r>
              <a:rPr lang="tr-TR" sz="2000" cap="none" dirty="0" smtClean="0">
                <a:latin typeface="Arial" panose="020B0604020202020204" pitchFamily="34" charset="0"/>
                <a:cs typeface="Arial" panose="020B0604020202020204" pitchFamily="34" charset="0"/>
              </a:rPr>
              <a:t>Sivrihisar'la ilgili pek çok Kültür yayınlarımız </a:t>
            </a:r>
          </a:p>
          <a:p>
            <a:pPr>
              <a:lnSpc>
                <a:spcPct val="100000"/>
              </a:lnSpc>
            </a:pPr>
            <a:endParaRPr lang="tr-TR" cap="none" dirty="0"/>
          </a:p>
        </p:txBody>
      </p:sp>
    </p:spTree>
    <p:extLst>
      <p:ext uri="{BB962C8B-B14F-4D97-AF65-F5344CB8AC3E}">
        <p14:creationId xmlns:p14="http://schemas.microsoft.com/office/powerpoint/2010/main" val="12126113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14390" y="348416"/>
            <a:ext cx="9906000" cy="469732"/>
          </a:xfrm>
        </p:spPr>
        <p:txBody>
          <a:bodyPr>
            <a:normAutofit fontScale="90000"/>
          </a:bodyPr>
          <a:lstStyle/>
          <a:p>
            <a:pPr algn="ctr"/>
            <a:r>
              <a:rPr lang="tr-TR" dirty="0" smtClean="0">
                <a:latin typeface="Arial" panose="020B0604020202020204" pitchFamily="34" charset="0"/>
                <a:cs typeface="Arial" panose="020B0604020202020204" pitchFamily="34" charset="0"/>
              </a:rPr>
              <a:t>SEV’İ SEV YAPAN DEĞERLER</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141411" y="818147"/>
            <a:ext cx="9906000" cy="5883441"/>
          </a:xfrm>
        </p:spPr>
        <p:txBody>
          <a:bodyPr>
            <a:normAutofit fontScale="25000" lnSpcReduction="20000"/>
          </a:bodyPr>
          <a:lstStyle/>
          <a:p>
            <a:pPr fontAlgn="b"/>
            <a:r>
              <a:rPr lang="tr-TR" sz="5600" b="1" dirty="0">
                <a:latin typeface="Arial" panose="020B0604020202020204" pitchFamily="34" charset="0"/>
                <a:ea typeface="Cambria" panose="02040503050406030204" pitchFamily="18" charset="0"/>
                <a:cs typeface="Arial" panose="020B0604020202020204" pitchFamily="34" charset="0"/>
              </a:rPr>
              <a:t>MİSYON</a:t>
            </a:r>
          </a:p>
          <a:p>
            <a:pPr fontAlgn="b"/>
            <a:r>
              <a:rPr lang="tr-TR" sz="5600" b="1" cap="none" dirty="0" smtClean="0">
                <a:latin typeface="Arial" panose="020B0604020202020204" pitchFamily="34" charset="0"/>
                <a:ea typeface="Cambria" panose="02040503050406030204" pitchFamily="18" charset="0"/>
                <a:cs typeface="Arial" panose="020B0604020202020204" pitchFamily="34" charset="0"/>
              </a:rPr>
              <a:t>SEV Sivrihisar halkının sivil toplumcu, kent kültürünü geliştirmek amacıyla, tarih, kültür, eğitim ve sosyal içerikli düşünsel ve sanatsal alanlarda çalışmalar yapar.</a:t>
            </a:r>
          </a:p>
          <a:p>
            <a:pPr fontAlgn="b"/>
            <a:r>
              <a:rPr lang="tr-TR" sz="5600" b="1" cap="none" dirty="0" smtClean="0">
                <a:latin typeface="Arial" panose="020B0604020202020204" pitchFamily="34" charset="0"/>
                <a:ea typeface="Cambria" panose="02040503050406030204" pitchFamily="18" charset="0"/>
                <a:cs typeface="Arial" panose="020B0604020202020204" pitchFamily="34" charset="0"/>
              </a:rPr>
              <a:t> </a:t>
            </a:r>
          </a:p>
          <a:p>
            <a:pPr fontAlgn="b"/>
            <a:r>
              <a:rPr lang="tr-TR" sz="5600" b="1" dirty="0" smtClean="0">
                <a:latin typeface="Arial" panose="020B0604020202020204" pitchFamily="34" charset="0"/>
                <a:ea typeface="Cambria" panose="02040503050406030204" pitchFamily="18" charset="0"/>
                <a:cs typeface="Arial" panose="020B0604020202020204" pitchFamily="34" charset="0"/>
              </a:rPr>
              <a:t>VİZYON</a:t>
            </a:r>
            <a:endParaRPr lang="tr-TR" sz="5600" b="1" dirty="0">
              <a:latin typeface="Arial" panose="020B0604020202020204" pitchFamily="34" charset="0"/>
              <a:ea typeface="Cambria" panose="02040503050406030204" pitchFamily="18" charset="0"/>
              <a:cs typeface="Arial" panose="020B0604020202020204" pitchFamily="34" charset="0"/>
            </a:endParaRPr>
          </a:p>
          <a:p>
            <a:pPr fontAlgn="b"/>
            <a:r>
              <a:rPr lang="tr-TR" sz="5600" b="1" cap="none" dirty="0" smtClean="0">
                <a:latin typeface="Arial" panose="020B0604020202020204" pitchFamily="34" charset="0"/>
                <a:ea typeface="Cambria" panose="02040503050406030204" pitchFamily="18" charset="0"/>
                <a:cs typeface="Arial" panose="020B0604020202020204" pitchFamily="34" charset="0"/>
              </a:rPr>
              <a:t>Sivrihisar’ın tarih, kültür, eğitim ve sosyal gelişiminin öncü ve güçlü bir sivil toplum kuruluşu olmak.</a:t>
            </a:r>
          </a:p>
          <a:p>
            <a:pPr fontAlgn="b"/>
            <a:r>
              <a:rPr lang="tr-TR" sz="5600" b="1" cap="none" dirty="0" smtClean="0">
                <a:latin typeface="Arial" panose="020B0604020202020204" pitchFamily="34" charset="0"/>
                <a:cs typeface="Arial" panose="020B0604020202020204" pitchFamily="34" charset="0"/>
              </a:rPr>
              <a:t> </a:t>
            </a:r>
          </a:p>
          <a:p>
            <a:pPr fontAlgn="b"/>
            <a:r>
              <a:rPr lang="tr-TR" sz="5600" b="1" dirty="0" smtClean="0">
                <a:latin typeface="Arial" panose="020B0604020202020204" pitchFamily="34" charset="0"/>
                <a:cs typeface="Arial" panose="020B0604020202020204" pitchFamily="34" charset="0"/>
              </a:rPr>
              <a:t>İLKELER</a:t>
            </a:r>
            <a:endParaRPr lang="tr-TR" sz="5600" b="1" dirty="0">
              <a:latin typeface="Arial" panose="020B0604020202020204" pitchFamily="34" charset="0"/>
              <a:cs typeface="Arial" panose="020B0604020202020204" pitchFamily="34" charset="0"/>
            </a:endParaRPr>
          </a:p>
          <a:p>
            <a:pPr lvl="0" fontAlgn="b"/>
            <a:r>
              <a:rPr lang="tr-TR" sz="5600" b="1" cap="none" dirty="0" smtClean="0">
                <a:latin typeface="Arial" panose="020B0604020202020204" pitchFamily="34" charset="0"/>
                <a:cs typeface="Arial" panose="020B0604020202020204" pitchFamily="34" charset="0"/>
              </a:rPr>
              <a:t>Eğitimin her dalında etkili ve kalıcı çalışmalar sergilemek,</a:t>
            </a:r>
          </a:p>
          <a:p>
            <a:pPr lvl="0" fontAlgn="b"/>
            <a:r>
              <a:rPr lang="tr-TR" sz="5600" b="1" cap="none" dirty="0" smtClean="0">
                <a:latin typeface="Arial" panose="020B0604020202020204" pitchFamily="34" charset="0"/>
                <a:cs typeface="Arial" panose="020B0604020202020204" pitchFamily="34" charset="0"/>
              </a:rPr>
              <a:t>Her yıl ihtiyaç sahibi başarılı üniversite öğrencilerine burs yardımında bulunmak,</a:t>
            </a:r>
          </a:p>
          <a:p>
            <a:pPr lvl="0" fontAlgn="b"/>
            <a:r>
              <a:rPr lang="tr-TR" sz="5600" b="1" cap="none" dirty="0" smtClean="0">
                <a:latin typeface="Arial" panose="020B0604020202020204" pitchFamily="34" charset="0"/>
                <a:cs typeface="Arial" panose="020B0604020202020204" pitchFamily="34" charset="0"/>
              </a:rPr>
              <a:t>Kültürümüzün dünü ve bu gününü tanımak ve tanıtmak,</a:t>
            </a:r>
          </a:p>
          <a:p>
            <a:pPr lvl="0" fontAlgn="b"/>
            <a:r>
              <a:rPr lang="tr-TR" sz="5600" b="1" cap="none" dirty="0" smtClean="0">
                <a:latin typeface="Arial" panose="020B0604020202020204" pitchFamily="34" charset="0"/>
                <a:cs typeface="Arial" panose="020B0604020202020204" pitchFamily="34" charset="0"/>
              </a:rPr>
              <a:t>Kültürümüze sahip çıkıp, zenginliğini korumak,</a:t>
            </a:r>
          </a:p>
          <a:p>
            <a:pPr lvl="0" fontAlgn="b"/>
            <a:r>
              <a:rPr lang="tr-TR" sz="5600" b="1" cap="none" dirty="0" smtClean="0">
                <a:latin typeface="Arial" panose="020B0604020202020204" pitchFamily="34" charset="0"/>
                <a:cs typeface="Arial" panose="020B0604020202020204" pitchFamily="34" charset="0"/>
              </a:rPr>
              <a:t>Yöre tarihini tanımak ve tanıtmak</a:t>
            </a:r>
          </a:p>
          <a:p>
            <a:pPr lvl="0" fontAlgn="b"/>
            <a:r>
              <a:rPr lang="tr-TR" sz="5600" b="1" cap="none" dirty="0" smtClean="0">
                <a:latin typeface="Arial" panose="020B0604020202020204" pitchFamily="34" charset="0"/>
                <a:cs typeface="Arial" panose="020B0604020202020204" pitchFamily="34" charset="0"/>
              </a:rPr>
              <a:t>Sivrihisar’a özgü coğrafyayı korumak,</a:t>
            </a:r>
          </a:p>
          <a:p>
            <a:pPr lvl="0" fontAlgn="b"/>
            <a:r>
              <a:rPr lang="tr-TR" sz="5600" b="1" cap="none" dirty="0" smtClean="0">
                <a:latin typeface="Arial" panose="020B0604020202020204" pitchFamily="34" charset="0"/>
                <a:cs typeface="Arial" panose="020B0604020202020204" pitchFamily="34" charset="0"/>
              </a:rPr>
              <a:t>Yöremizde yetişen ünlülere sahip çıkıp, onların en üst düzeyde tanıtımını yapmak,</a:t>
            </a:r>
          </a:p>
          <a:p>
            <a:pPr lvl="0" fontAlgn="b"/>
            <a:r>
              <a:rPr lang="tr-TR" sz="5600" b="1" cap="none" dirty="0" smtClean="0">
                <a:latin typeface="Arial" panose="020B0604020202020204" pitchFamily="34" charset="0"/>
                <a:cs typeface="Arial" panose="020B0604020202020204" pitchFamily="34" charset="0"/>
              </a:rPr>
              <a:t>Sivil toplum örgütleriyle birlik, beraberlik sağlayıp, tayin edilen hedefe ulaşmak,</a:t>
            </a:r>
          </a:p>
          <a:p>
            <a:pPr lvl="0" fontAlgn="b"/>
            <a:r>
              <a:rPr lang="tr-TR" sz="5600" b="1" cap="none" dirty="0" smtClean="0">
                <a:latin typeface="Arial" panose="020B0604020202020204" pitchFamily="34" charset="0"/>
                <a:cs typeface="Arial" panose="020B0604020202020204" pitchFamily="34" charset="0"/>
              </a:rPr>
              <a:t>Yöremizin özellikle el sanatlarına ilgili ve saygılı olmak, onları günümüze taşımak,</a:t>
            </a:r>
          </a:p>
          <a:p>
            <a:pPr lvl="0" fontAlgn="b"/>
            <a:r>
              <a:rPr lang="tr-TR" sz="5600" b="1" cap="none" dirty="0" smtClean="0">
                <a:latin typeface="Arial" panose="020B0604020202020204" pitchFamily="34" charset="0"/>
                <a:cs typeface="Arial" panose="020B0604020202020204" pitchFamily="34" charset="0"/>
              </a:rPr>
              <a:t>Özellikle bağcılığı canlandırmak ve onun ürünlerini en üst düzeyde değerlendirmek.</a:t>
            </a:r>
          </a:p>
          <a:p>
            <a:pPr fontAlgn="b"/>
            <a:r>
              <a:rPr lang="tr-TR" sz="5600" dirty="0">
                <a:latin typeface="Arial" panose="020B0604020202020204" pitchFamily="34" charset="0"/>
                <a:cs typeface="Arial" panose="020B0604020202020204" pitchFamily="34" charset="0"/>
              </a:rPr>
              <a:t> </a:t>
            </a:r>
          </a:p>
          <a:p>
            <a:pPr fontAlgn="b"/>
            <a:r>
              <a:rPr lang="tr-TR" dirty="0"/>
              <a:t> </a:t>
            </a:r>
          </a:p>
          <a:p>
            <a:endParaRPr lang="tr-TR" dirty="0"/>
          </a:p>
        </p:txBody>
      </p:sp>
    </p:spTree>
    <p:extLst>
      <p:ext uri="{BB962C8B-B14F-4D97-AF65-F5344CB8AC3E}">
        <p14:creationId xmlns:p14="http://schemas.microsoft.com/office/powerpoint/2010/main" val="1752342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van 2"/>
          <p:cNvSpPr>
            <a:spLocks noGrp="1"/>
          </p:cNvSpPr>
          <p:nvPr>
            <p:ph type="title"/>
          </p:nvPr>
        </p:nvSpPr>
        <p:spPr>
          <a:xfrm>
            <a:off x="636085" y="649205"/>
            <a:ext cx="9906000" cy="517858"/>
          </a:xfrm>
        </p:spPr>
        <p:txBody>
          <a:bodyPr>
            <a:normAutofit fontScale="90000"/>
          </a:bodyPr>
          <a:lstStyle/>
          <a:p>
            <a:pPr algn="ctr"/>
            <a:r>
              <a:rPr lang="tr-TR" dirty="0" smtClean="0">
                <a:latin typeface="Arial" panose="020B0604020202020204" pitchFamily="34" charset="0"/>
                <a:cs typeface="Arial" panose="020B0604020202020204" pitchFamily="34" charset="0"/>
              </a:rPr>
              <a:t>VAKFIN AMACI</a:t>
            </a:r>
            <a:endParaRPr lang="tr-TR" dirty="0">
              <a:latin typeface="Arial" panose="020B0604020202020204" pitchFamily="34" charset="0"/>
              <a:cs typeface="Arial" panose="020B0604020202020204" pitchFamily="34" charset="0"/>
            </a:endParaRPr>
          </a:p>
        </p:txBody>
      </p:sp>
      <p:sp>
        <p:nvSpPr>
          <p:cNvPr id="4" name="Metin Yer Tutucusu 3"/>
          <p:cNvSpPr>
            <a:spLocks noGrp="1"/>
          </p:cNvSpPr>
          <p:nvPr>
            <p:ph type="body" idx="1"/>
          </p:nvPr>
        </p:nvSpPr>
        <p:spPr>
          <a:xfrm>
            <a:off x="1228053" y="1588168"/>
            <a:ext cx="10240463" cy="5654842"/>
          </a:xfrm>
        </p:spPr>
        <p:txBody>
          <a:bodyPr>
            <a:normAutofit/>
          </a:bodyPr>
          <a:lstStyle/>
          <a:p>
            <a:pPr fontAlgn="b"/>
            <a:r>
              <a:rPr lang="tr-TR" b="1" dirty="0">
                <a:latin typeface="Arial" panose="020B0604020202020204" pitchFamily="34" charset="0"/>
                <a:cs typeface="Arial" panose="020B0604020202020204" pitchFamily="34" charset="0"/>
              </a:rPr>
              <a:t> </a:t>
            </a:r>
            <a:r>
              <a:rPr lang="tr-TR" b="1" cap="none" dirty="0" smtClean="0">
                <a:latin typeface="Arial" panose="020B0604020202020204" pitchFamily="34" charset="0"/>
                <a:cs typeface="Arial" panose="020B0604020202020204" pitchFamily="34" charset="0"/>
              </a:rPr>
              <a:t>A) Türk milli eğitim ve öğretimine katkıda bulunmak,</a:t>
            </a:r>
          </a:p>
          <a:p>
            <a:pPr fontAlgn="b"/>
            <a:r>
              <a:rPr lang="tr-TR" b="1" cap="none" dirty="0" smtClean="0">
                <a:latin typeface="Arial" panose="020B0604020202020204" pitchFamily="34" charset="0"/>
                <a:cs typeface="Arial" panose="020B0604020202020204" pitchFamily="34" charset="0"/>
              </a:rPr>
              <a:t>B) Okul öncesi ve okuma çağına gelmiş öğrencilerin her türlü çağdaş eğitim, öğretim ve sosyal ihtiyaçlarının karşılanmasında; başta Sivrihisar kökenli, yetenekli fakat sınırlı imkanları olan öğrencileri kontenjan kullandırtmak suretiyle yardımda bulunmak,</a:t>
            </a:r>
          </a:p>
          <a:p>
            <a:pPr fontAlgn="b"/>
            <a:r>
              <a:rPr lang="tr-TR" b="1" cap="none" dirty="0" smtClean="0">
                <a:latin typeface="Arial" panose="020B0604020202020204" pitchFamily="34" charset="0"/>
                <a:cs typeface="Arial" panose="020B0604020202020204" pitchFamily="34" charset="0"/>
              </a:rPr>
              <a:t>C) Vakfa yapılacak özel bağış ve vasiyetlerle elde edilecek gelirlerden okula hazırlık, ilk, orta ve üniversite öğrenimi ile ilgili okul, yurt, lojman, sağlık, sosyal ve spor tesisleri yapmak,</a:t>
            </a:r>
          </a:p>
          <a:p>
            <a:pPr fontAlgn="b"/>
            <a:r>
              <a:rPr lang="tr-TR" b="1" cap="none" dirty="0" smtClean="0">
                <a:latin typeface="Arial" panose="020B0604020202020204" pitchFamily="34" charset="0"/>
                <a:cs typeface="Arial" panose="020B0604020202020204" pitchFamily="34" charset="0"/>
              </a:rPr>
              <a:t>D) Yurt içi ve yurt dışına yayılmış bulunan tüm hemşeriler arasında karşılıklı yardım ve sosyal dayanışmayı sağlamak amacıyla toplantılar düzenleyerek; Atatürk ilkelerine bağlı manevi ve milli değerlerine saygılı bir toplum oluşturulmasına katkıda bulunmak,</a:t>
            </a:r>
          </a:p>
          <a:p>
            <a:pPr fontAlgn="b"/>
            <a:r>
              <a:rPr lang="tr-TR" b="1" cap="none" dirty="0" smtClean="0">
                <a:latin typeface="Arial" panose="020B0604020202020204" pitchFamily="34" charset="0"/>
                <a:cs typeface="Arial" panose="020B0604020202020204" pitchFamily="34" charset="0"/>
              </a:rPr>
              <a:t>E) Yörenin, kendine özgü kültürel, </a:t>
            </a:r>
            <a:r>
              <a:rPr lang="tr-TR" b="1" cap="none" dirty="0" err="1" smtClean="0">
                <a:latin typeface="Arial" panose="020B0604020202020204" pitchFamily="34" charset="0"/>
                <a:cs typeface="Arial" panose="020B0604020202020204" pitchFamily="34" charset="0"/>
              </a:rPr>
              <a:t>etnografik</a:t>
            </a:r>
            <a:r>
              <a:rPr lang="tr-TR" b="1" cap="none" dirty="0" smtClean="0">
                <a:latin typeface="Arial" panose="020B0604020202020204" pitchFamily="34" charset="0"/>
                <a:cs typeface="Arial" panose="020B0604020202020204" pitchFamily="34" charset="0"/>
              </a:rPr>
              <a:t>, geleneksel değerlerini araştırarak gelecek kuşaklara intikalini sağlayıcı ve tanıtıcı faaliyetlerde bulunmaktır.</a:t>
            </a:r>
          </a:p>
          <a:p>
            <a:pPr fontAlgn="b"/>
            <a:r>
              <a:rPr lang="tr-TR" dirty="0"/>
              <a:t> </a:t>
            </a:r>
          </a:p>
          <a:p>
            <a:endParaRPr lang="tr-TR" dirty="0"/>
          </a:p>
        </p:txBody>
      </p:sp>
    </p:spTree>
    <p:extLst>
      <p:ext uri="{BB962C8B-B14F-4D97-AF65-F5344CB8AC3E}">
        <p14:creationId xmlns:p14="http://schemas.microsoft.com/office/powerpoint/2010/main" val="2110422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52" y="0"/>
            <a:ext cx="4985336" cy="6858000"/>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862" y="0"/>
            <a:ext cx="6654663" cy="6858000"/>
          </a:xfrm>
          <a:prstGeom prst="rect">
            <a:avLst/>
          </a:prstGeom>
        </p:spPr>
      </p:pic>
    </p:spTree>
    <p:extLst>
      <p:ext uri="{BB962C8B-B14F-4D97-AF65-F5344CB8AC3E}">
        <p14:creationId xmlns:p14="http://schemas.microsoft.com/office/powerpoint/2010/main" val="3020102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792496" y="1659941"/>
            <a:ext cx="9906000" cy="457700"/>
          </a:xfrm>
        </p:spPr>
        <p:txBody>
          <a:bodyPr>
            <a:normAutofit fontScale="90000"/>
          </a:bodyPr>
          <a:lstStyle/>
          <a:p>
            <a:r>
              <a:rPr lang="tr-TR" dirty="0" smtClean="0"/>
              <a:t>Sev kaynakları </a:t>
            </a:r>
            <a:endParaRPr lang="tr-TR" dirty="0"/>
          </a:p>
        </p:txBody>
      </p:sp>
      <p:sp>
        <p:nvSpPr>
          <p:cNvPr id="3" name="Metin Yer Tutucusu 2"/>
          <p:cNvSpPr>
            <a:spLocks noGrp="1"/>
          </p:cNvSpPr>
          <p:nvPr>
            <p:ph type="body" idx="1"/>
          </p:nvPr>
        </p:nvSpPr>
        <p:spPr>
          <a:xfrm>
            <a:off x="1129379" y="2322095"/>
            <a:ext cx="9906000" cy="4740359"/>
          </a:xfrm>
        </p:spPr>
        <p:txBody>
          <a:bodyPr/>
          <a:lstStyle/>
          <a:p>
            <a:pPr marL="285750" indent="-285750">
              <a:buFont typeface="Arial" panose="020B0604020202020204" pitchFamily="34" charset="0"/>
              <a:buChar char="•"/>
            </a:pPr>
            <a:r>
              <a:rPr lang="tr-TR" cap="none" dirty="0" smtClean="0"/>
              <a:t>Hibe yoluyla yapılan bağışlar</a:t>
            </a:r>
          </a:p>
          <a:p>
            <a:pPr marL="285750" indent="-285750">
              <a:buFont typeface="Arial" panose="020B0604020202020204" pitchFamily="34" charset="0"/>
              <a:buChar char="•"/>
            </a:pPr>
            <a:r>
              <a:rPr lang="tr-TR" cap="none" dirty="0" smtClean="0"/>
              <a:t>Vasiyet yoluyla yapılan bağışlar</a:t>
            </a:r>
          </a:p>
          <a:p>
            <a:pPr marL="285750" indent="-285750">
              <a:buFont typeface="Arial" panose="020B0604020202020204" pitchFamily="34" charset="0"/>
              <a:buChar char="•"/>
            </a:pPr>
            <a:r>
              <a:rPr lang="tr-TR" cap="none" dirty="0" smtClean="0"/>
              <a:t>SEV Çelenkleri</a:t>
            </a:r>
          </a:p>
          <a:p>
            <a:pPr marL="285750" indent="-285750">
              <a:buFont typeface="Arial" panose="020B0604020202020204" pitchFamily="34" charset="0"/>
              <a:buChar char="•"/>
            </a:pPr>
            <a:r>
              <a:rPr lang="tr-TR" cap="none" dirty="0" smtClean="0"/>
              <a:t>Şahıs ve kurum bağışları</a:t>
            </a:r>
            <a:endParaRPr lang="tr-TR" cap="none"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674991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6634315" y="901394"/>
            <a:ext cx="9906000" cy="565484"/>
          </a:xfrm>
        </p:spPr>
        <p:txBody>
          <a:bodyPr>
            <a:normAutofit fontScale="90000"/>
          </a:bodyPr>
          <a:lstStyle/>
          <a:p>
            <a:r>
              <a:rPr lang="tr-TR" dirty="0" smtClean="0"/>
              <a:t>BURSLARIMIZ</a:t>
            </a:r>
            <a:endParaRPr lang="tr-TR" dirty="0"/>
          </a:p>
        </p:txBody>
      </p:sp>
      <p:sp>
        <p:nvSpPr>
          <p:cNvPr id="3" name="Metin Yer Tutucusu 2"/>
          <p:cNvSpPr>
            <a:spLocks noGrp="1"/>
          </p:cNvSpPr>
          <p:nvPr>
            <p:ph type="body" idx="1"/>
          </p:nvPr>
        </p:nvSpPr>
        <p:spPr>
          <a:xfrm>
            <a:off x="7365315" y="1946192"/>
            <a:ext cx="3478715" cy="4259096"/>
          </a:xfrm>
        </p:spPr>
        <p:txBody>
          <a:bodyPr/>
          <a:lstStyle/>
          <a:p>
            <a:pPr marL="285750" indent="-285750">
              <a:buFont typeface="Arial" panose="020B0604020202020204" pitchFamily="34" charset="0"/>
              <a:buChar char="•"/>
            </a:pPr>
            <a:r>
              <a:rPr lang="tr-TR" cap="none" dirty="0" smtClean="0"/>
              <a:t>Yurt içi burslar</a:t>
            </a:r>
          </a:p>
          <a:p>
            <a:pPr marL="285750" indent="-285750">
              <a:buFont typeface="Arial" panose="020B0604020202020204" pitchFamily="34" charset="0"/>
              <a:buChar char="•"/>
            </a:pPr>
            <a:r>
              <a:rPr lang="tr-TR" cap="none" dirty="0" smtClean="0"/>
              <a:t>Yüksek Lisans Bursu </a:t>
            </a:r>
          </a:p>
          <a:p>
            <a:pPr marL="285750" indent="-285750">
              <a:buFont typeface="Arial" panose="020B0604020202020204" pitchFamily="34" charset="0"/>
              <a:buChar char="•"/>
            </a:pPr>
            <a:r>
              <a:rPr lang="tr-TR" cap="none" dirty="0" smtClean="0"/>
              <a:t>Lisans bursu </a:t>
            </a:r>
          </a:p>
          <a:p>
            <a:pPr marL="285750" indent="-285750">
              <a:buFont typeface="Arial" panose="020B0604020202020204" pitchFamily="34" charset="0"/>
              <a:buChar char="•"/>
            </a:pPr>
            <a:r>
              <a:rPr lang="tr-TR" cap="none" dirty="0" smtClean="0"/>
              <a:t>Lise bursu </a:t>
            </a:r>
            <a:endParaRPr lang="tr-TR" cap="none"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36913" cy="6858000"/>
          </a:xfrm>
          <a:prstGeom prst="rect">
            <a:avLst/>
          </a:prstGeom>
        </p:spPr>
      </p:pic>
    </p:spTree>
    <p:extLst>
      <p:ext uri="{BB962C8B-B14F-4D97-AF65-F5344CB8AC3E}">
        <p14:creationId xmlns:p14="http://schemas.microsoft.com/office/powerpoint/2010/main" val="3265004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537411" y="456532"/>
            <a:ext cx="9906000" cy="650875"/>
          </a:xfrm>
        </p:spPr>
        <p:txBody>
          <a:bodyPr/>
          <a:lstStyle/>
          <a:p>
            <a:pPr algn="ctr"/>
            <a:r>
              <a:rPr lang="tr-TR" dirty="0" smtClean="0"/>
              <a:t>      Burs faaliyetleri</a:t>
            </a:r>
            <a:endParaRPr lang="tr-TR" dirty="0"/>
          </a:p>
        </p:txBody>
      </p:sp>
      <p:graphicFrame>
        <p:nvGraphicFramePr>
          <p:cNvPr id="7" name="Grafik 6"/>
          <p:cNvGraphicFramePr>
            <a:graphicFrameLocks/>
          </p:cNvGraphicFramePr>
          <p:nvPr>
            <p:extLst>
              <p:ext uri="{D42A27DB-BD31-4B8C-83A1-F6EECF244321}">
                <p14:modId xmlns:p14="http://schemas.microsoft.com/office/powerpoint/2010/main" val="669748842"/>
              </p:ext>
            </p:extLst>
          </p:nvPr>
        </p:nvGraphicFramePr>
        <p:xfrm>
          <a:off x="433136" y="680016"/>
          <a:ext cx="11318139" cy="54979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0829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k 1"/>
          <p:cNvGraphicFramePr>
            <a:graphicFrameLocks/>
          </p:cNvGraphicFramePr>
          <p:nvPr>
            <p:extLst>
              <p:ext uri="{D42A27DB-BD31-4B8C-83A1-F6EECF244321}">
                <p14:modId xmlns:p14="http://schemas.microsoft.com/office/powerpoint/2010/main" val="1059688871"/>
              </p:ext>
            </p:extLst>
          </p:nvPr>
        </p:nvGraphicFramePr>
        <p:xfrm>
          <a:off x="640080" y="731520"/>
          <a:ext cx="10541725" cy="56300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4684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344159" y="441318"/>
            <a:ext cx="7005587" cy="3496857"/>
          </a:xfrm>
        </p:spPr>
        <p:txBody>
          <a:bodyPr>
            <a:noAutofit/>
          </a:bodyPr>
          <a:lstStyle/>
          <a:p>
            <a:pPr algn="ctr"/>
            <a:r>
              <a:rPr lang="tr-TR" sz="4000" b="1" dirty="0" smtClean="0">
                <a:latin typeface="Arial" panose="020B0604020202020204" pitchFamily="34" charset="0"/>
                <a:cs typeface="Arial" panose="020B0604020202020204" pitchFamily="34" charset="0"/>
              </a:rPr>
              <a:t>BURSİYERLERİMİZİN OKUL VE BÖLÜMLERİ</a:t>
            </a:r>
            <a:endParaRPr lang="tr-TR" sz="4000" b="1"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6833936" y="2189747"/>
            <a:ext cx="5031621" cy="1551991"/>
          </a:xfrm>
        </p:spPr>
        <p:txBody>
          <a:bodyPr/>
          <a:lstStyle/>
          <a:p>
            <a:r>
              <a:rPr lang="tr-TR" dirty="0" smtClean="0"/>
              <a:t>                                                          </a:t>
            </a:r>
            <a:endParaRPr lang="tr-TR" dirty="0"/>
          </a:p>
        </p:txBody>
      </p:sp>
    </p:spTree>
    <p:extLst>
      <p:ext uri="{BB962C8B-B14F-4D97-AF65-F5344CB8AC3E}">
        <p14:creationId xmlns:p14="http://schemas.microsoft.com/office/powerpoint/2010/main" val="1758129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lt Başlık 2"/>
          <p:cNvSpPr>
            <a:spLocks noGrp="1"/>
          </p:cNvSpPr>
          <p:nvPr>
            <p:ph type="subTitle" idx="4294967295"/>
          </p:nvPr>
        </p:nvSpPr>
        <p:spPr>
          <a:xfrm>
            <a:off x="5692266" y="2582561"/>
            <a:ext cx="6499734" cy="2458671"/>
          </a:xfrm>
        </p:spPr>
        <p:txBody>
          <a:bodyPr>
            <a:noAutofit/>
          </a:bodyPr>
          <a:lstStyle/>
          <a:p>
            <a:pPr marL="0" indent="0" algn="ctr">
              <a:lnSpc>
                <a:spcPct val="100000"/>
              </a:lnSpc>
              <a:buNone/>
            </a:pPr>
            <a:r>
              <a:rPr lang="tr-TR" sz="3200" b="1" dirty="0" smtClean="0">
                <a:latin typeface="Arial" panose="020B0604020202020204" pitchFamily="34" charset="0"/>
                <a:cs typeface="Arial" panose="020B0604020202020204" pitchFamily="34" charset="0"/>
              </a:rPr>
              <a:t>Sivrihisar Eğitim Kültür ve Dayanışma Vakfı</a:t>
            </a:r>
            <a:endParaRPr lang="tr-TR" sz="3200" b="1" dirty="0" smtClean="0">
              <a:solidFill>
                <a:schemeClr val="tx1"/>
              </a:solidFill>
              <a:latin typeface="Arial" panose="020B0604020202020204" pitchFamily="34" charset="0"/>
              <a:cs typeface="Arial" panose="020B0604020202020204" pitchFamily="34" charset="0"/>
            </a:endParaRPr>
          </a:p>
          <a:p>
            <a:pPr marL="0" indent="0">
              <a:lnSpc>
                <a:spcPct val="100000"/>
              </a:lnSpc>
              <a:buNone/>
            </a:pPr>
            <a:r>
              <a:rPr lang="tr-TR" sz="3200" b="1" dirty="0" smtClean="0">
                <a:latin typeface="Arial" panose="020B0604020202020204" pitchFamily="34" charset="0"/>
                <a:cs typeface="Arial" panose="020B0604020202020204" pitchFamily="34" charset="0"/>
              </a:rPr>
              <a:t>       </a:t>
            </a:r>
            <a:r>
              <a:rPr lang="tr-TR" sz="3200" b="1" dirty="0" smtClean="0">
                <a:solidFill>
                  <a:schemeClr val="tx1"/>
                </a:solidFill>
                <a:latin typeface="Arial" panose="020B0604020202020204" pitchFamily="34" charset="0"/>
                <a:cs typeface="Arial" panose="020B0604020202020204" pitchFamily="34" charset="0"/>
              </a:rPr>
              <a:t>2 0 2 2  Faaliyet Raporu</a:t>
            </a:r>
            <a:endParaRPr lang="tr-TR" sz="3200" b="1" dirty="0">
              <a:solidFill>
                <a:schemeClr val="tx1"/>
              </a:solidFill>
              <a:latin typeface="Arial" panose="020B0604020202020204" pitchFamily="34" charset="0"/>
              <a:cs typeface="Arial" panose="020B0604020202020204" pitchFamily="34" charset="0"/>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25762" cy="6846775"/>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142" y="4926549"/>
            <a:ext cx="1108659" cy="1094873"/>
          </a:xfrm>
          <a:prstGeom prst="rect">
            <a:avLst/>
          </a:prstGeom>
        </p:spPr>
      </p:pic>
    </p:spTree>
    <p:extLst>
      <p:ext uri="{BB962C8B-B14F-4D97-AF65-F5344CB8AC3E}">
        <p14:creationId xmlns:p14="http://schemas.microsoft.com/office/powerpoint/2010/main" val="3843808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6" name="Alt Başlık 5"/>
          <p:cNvSpPr>
            <a:spLocks noGrp="1"/>
          </p:cNvSpPr>
          <p:nvPr>
            <p:ph type="subTitle" idx="4294967295"/>
          </p:nvPr>
        </p:nvSpPr>
        <p:spPr>
          <a:xfrm>
            <a:off x="385011" y="397042"/>
            <a:ext cx="10397914" cy="6460957"/>
          </a:xfrm>
        </p:spPr>
        <p:txBody>
          <a:bodyPr>
            <a:noAutofit/>
          </a:bodyPr>
          <a:lstStyle/>
          <a:p>
            <a:r>
              <a:rPr lang="tr-TR" sz="1600" b="1" dirty="0" smtClean="0">
                <a:solidFill>
                  <a:schemeClr val="tx1"/>
                </a:solidFill>
                <a:latin typeface="Arial" panose="020B0604020202020204" pitchFamily="34" charset="0"/>
                <a:cs typeface="Arial" panose="020B0604020202020204" pitchFamily="34" charset="0"/>
              </a:rPr>
              <a:t>TIP FAKÜLTESİ                                          HACETTEPE ÜNİVERSİTESİ</a:t>
            </a:r>
          </a:p>
          <a:p>
            <a:r>
              <a:rPr lang="tr-TR" sz="1600" b="1" dirty="0" smtClean="0">
                <a:solidFill>
                  <a:schemeClr val="tx1"/>
                </a:solidFill>
                <a:latin typeface="Arial" panose="020B0604020202020204" pitchFamily="34" charset="0"/>
                <a:cs typeface="Arial" panose="020B0604020202020204" pitchFamily="34" charset="0"/>
              </a:rPr>
              <a:t>TIP FAKÜLTESİ                                          SÜTÇÜ İMAM ÜNİVERSİTESİ</a:t>
            </a:r>
          </a:p>
          <a:p>
            <a:r>
              <a:rPr lang="tr-TR" sz="1600" b="1" dirty="0" smtClean="0">
                <a:solidFill>
                  <a:schemeClr val="tx1"/>
                </a:solidFill>
                <a:latin typeface="Arial" panose="020B0604020202020204" pitchFamily="34" charset="0"/>
                <a:cs typeface="Arial" panose="020B0604020202020204" pitchFamily="34" charset="0"/>
              </a:rPr>
              <a:t>TIP FAKÜLTESİ                                          ADIYAMAN ÜNİVERSİTESİ </a:t>
            </a:r>
          </a:p>
          <a:p>
            <a:r>
              <a:rPr lang="tr-TR" sz="1600" b="1" dirty="0" smtClean="0">
                <a:solidFill>
                  <a:schemeClr val="tx1"/>
                </a:solidFill>
                <a:latin typeface="Arial" panose="020B0604020202020204" pitchFamily="34" charset="0"/>
                <a:cs typeface="Arial" panose="020B0604020202020204" pitchFamily="34" charset="0"/>
              </a:rPr>
              <a:t>TIP FAKÜLTESİ                                          ANKARA ÜNİVERSİTESİ</a:t>
            </a:r>
          </a:p>
          <a:p>
            <a:r>
              <a:rPr lang="tr-TR" sz="1600" b="1" dirty="0" smtClean="0">
                <a:solidFill>
                  <a:schemeClr val="tx1"/>
                </a:solidFill>
                <a:latin typeface="Arial" panose="020B0604020202020204" pitchFamily="34" charset="0"/>
                <a:cs typeface="Arial" panose="020B0604020202020204" pitchFamily="34" charset="0"/>
              </a:rPr>
              <a:t>TIP FAKÜLTESİ                                          BÜLENT ECEVİT ÜNİVERSİTESİ</a:t>
            </a:r>
          </a:p>
          <a:p>
            <a:r>
              <a:rPr lang="tr-TR" sz="1600" b="1" dirty="0" smtClean="0">
                <a:solidFill>
                  <a:schemeClr val="tx1"/>
                </a:solidFill>
                <a:latin typeface="Arial" panose="020B0604020202020204" pitchFamily="34" charset="0"/>
                <a:cs typeface="Arial" panose="020B0604020202020204" pitchFamily="34" charset="0"/>
              </a:rPr>
              <a:t>TIP FAKÜLTESİ                                           HİTİT ÜNİVERSİTESİ</a:t>
            </a:r>
          </a:p>
          <a:p>
            <a:r>
              <a:rPr lang="tr-TR" sz="1600" b="1" dirty="0" smtClean="0">
                <a:solidFill>
                  <a:schemeClr val="tx1"/>
                </a:solidFill>
                <a:latin typeface="Arial" panose="020B0604020202020204" pitchFamily="34" charset="0"/>
                <a:cs typeface="Arial" panose="020B0604020202020204" pitchFamily="34" charset="0"/>
              </a:rPr>
              <a:t>TIP FAKÜLTESİ                                           KOCAELİ ÜNİVERSİTESİ</a:t>
            </a:r>
          </a:p>
          <a:p>
            <a:r>
              <a:rPr lang="tr-TR" sz="1600" b="1" dirty="0" smtClean="0">
                <a:solidFill>
                  <a:schemeClr val="tx1"/>
                </a:solidFill>
                <a:latin typeface="Arial" panose="020B0604020202020204" pitchFamily="34" charset="0"/>
                <a:cs typeface="Arial" panose="020B0604020202020204" pitchFamily="34" charset="0"/>
              </a:rPr>
              <a:t>TIP FAKÜLTESİ                                           </a:t>
            </a:r>
            <a:r>
              <a:rPr lang="tr-TR" sz="1600" b="1" dirty="0" smtClean="0">
                <a:latin typeface="Arial" panose="020B0604020202020204" pitchFamily="34" charset="0"/>
                <a:cs typeface="Arial" panose="020B0604020202020204" pitchFamily="34" charset="0"/>
              </a:rPr>
              <a:t>SELÇUK</a:t>
            </a:r>
            <a:r>
              <a:rPr lang="tr-TR" sz="1600" b="1" dirty="0" smtClean="0">
                <a:solidFill>
                  <a:schemeClr val="tx1"/>
                </a:solidFill>
                <a:latin typeface="Arial" panose="020B0604020202020204" pitchFamily="34" charset="0"/>
                <a:cs typeface="Arial" panose="020B0604020202020204" pitchFamily="34" charset="0"/>
              </a:rPr>
              <a:t> ÜNİVERSİTESİ </a:t>
            </a:r>
          </a:p>
          <a:p>
            <a:r>
              <a:rPr lang="tr-TR" sz="1600" b="1" dirty="0" smtClean="0">
                <a:solidFill>
                  <a:schemeClr val="tx1"/>
                </a:solidFill>
                <a:latin typeface="Arial" panose="020B0604020202020204" pitchFamily="34" charset="0"/>
                <a:cs typeface="Arial" panose="020B0604020202020204" pitchFamily="34" charset="0"/>
              </a:rPr>
              <a:t>TIP FAKÜLTESİ                                           </a:t>
            </a:r>
            <a:r>
              <a:rPr lang="tr-TR" sz="1600" b="1" dirty="0" smtClean="0">
                <a:latin typeface="Arial" panose="020B0604020202020204" pitchFamily="34" charset="0"/>
                <a:cs typeface="Arial" panose="020B0604020202020204" pitchFamily="34" charset="0"/>
              </a:rPr>
              <a:t>ACIBADEM</a:t>
            </a:r>
            <a:r>
              <a:rPr lang="tr-TR" sz="1600" b="1" dirty="0" smtClean="0">
                <a:solidFill>
                  <a:schemeClr val="tx1"/>
                </a:solidFill>
                <a:latin typeface="Arial" panose="020B0604020202020204" pitchFamily="34" charset="0"/>
                <a:cs typeface="Arial" panose="020B0604020202020204" pitchFamily="34" charset="0"/>
              </a:rPr>
              <a:t> ÜNİVERSİTESİ</a:t>
            </a:r>
          </a:p>
          <a:p>
            <a:r>
              <a:rPr lang="tr-TR" sz="1600" b="1" dirty="0" smtClean="0">
                <a:solidFill>
                  <a:schemeClr val="tx1"/>
                </a:solidFill>
                <a:latin typeface="Arial" panose="020B0604020202020204" pitchFamily="34" charset="0"/>
                <a:cs typeface="Arial" panose="020B0604020202020204" pitchFamily="34" charset="0"/>
              </a:rPr>
              <a:t>TIP FAKÜLTESİ                                           </a:t>
            </a:r>
            <a:r>
              <a:rPr lang="tr-TR" sz="1600" b="1" dirty="0" smtClean="0">
                <a:latin typeface="Arial" panose="020B0604020202020204" pitchFamily="34" charset="0"/>
                <a:cs typeface="Arial" panose="020B0604020202020204" pitchFamily="34" charset="0"/>
              </a:rPr>
              <a:t>İSTANBUL</a:t>
            </a:r>
            <a:r>
              <a:rPr lang="tr-TR" sz="1600" b="1" dirty="0" smtClean="0">
                <a:solidFill>
                  <a:schemeClr val="tx1"/>
                </a:solidFill>
                <a:latin typeface="Arial" panose="020B0604020202020204" pitchFamily="34" charset="0"/>
                <a:cs typeface="Arial" panose="020B0604020202020204" pitchFamily="34" charset="0"/>
              </a:rPr>
              <a:t> ÜNİVERSİTESİ </a:t>
            </a:r>
          </a:p>
          <a:p>
            <a:r>
              <a:rPr lang="tr-TR" sz="1600" b="1" dirty="0" smtClean="0">
                <a:solidFill>
                  <a:schemeClr val="tx1"/>
                </a:solidFill>
                <a:latin typeface="Arial" panose="020B0604020202020204" pitchFamily="34" charset="0"/>
                <a:cs typeface="Arial" panose="020B0604020202020204" pitchFamily="34" charset="0"/>
              </a:rPr>
              <a:t>TIP FAKÜLTESİ                                           SITKI KOÇMAN ÜNİVERSİTESİ </a:t>
            </a:r>
          </a:p>
          <a:p>
            <a:r>
              <a:rPr lang="tr-TR" sz="1600" b="1" dirty="0" smtClean="0">
                <a:solidFill>
                  <a:schemeClr val="tx1"/>
                </a:solidFill>
                <a:latin typeface="Arial" panose="020B0604020202020204" pitchFamily="34" charset="0"/>
                <a:cs typeface="Arial" panose="020B0604020202020204" pitchFamily="34" charset="0"/>
              </a:rPr>
              <a:t>TIP FAKÜLTESİ                                           SÜLEYMAN DEMİREL ÜNİVERSİTESİ</a:t>
            </a:r>
          </a:p>
          <a:p>
            <a:r>
              <a:rPr lang="tr-TR" sz="1600" b="1" dirty="0" smtClean="0">
                <a:solidFill>
                  <a:schemeClr val="tx1"/>
                </a:solidFill>
                <a:latin typeface="Arial" panose="020B0604020202020204" pitchFamily="34" charset="0"/>
                <a:cs typeface="Arial" panose="020B0604020202020204" pitchFamily="34" charset="0"/>
              </a:rPr>
              <a:t>TIP FAKÜLTESİ                                            ULUDAĞ ÜNİVERSİTESİ </a:t>
            </a:r>
          </a:p>
          <a:p>
            <a:r>
              <a:rPr lang="tr-TR" sz="1600" b="1" dirty="0" smtClean="0">
                <a:latin typeface="Arial" panose="020B0604020202020204" pitchFamily="34" charset="0"/>
                <a:cs typeface="Arial" panose="020B0604020202020204" pitchFamily="34" charset="0"/>
              </a:rPr>
              <a:t>TIP FAKÜLTESİ                                           RECEP TAYYİP ERDOĞAN ÜNİVERSİTESİ</a:t>
            </a:r>
            <a:endParaRPr lang="tr-TR" sz="1600" b="1" dirty="0" smtClean="0">
              <a:solidFill>
                <a:schemeClr val="tx1"/>
              </a:solidFill>
              <a:latin typeface="Arial" panose="020B0604020202020204" pitchFamily="34" charset="0"/>
              <a:cs typeface="Arial" panose="020B0604020202020204" pitchFamily="34" charset="0"/>
            </a:endParaRPr>
          </a:p>
          <a:p>
            <a:r>
              <a:rPr lang="tr-TR" sz="1600" b="1" dirty="0" smtClean="0">
                <a:latin typeface="Arial" panose="020B0604020202020204" pitchFamily="34" charset="0"/>
                <a:cs typeface="Arial" panose="020B0604020202020204" pitchFamily="34" charset="0"/>
              </a:rPr>
              <a:t>TIP FAKÜLTESİ                                           SAĞLIK BİLİMLERİ ÜNİVERSİTESİ</a:t>
            </a:r>
            <a:endParaRPr lang="tr-TR" sz="1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928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1064894" y="240631"/>
            <a:ext cx="9904413" cy="6460958"/>
          </a:xfrm>
        </p:spPr>
        <p:txBody>
          <a:bodyPr>
            <a:normAutofit fontScale="85000" lnSpcReduction="10000"/>
          </a:bodyPr>
          <a:lstStyle/>
          <a:p>
            <a:pPr marL="0" indent="0">
              <a:buNone/>
            </a:pPr>
            <a:endParaRPr lang="tr-TR" sz="1800" b="1" dirty="0" smtClean="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ALMANCA ÖĞRETMENLİĞİ	                           MARMARA ÜNİVERSİTESİ</a:t>
            </a:r>
            <a:endParaRPr lang="tr-TR" sz="1800" b="1" dirty="0">
              <a:latin typeface="Arial" panose="020B0604020202020204" pitchFamily="34" charset="0"/>
              <a:cs typeface="Arial" panose="020B0604020202020204" pitchFamily="34" charset="0"/>
            </a:endParaRPr>
          </a:p>
          <a:p>
            <a:r>
              <a:rPr lang="tr-TR" sz="1800" b="1" dirty="0">
                <a:latin typeface="Arial" panose="020B0604020202020204" pitchFamily="34" charset="0"/>
                <a:cs typeface="Arial" panose="020B0604020202020204" pitchFamily="34" charset="0"/>
              </a:rPr>
              <a:t>BEDEN EĞİTİMİ                                 </a:t>
            </a:r>
            <a:r>
              <a:rPr lang="tr-TR" sz="1800" b="1" dirty="0" smtClean="0">
                <a:latin typeface="Arial" panose="020B0604020202020204" pitchFamily="34" charset="0"/>
                <a:cs typeface="Arial" panose="020B0604020202020204" pitchFamily="34" charset="0"/>
              </a:rPr>
              <a:t>               BOZOK </a:t>
            </a:r>
            <a:r>
              <a:rPr lang="tr-TR" sz="1800" b="1" dirty="0">
                <a:latin typeface="Arial" panose="020B0604020202020204" pitchFamily="34" charset="0"/>
                <a:cs typeface="Arial" panose="020B0604020202020204" pitchFamily="34" charset="0"/>
              </a:rPr>
              <a:t>ÜNİVERSİTESİ </a:t>
            </a:r>
            <a:endParaRPr lang="tr-TR" sz="1800" b="1" dirty="0" smtClean="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BEDEN EĞİTİMİ		                           ESKİŞEHİR TEKNİK ÜNİVERSİTESİ</a:t>
            </a:r>
            <a:endParaRPr lang="tr-TR" sz="1800" b="1" dirty="0">
              <a:latin typeface="Arial" panose="020B0604020202020204" pitchFamily="34" charset="0"/>
              <a:cs typeface="Arial" panose="020B0604020202020204" pitchFamily="34" charset="0"/>
            </a:endParaRPr>
          </a:p>
          <a:p>
            <a:r>
              <a:rPr lang="tr-TR" sz="1800" b="1" dirty="0">
                <a:latin typeface="Arial" panose="020B0604020202020204" pitchFamily="34" charset="0"/>
                <a:cs typeface="Arial" panose="020B0604020202020204" pitchFamily="34" charset="0"/>
              </a:rPr>
              <a:t>BESLENME </a:t>
            </a:r>
            <a:r>
              <a:rPr lang="tr-TR" sz="1800" b="1" dirty="0" smtClean="0">
                <a:latin typeface="Arial" panose="020B0604020202020204" pitchFamily="34" charset="0"/>
                <a:cs typeface="Arial" panose="020B0604020202020204" pitchFamily="34" charset="0"/>
              </a:rPr>
              <a:t>VE DİYETİK                                  İZMİR KATİP ÇELEBİ ÜNİVERSİTESİ</a:t>
            </a:r>
          </a:p>
          <a:p>
            <a:r>
              <a:rPr lang="tr-TR" sz="1800" b="1" dirty="0" smtClean="0">
                <a:latin typeface="Arial" panose="020B0604020202020204" pitchFamily="34" charset="0"/>
                <a:cs typeface="Arial" panose="020B0604020202020204" pitchFamily="34" charset="0"/>
              </a:rPr>
              <a:t>BESLENME VE DİYETİK                                   ERCİYES ÜNİVERSİTESİ</a:t>
            </a:r>
            <a:endParaRPr lang="tr-TR" sz="1800" b="1" dirty="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BİLGİSAYAR ÖĞRETMENLİĞİ	            ANADOLU ÜNİVERSİTESİ</a:t>
            </a:r>
          </a:p>
          <a:p>
            <a:r>
              <a:rPr lang="tr-TR" sz="1800" b="1" dirty="0" smtClean="0">
                <a:latin typeface="Arial" panose="020B0604020202020204" pitchFamily="34" charset="0"/>
                <a:cs typeface="Arial" panose="020B0604020202020204" pitchFamily="34" charset="0"/>
              </a:rPr>
              <a:t>BİLGİSAYAR </a:t>
            </a:r>
            <a:r>
              <a:rPr lang="tr-TR" sz="1800" b="1" dirty="0">
                <a:latin typeface="Arial" panose="020B0604020202020204" pitchFamily="34" charset="0"/>
                <a:cs typeface="Arial" panose="020B0604020202020204" pitchFamily="34" charset="0"/>
              </a:rPr>
              <a:t>MÜHENDİSLİĞİ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KIBRIS ORTA DOĞU TEKNİK ÜNİVERSİTESİ</a:t>
            </a:r>
          </a:p>
          <a:p>
            <a:r>
              <a:rPr lang="tr-TR" sz="1800" b="1" dirty="0">
                <a:latin typeface="Arial" panose="020B0604020202020204" pitchFamily="34" charset="0"/>
                <a:cs typeface="Arial" panose="020B0604020202020204" pitchFamily="34" charset="0"/>
              </a:rPr>
              <a:t>BİLGİSAYAR  MÜHENDİSLİĞİ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İSTANBUL ÜNİVERSİTESİ </a:t>
            </a:r>
          </a:p>
          <a:p>
            <a:r>
              <a:rPr lang="tr-TR" sz="1800" b="1" dirty="0">
                <a:latin typeface="Arial" panose="020B0604020202020204" pitchFamily="34" charset="0"/>
                <a:cs typeface="Arial" panose="020B0604020202020204" pitchFamily="34" charset="0"/>
              </a:rPr>
              <a:t>BİLGİSAYAR </a:t>
            </a:r>
            <a:r>
              <a:rPr lang="tr-TR" sz="1800" b="1" dirty="0" smtClean="0">
                <a:latin typeface="Arial" panose="020B0604020202020204" pitchFamily="34" charset="0"/>
                <a:cs typeface="Arial" panose="020B0604020202020204" pitchFamily="34" charset="0"/>
              </a:rPr>
              <a:t>MÜHENDİSLİĞİ                           GEBZE </a:t>
            </a:r>
            <a:r>
              <a:rPr lang="tr-TR" sz="1800" b="1" dirty="0">
                <a:latin typeface="Arial" panose="020B0604020202020204" pitchFamily="34" charset="0"/>
                <a:cs typeface="Arial" panose="020B0604020202020204" pitchFamily="34" charset="0"/>
              </a:rPr>
              <a:t>TEKNİK ÜNİVERSİTESİ</a:t>
            </a:r>
          </a:p>
          <a:p>
            <a:r>
              <a:rPr lang="tr-TR" sz="1800" b="1" dirty="0">
                <a:latin typeface="Arial" panose="020B0604020202020204" pitchFamily="34" charset="0"/>
                <a:cs typeface="Arial" panose="020B0604020202020204" pitchFamily="34" charset="0"/>
              </a:rPr>
              <a:t>BİYOLOJİ                                                   </a:t>
            </a:r>
            <a:r>
              <a:rPr lang="tr-TR" sz="1800" b="1" dirty="0" smtClean="0">
                <a:latin typeface="Arial" panose="020B0604020202020204" pitchFamily="34" charset="0"/>
                <a:cs typeface="Arial" panose="020B0604020202020204" pitchFamily="34" charset="0"/>
              </a:rPr>
              <a:t>         ORTA </a:t>
            </a:r>
            <a:r>
              <a:rPr lang="tr-TR" sz="1800" b="1" dirty="0">
                <a:latin typeface="Arial" panose="020B0604020202020204" pitchFamily="34" charset="0"/>
                <a:cs typeface="Arial" panose="020B0604020202020204" pitchFamily="34" charset="0"/>
              </a:rPr>
              <a:t>DOĞU TEKNİK </a:t>
            </a:r>
            <a:r>
              <a:rPr lang="tr-TR" sz="1800" b="1" dirty="0" smtClean="0">
                <a:latin typeface="Arial" panose="020B0604020202020204" pitchFamily="34" charset="0"/>
                <a:cs typeface="Arial" panose="020B0604020202020204" pitchFamily="34" charset="0"/>
              </a:rPr>
              <a:t>ÜNİVERSİTESİ</a:t>
            </a:r>
          </a:p>
          <a:p>
            <a:r>
              <a:rPr lang="tr-TR" sz="1800" b="1" dirty="0" smtClean="0">
                <a:latin typeface="Arial" panose="020B0604020202020204" pitchFamily="34" charset="0"/>
                <a:cs typeface="Arial" panose="020B0604020202020204" pitchFamily="34" charset="0"/>
              </a:rPr>
              <a:t>BİYOLOJİ			            OSMANGAZİ ÜNİVERSİTESİ</a:t>
            </a:r>
            <a:endParaRPr lang="tr-TR" sz="1800" b="1" dirty="0">
              <a:latin typeface="Arial" panose="020B0604020202020204" pitchFamily="34" charset="0"/>
              <a:cs typeface="Arial" panose="020B0604020202020204" pitchFamily="34" charset="0"/>
            </a:endParaRPr>
          </a:p>
          <a:p>
            <a:r>
              <a:rPr lang="tr-TR" sz="1800" b="1" dirty="0">
                <a:latin typeface="Arial" panose="020B0604020202020204" pitchFamily="34" charset="0"/>
                <a:cs typeface="Arial" panose="020B0604020202020204" pitchFamily="34" charset="0"/>
              </a:rPr>
              <a:t>BİYOTEKNOLOJİ                         </a:t>
            </a:r>
            <a:r>
              <a:rPr lang="tr-TR" sz="1800" b="1" dirty="0" smtClean="0">
                <a:latin typeface="Arial" panose="020B0604020202020204" pitchFamily="34" charset="0"/>
                <a:cs typeface="Arial" panose="020B0604020202020204" pitchFamily="34" charset="0"/>
              </a:rPr>
              <a:t>                       AKDENİZ </a:t>
            </a:r>
            <a:r>
              <a:rPr lang="tr-TR" sz="1800" b="1" dirty="0">
                <a:latin typeface="Arial" panose="020B0604020202020204" pitchFamily="34" charset="0"/>
                <a:cs typeface="Arial" panose="020B0604020202020204" pitchFamily="34" charset="0"/>
              </a:rPr>
              <a:t>ÜNİVERSİTESİ</a:t>
            </a:r>
          </a:p>
          <a:p>
            <a:r>
              <a:rPr lang="tr-TR" sz="1800" b="1" dirty="0">
                <a:latin typeface="Arial" panose="020B0604020202020204" pitchFamily="34" charset="0"/>
                <a:cs typeface="Arial" panose="020B0604020202020204" pitchFamily="34" charset="0"/>
              </a:rPr>
              <a:t>BİYOMEDİKAL MÜHENDİSLİĞİ                  </a:t>
            </a:r>
            <a:r>
              <a:rPr lang="tr-TR" sz="1800" b="1" dirty="0" smtClean="0">
                <a:latin typeface="Arial" panose="020B0604020202020204" pitchFamily="34" charset="0"/>
                <a:cs typeface="Arial" panose="020B0604020202020204" pitchFamily="34" charset="0"/>
              </a:rPr>
              <a:t>       ANKARA </a:t>
            </a:r>
            <a:r>
              <a:rPr lang="tr-TR" sz="1800" b="1" dirty="0">
                <a:latin typeface="Arial" panose="020B0604020202020204" pitchFamily="34" charset="0"/>
                <a:cs typeface="Arial" panose="020B0604020202020204" pitchFamily="34" charset="0"/>
              </a:rPr>
              <a:t>ÜNİVERSİTESİ </a:t>
            </a:r>
          </a:p>
          <a:p>
            <a:r>
              <a:rPr lang="tr-TR" sz="1800" b="1" dirty="0">
                <a:latin typeface="Arial" panose="020B0604020202020204" pitchFamily="34" charset="0"/>
                <a:cs typeface="Arial" panose="020B0604020202020204" pitchFamily="34" charset="0"/>
              </a:rPr>
              <a:t>BİYOSİSTEM MÜHENDİSLİĞİ                  </a:t>
            </a:r>
            <a:r>
              <a:rPr lang="tr-TR" sz="1800" b="1" dirty="0" smtClean="0">
                <a:latin typeface="Arial" panose="020B0604020202020204" pitchFamily="34" charset="0"/>
                <a:cs typeface="Arial" panose="020B0604020202020204" pitchFamily="34" charset="0"/>
              </a:rPr>
              <a:t>          ULUDAĞ </a:t>
            </a:r>
            <a:r>
              <a:rPr lang="tr-TR" sz="1800" b="1" dirty="0">
                <a:latin typeface="Arial" panose="020B0604020202020204" pitchFamily="34" charset="0"/>
                <a:cs typeface="Arial" panose="020B0604020202020204" pitchFamily="34" charset="0"/>
              </a:rPr>
              <a:t>ÜNİVERSİTESİ </a:t>
            </a:r>
            <a:endParaRPr lang="tr-TR" sz="1800" b="1" dirty="0" smtClean="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ÇALIŞMA </a:t>
            </a:r>
            <a:r>
              <a:rPr lang="tr-TR" sz="1800" b="1" dirty="0">
                <a:latin typeface="Arial" panose="020B0604020202020204" pitchFamily="34" charset="0"/>
                <a:cs typeface="Arial" panose="020B0604020202020204" pitchFamily="34" charset="0"/>
              </a:rPr>
              <a:t>EKONOMİSİ		     </a:t>
            </a:r>
            <a:r>
              <a:rPr lang="tr-TR" sz="1800" b="1" dirty="0" smtClean="0">
                <a:latin typeface="Arial" panose="020B0604020202020204" pitchFamily="34" charset="0"/>
                <a:cs typeface="Arial" panose="020B0604020202020204" pitchFamily="34" charset="0"/>
              </a:rPr>
              <a:t>        SÜLEYMAN DEMİREL</a:t>
            </a:r>
          </a:p>
          <a:p>
            <a:r>
              <a:rPr lang="tr-TR" sz="1800" b="1" dirty="0">
                <a:latin typeface="Arial" panose="020B0604020202020204" pitchFamily="34" charset="0"/>
                <a:cs typeface="Arial" panose="020B0604020202020204" pitchFamily="34" charset="0"/>
              </a:rPr>
              <a:t>DENİZCİLİK İŞLETMESİ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ONYEDİ EYLÜL </a:t>
            </a:r>
            <a:r>
              <a:rPr lang="tr-TR" sz="1800" b="1" dirty="0" smtClean="0">
                <a:latin typeface="Arial" panose="020B0604020202020204" pitchFamily="34" charset="0"/>
                <a:cs typeface="Arial" panose="020B0604020202020204" pitchFamily="34" charset="0"/>
              </a:rPr>
              <a:t>ÜNİVERSİTESİ</a:t>
            </a:r>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527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601579" y="425450"/>
            <a:ext cx="10503568" cy="6432550"/>
          </a:xfrm>
        </p:spPr>
        <p:txBody>
          <a:bodyPr>
            <a:normAutofit fontScale="92500" lnSpcReduction="20000"/>
          </a:bodyPr>
          <a:lstStyle/>
          <a:p>
            <a:r>
              <a:rPr lang="tr-TR" sz="1800" b="1" dirty="0" smtClean="0">
                <a:latin typeface="Arial" panose="020B0604020202020204" pitchFamily="34" charset="0"/>
                <a:cs typeface="Arial" panose="020B0604020202020204" pitchFamily="34" charset="0"/>
              </a:rPr>
              <a:t>DİŞ HEKİMLİĞİ                                            KOCAELİ ÜNİVERSİTESİ </a:t>
            </a:r>
          </a:p>
          <a:p>
            <a:r>
              <a:rPr lang="tr-TR" sz="1800" b="1" dirty="0" smtClean="0">
                <a:latin typeface="Arial" panose="020B0604020202020204" pitchFamily="34" charset="0"/>
                <a:cs typeface="Arial" panose="020B0604020202020204" pitchFamily="34" charset="0"/>
              </a:rPr>
              <a:t>DİŞ HEKİMLİĞİ                                            OSMANGAZİ ÜNİVERSİTESİ </a:t>
            </a:r>
          </a:p>
          <a:p>
            <a:r>
              <a:rPr lang="tr-TR" sz="1800" b="1" dirty="0" smtClean="0">
                <a:latin typeface="Arial" panose="020B0604020202020204" pitchFamily="34" charset="0"/>
                <a:cs typeface="Arial" panose="020B0604020202020204" pitchFamily="34" charset="0"/>
              </a:rPr>
              <a:t>DİŞ HEKİMLİĞİ			             KÜTAHYA SAĞLIK BİLİMLERİ ÜNİVERSİTESİ</a:t>
            </a:r>
          </a:p>
          <a:p>
            <a:r>
              <a:rPr lang="tr-TR" sz="1800" b="1" dirty="0" smtClean="0">
                <a:latin typeface="Arial" panose="020B0604020202020204" pitchFamily="34" charset="0"/>
                <a:cs typeface="Arial" panose="020B0604020202020204" pitchFamily="34" charset="0"/>
              </a:rPr>
              <a:t>DİŞ HEKİMLİĞİ			              ANKARA ÜNİVERSİTESİ</a:t>
            </a:r>
          </a:p>
          <a:p>
            <a:r>
              <a:rPr lang="tr-TR" sz="1800" b="1" dirty="0" smtClean="0">
                <a:latin typeface="Arial" panose="020B0604020202020204" pitchFamily="34" charset="0"/>
                <a:cs typeface="Arial" panose="020B0604020202020204" pitchFamily="34" charset="0"/>
              </a:rPr>
              <a:t>EBELİK                                                        ÇANAKKALE 18MART ÜNİVERSİTESİ </a:t>
            </a:r>
          </a:p>
          <a:p>
            <a:r>
              <a:rPr lang="tr-TR" sz="1800" b="1" dirty="0" smtClean="0">
                <a:latin typeface="Arial" panose="020B0604020202020204" pitchFamily="34" charset="0"/>
                <a:cs typeface="Arial" panose="020B0604020202020204" pitchFamily="34" charset="0"/>
              </a:rPr>
              <a:t>EBELİK                                                         OSMANGAZİ ÜNİVERSİTESİ</a:t>
            </a:r>
          </a:p>
          <a:p>
            <a:r>
              <a:rPr lang="tr-TR" sz="1800" b="1" dirty="0">
                <a:latin typeface="Arial" panose="020B0604020202020204" pitchFamily="34" charset="0"/>
                <a:cs typeface="Arial" panose="020B0604020202020204" pitchFamily="34" charset="0"/>
              </a:rPr>
              <a:t>EDEBİYAT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AFYON KOCATEPE ÜNİVERSİTESİ</a:t>
            </a:r>
          </a:p>
          <a:p>
            <a:r>
              <a:rPr lang="tr-TR" sz="1800" b="1" dirty="0" smtClean="0">
                <a:latin typeface="Arial" panose="020B0604020202020204" pitchFamily="34" charset="0"/>
                <a:cs typeface="Arial" panose="020B0604020202020204" pitchFamily="34" charset="0"/>
              </a:rPr>
              <a:t>ECZACILIK                                                   BÜLENT ECEVİT ÜNİVERSİTESİ </a:t>
            </a:r>
          </a:p>
          <a:p>
            <a:r>
              <a:rPr lang="tr-TR" sz="1800" b="1" dirty="0" smtClean="0">
                <a:latin typeface="Arial" panose="020B0604020202020204" pitchFamily="34" charset="0"/>
                <a:cs typeface="Arial" panose="020B0604020202020204" pitchFamily="34" charset="0"/>
              </a:rPr>
              <a:t>ELEKTRİK ELEKTRONİK MÜH                    BOĞAZİÇİ ÜNİVERSİTESİ</a:t>
            </a:r>
          </a:p>
          <a:p>
            <a:r>
              <a:rPr lang="tr-TR" sz="1800" b="1" dirty="0">
                <a:latin typeface="Arial" panose="020B0604020202020204" pitchFamily="34" charset="0"/>
                <a:cs typeface="Arial" panose="020B0604020202020204" pitchFamily="34" charset="0"/>
              </a:rPr>
              <a:t>ELEKTRİK ELEKTRONİK MÜH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DÜZCE ÜNİVERSİTESİ </a:t>
            </a:r>
          </a:p>
          <a:p>
            <a:r>
              <a:rPr lang="tr-TR" sz="1800" b="1" dirty="0">
                <a:latin typeface="Arial" panose="020B0604020202020204" pitchFamily="34" charset="0"/>
                <a:cs typeface="Arial" panose="020B0604020202020204" pitchFamily="34" charset="0"/>
              </a:rPr>
              <a:t>ELEKTRİK ELEKTRONİK MÜH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ULUDAĞ ÜNİVERSİTESİ </a:t>
            </a:r>
            <a:endParaRPr lang="tr-TR" sz="1800" b="1" dirty="0" smtClean="0">
              <a:latin typeface="Arial" panose="020B0604020202020204" pitchFamily="34" charset="0"/>
              <a:cs typeface="Arial" panose="020B0604020202020204" pitchFamily="34" charset="0"/>
            </a:endParaRPr>
          </a:p>
          <a:p>
            <a:r>
              <a:rPr lang="tr-TR" sz="1800" b="1" dirty="0">
                <a:latin typeface="Arial" panose="020B0604020202020204" pitchFamily="34" charset="0"/>
                <a:cs typeface="Arial" panose="020B0604020202020204" pitchFamily="34" charset="0"/>
              </a:rPr>
              <a:t>ELEKTRİK ELEKTRONİK MÜH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PAMUKKALE ÜNİVERSİTESİ  </a:t>
            </a:r>
          </a:p>
          <a:p>
            <a:r>
              <a:rPr lang="tr-TR" sz="1800" b="1" dirty="0">
                <a:latin typeface="Arial" panose="020B0604020202020204" pitchFamily="34" charset="0"/>
                <a:cs typeface="Arial" panose="020B0604020202020204" pitchFamily="34" charset="0"/>
              </a:rPr>
              <a:t>ENDÜSTRİ MÜHENDİSLİĞİ                     </a:t>
            </a:r>
            <a:r>
              <a:rPr lang="tr-TR" sz="1800" b="1" dirty="0" smtClean="0">
                <a:latin typeface="Arial" panose="020B0604020202020204" pitchFamily="34" charset="0"/>
                <a:cs typeface="Arial" panose="020B0604020202020204" pitchFamily="34" charset="0"/>
              </a:rPr>
              <a:t>    SAKARYA </a:t>
            </a:r>
            <a:r>
              <a:rPr lang="tr-TR" sz="1800" b="1" dirty="0">
                <a:latin typeface="Arial" panose="020B0604020202020204" pitchFamily="34" charset="0"/>
                <a:cs typeface="Arial" panose="020B0604020202020204" pitchFamily="34" charset="0"/>
              </a:rPr>
              <a:t>ÜNİVERSİTESİ </a:t>
            </a:r>
          </a:p>
          <a:p>
            <a:r>
              <a:rPr lang="tr-TR" sz="1800" b="1" dirty="0">
                <a:latin typeface="Arial" panose="020B0604020202020204" pitchFamily="34" charset="0"/>
                <a:cs typeface="Arial" panose="020B0604020202020204" pitchFamily="34" charset="0"/>
              </a:rPr>
              <a:t>ENDÜSTRİ MÜHENDİSLİĞİ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DOKUZ EYLÜL </a:t>
            </a:r>
            <a:r>
              <a:rPr lang="tr-TR" sz="1800" b="1" dirty="0" err="1" smtClean="0">
                <a:latin typeface="Arial" panose="020B0604020202020204" pitchFamily="34" charset="0"/>
                <a:cs typeface="Arial" panose="020B0604020202020204" pitchFamily="34" charset="0"/>
              </a:rPr>
              <a:t>ÜNİVERSİTESi</a:t>
            </a:r>
            <a:endParaRPr lang="tr-TR" sz="1800" b="1" dirty="0" smtClean="0">
              <a:latin typeface="Arial" panose="020B0604020202020204" pitchFamily="34" charset="0"/>
              <a:cs typeface="Arial" panose="020B0604020202020204" pitchFamily="34" charset="0"/>
            </a:endParaRPr>
          </a:p>
          <a:p>
            <a:r>
              <a:rPr lang="tr-TR" sz="1800" b="1" dirty="0">
                <a:latin typeface="Arial" panose="020B0604020202020204" pitchFamily="34" charset="0"/>
                <a:cs typeface="Arial" panose="020B0604020202020204" pitchFamily="34" charset="0"/>
              </a:rPr>
              <a:t>ENDÜSTRİ MÜHENDİSLİĞİ	              İZMİR BAKIRÇAYÜNİVERSİTESİ</a:t>
            </a:r>
          </a:p>
          <a:p>
            <a:r>
              <a:rPr lang="tr-TR" sz="1800" b="1" dirty="0">
                <a:latin typeface="Arial" panose="020B0604020202020204" pitchFamily="34" charset="0"/>
                <a:cs typeface="Arial" panose="020B0604020202020204" pitchFamily="34" charset="0"/>
              </a:rPr>
              <a:t>EDEBİYATI                              </a:t>
            </a:r>
            <a:r>
              <a:rPr lang="tr-TR" sz="1800" b="1" dirty="0" smtClean="0">
                <a:latin typeface="Arial" panose="020B0604020202020204" pitchFamily="34" charset="0"/>
                <a:cs typeface="Arial" panose="020B0604020202020204" pitchFamily="34" charset="0"/>
              </a:rPr>
              <a:t>                      ONYEDİ </a:t>
            </a:r>
            <a:r>
              <a:rPr lang="tr-TR" sz="1800" b="1" dirty="0">
                <a:latin typeface="Arial" panose="020B0604020202020204" pitchFamily="34" charset="0"/>
                <a:cs typeface="Arial" panose="020B0604020202020204" pitchFamily="34" charset="0"/>
              </a:rPr>
              <a:t>EYLÜL ÜNİVERSİTESİ </a:t>
            </a: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959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601578" y="320675"/>
            <a:ext cx="10431379" cy="6537325"/>
          </a:xfrm>
        </p:spPr>
        <p:txBody>
          <a:bodyPr>
            <a:normAutofit lnSpcReduction="10000"/>
          </a:bodyPr>
          <a:lstStyle/>
          <a:p>
            <a:r>
              <a:rPr lang="tr-TR" sz="1800" b="1" dirty="0" smtClean="0">
                <a:latin typeface="Arial" panose="020B0604020202020204" pitchFamily="34" charset="0"/>
                <a:cs typeface="Arial" panose="020B0604020202020204" pitchFamily="34" charset="0"/>
              </a:rPr>
              <a:t>GÖRSEL İLETİŞİM                                    KADİR HAS ÜNİVERSİTESİ</a:t>
            </a:r>
          </a:p>
          <a:p>
            <a:r>
              <a:rPr lang="tr-TR" sz="1800" b="1" dirty="0" smtClean="0">
                <a:latin typeface="Arial" panose="020B0604020202020204" pitchFamily="34" charset="0"/>
                <a:cs typeface="Arial" panose="020B0604020202020204" pitchFamily="34" charset="0"/>
              </a:rPr>
              <a:t>FİZYOTERAPİST                                      GAZİ ÜNİVERSİTESİ</a:t>
            </a:r>
          </a:p>
          <a:p>
            <a:r>
              <a:rPr lang="tr-TR" sz="1800" b="1" dirty="0" smtClean="0">
                <a:latin typeface="Arial" panose="020B0604020202020204" pitchFamily="34" charset="0"/>
                <a:cs typeface="Arial" panose="020B0604020202020204" pitchFamily="34" charset="0"/>
              </a:rPr>
              <a:t>HAVACILIK ELK. MÜH.                            KOCAELİ ÜNİVERSİTESİ</a:t>
            </a:r>
          </a:p>
          <a:p>
            <a:r>
              <a:rPr lang="tr-TR" sz="1800" b="1" dirty="0">
                <a:latin typeface="Arial" panose="020B0604020202020204" pitchFamily="34" charset="0"/>
                <a:cs typeface="Arial" panose="020B0604020202020204" pitchFamily="34" charset="0"/>
              </a:rPr>
              <a:t>HEMŞİRELİK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AKDENİZ ÜNİVERSİTESİ </a:t>
            </a:r>
          </a:p>
          <a:p>
            <a:r>
              <a:rPr lang="tr-TR" sz="1800" b="1" dirty="0">
                <a:latin typeface="Arial" panose="020B0604020202020204" pitchFamily="34" charset="0"/>
                <a:cs typeface="Arial" panose="020B0604020202020204" pitchFamily="34" charset="0"/>
              </a:rPr>
              <a:t>HEMŞİRELİK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ADNAN MENDERES ÜNİVERSİTESİ </a:t>
            </a:r>
          </a:p>
          <a:p>
            <a:r>
              <a:rPr lang="tr-TR" sz="1800" b="1" dirty="0">
                <a:latin typeface="Arial" panose="020B0604020202020204" pitchFamily="34" charset="0"/>
                <a:cs typeface="Arial" panose="020B0604020202020204" pitchFamily="34" charset="0"/>
              </a:rPr>
              <a:t>HEMŞİRELİK			   </a:t>
            </a:r>
            <a:r>
              <a:rPr lang="tr-TR" sz="1800" b="1" dirty="0" smtClean="0">
                <a:latin typeface="Arial" panose="020B0604020202020204" pitchFamily="34" charset="0"/>
                <a:cs typeface="Arial" panose="020B0604020202020204" pitchFamily="34" charset="0"/>
              </a:rPr>
              <a:t>         BİLECİK </a:t>
            </a:r>
            <a:r>
              <a:rPr lang="tr-TR" sz="1800" b="1" dirty="0">
                <a:latin typeface="Arial" panose="020B0604020202020204" pitchFamily="34" charset="0"/>
                <a:cs typeface="Arial" panose="020B0604020202020204" pitchFamily="34" charset="0"/>
              </a:rPr>
              <a:t>ŞEYH EDEBALİ ÜNİVERSİTESİ</a:t>
            </a:r>
          </a:p>
          <a:p>
            <a:r>
              <a:rPr lang="tr-TR" sz="1800" b="1" dirty="0">
                <a:latin typeface="Arial" panose="020B0604020202020204" pitchFamily="34" charset="0"/>
                <a:cs typeface="Arial" panose="020B0604020202020204" pitchFamily="34" charset="0"/>
              </a:rPr>
              <a:t>HEMŞİRELİK			</a:t>
            </a:r>
            <a:r>
              <a:rPr lang="tr-TR" sz="1800" b="1" dirty="0" smtClean="0">
                <a:latin typeface="Arial" panose="020B0604020202020204" pitchFamily="34" charset="0"/>
                <a:cs typeface="Arial" panose="020B0604020202020204" pitchFamily="34" charset="0"/>
              </a:rPr>
              <a:t>            RECEP </a:t>
            </a:r>
            <a:r>
              <a:rPr lang="tr-TR" sz="1800" b="1" dirty="0">
                <a:latin typeface="Arial" panose="020B0604020202020204" pitchFamily="34" charset="0"/>
                <a:cs typeface="Arial" panose="020B0604020202020204" pitchFamily="34" charset="0"/>
              </a:rPr>
              <a:t>TAYYİP ERDOĞAN ÜNİVERSİTESİ</a:t>
            </a:r>
          </a:p>
          <a:p>
            <a:r>
              <a:rPr lang="tr-TR" sz="1800" b="1" dirty="0">
                <a:latin typeface="Arial" panose="020B0604020202020204" pitchFamily="34" charset="0"/>
                <a:cs typeface="Arial" panose="020B0604020202020204" pitchFamily="34" charset="0"/>
              </a:rPr>
              <a:t>HEMŞİRELİK			</a:t>
            </a:r>
            <a:r>
              <a:rPr lang="tr-TR" sz="1800" b="1" dirty="0" smtClean="0">
                <a:latin typeface="Arial" panose="020B0604020202020204" pitchFamily="34" charset="0"/>
                <a:cs typeface="Arial" panose="020B0604020202020204" pitchFamily="34" charset="0"/>
              </a:rPr>
              <a:t>             OSMANGAZİ ÜNİVERSİTESİ</a:t>
            </a:r>
          </a:p>
          <a:p>
            <a:r>
              <a:rPr lang="tr-TR" sz="1800" b="1" dirty="0">
                <a:latin typeface="Arial" panose="020B0604020202020204" pitchFamily="34" charset="0"/>
                <a:cs typeface="Arial" panose="020B0604020202020204" pitchFamily="34" charset="0"/>
              </a:rPr>
              <a:t>HUKUK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KIRKLARELİ ÜNİVERSİTESİ </a:t>
            </a:r>
          </a:p>
          <a:p>
            <a:r>
              <a:rPr lang="tr-TR" sz="1800" b="1" dirty="0">
                <a:latin typeface="Arial" panose="020B0604020202020204" pitchFamily="34" charset="0"/>
                <a:cs typeface="Arial" panose="020B0604020202020204" pitchFamily="34" charset="0"/>
              </a:rPr>
              <a:t>HUKUK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KOÇ ÜNÜVERSİTESİ </a:t>
            </a:r>
          </a:p>
          <a:p>
            <a:r>
              <a:rPr lang="tr-TR" sz="1800" b="1" dirty="0">
                <a:latin typeface="Arial" panose="020B0604020202020204" pitchFamily="34" charset="0"/>
                <a:cs typeface="Arial" panose="020B0604020202020204" pitchFamily="34" charset="0"/>
              </a:rPr>
              <a:t>HUKUK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OSMANGAZİ ÜNİVERSİTESİ </a:t>
            </a:r>
            <a:endParaRPr lang="tr-TR" sz="1800" b="1" dirty="0" smtClean="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İNGİLİZCE İKTİSAT                                  İSTANBUL ÜNİVERSİTESİ </a:t>
            </a:r>
          </a:p>
          <a:p>
            <a:r>
              <a:rPr lang="tr-TR" sz="1800" b="1" dirty="0">
                <a:latin typeface="Arial" panose="020B0604020202020204" pitchFamily="34" charset="0"/>
                <a:cs typeface="Arial" panose="020B0604020202020204" pitchFamily="34" charset="0"/>
              </a:rPr>
              <a:t>İLAHİYAT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OSMANGAZİ </a:t>
            </a:r>
            <a:r>
              <a:rPr lang="tr-TR" sz="1800" b="1" dirty="0" smtClean="0">
                <a:latin typeface="Arial" panose="020B0604020202020204" pitchFamily="34" charset="0"/>
                <a:cs typeface="Arial" panose="020B0604020202020204" pitchFamily="34" charset="0"/>
              </a:rPr>
              <a:t>ÜNİVERSİTESİ</a:t>
            </a:r>
          </a:p>
          <a:p>
            <a:r>
              <a:rPr lang="tr-TR" sz="1800" b="1" dirty="0">
                <a:latin typeface="Arial" panose="020B0604020202020204" pitchFamily="34" charset="0"/>
                <a:cs typeface="Arial" panose="020B0604020202020204" pitchFamily="34" charset="0"/>
              </a:rPr>
              <a:t>İNSAN KAYNAKLARI                              SÜLEYMAN DEMİREL ÜNİVERSİTESİ</a:t>
            </a:r>
          </a:p>
          <a:p>
            <a:r>
              <a:rPr lang="tr-TR" sz="1800" b="1" dirty="0">
                <a:latin typeface="Arial" panose="020B0604020202020204" pitchFamily="34" charset="0"/>
                <a:cs typeface="Arial" panose="020B0604020202020204" pitchFamily="34" charset="0"/>
              </a:rPr>
              <a:t>İNSAN KAYNAKLARI		</a:t>
            </a:r>
            <a:r>
              <a:rPr lang="tr-TR" sz="1800" b="1" dirty="0" smtClean="0">
                <a:latin typeface="Arial" panose="020B0604020202020204" pitchFamily="34" charset="0"/>
                <a:cs typeface="Arial" panose="020B0604020202020204" pitchFamily="34" charset="0"/>
              </a:rPr>
              <a:t>            DEMOKRASİ </a:t>
            </a:r>
            <a:r>
              <a:rPr lang="tr-TR" sz="1800" b="1" dirty="0">
                <a:latin typeface="Arial" panose="020B0604020202020204" pitchFamily="34" charset="0"/>
                <a:cs typeface="Arial" panose="020B0604020202020204" pitchFamily="34" charset="0"/>
              </a:rPr>
              <a:t>ÜNİVERSİTESİ </a:t>
            </a:r>
          </a:p>
          <a:p>
            <a:endParaRPr lang="tr-TR" sz="1800" b="1" dirty="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665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637674" y="324853"/>
            <a:ext cx="10154652" cy="6406147"/>
          </a:xfrm>
        </p:spPr>
        <p:txBody>
          <a:bodyPr>
            <a:normAutofit fontScale="85000" lnSpcReduction="10000"/>
          </a:bodyPr>
          <a:lstStyle/>
          <a:p>
            <a:r>
              <a:rPr lang="tr-TR" sz="1800" b="1" dirty="0" smtClean="0">
                <a:latin typeface="Arial" panose="020B0604020202020204" pitchFamily="34" charset="0"/>
                <a:cs typeface="Arial" panose="020B0604020202020204" pitchFamily="34" charset="0"/>
              </a:rPr>
              <a:t>İNŞAAT </a:t>
            </a:r>
            <a:r>
              <a:rPr lang="tr-TR" sz="1800" b="1" dirty="0">
                <a:latin typeface="Arial" panose="020B0604020202020204" pitchFamily="34" charset="0"/>
                <a:cs typeface="Arial" panose="020B0604020202020204" pitchFamily="34" charset="0"/>
              </a:rPr>
              <a:t>MÜHENDİSLİĞİ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MUĞLA SITKI KOÇMAN ÜNİVERSİTESİ </a:t>
            </a:r>
            <a:endParaRPr lang="tr-TR" sz="1800" b="1" dirty="0" smtClean="0">
              <a:latin typeface="Arial" panose="020B0604020202020204" pitchFamily="34" charset="0"/>
              <a:cs typeface="Arial" panose="020B0604020202020204" pitchFamily="34" charset="0"/>
            </a:endParaRPr>
          </a:p>
          <a:p>
            <a:r>
              <a:rPr lang="tr-TR" sz="1800" b="1" dirty="0">
                <a:latin typeface="Arial" panose="020B0604020202020204" pitchFamily="34" charset="0"/>
                <a:cs typeface="Arial" panose="020B0604020202020204" pitchFamily="34" charset="0"/>
              </a:rPr>
              <a:t>İŞLETME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KOÇ ÜNİVERSİTESİ</a:t>
            </a:r>
          </a:p>
          <a:p>
            <a:r>
              <a:rPr lang="tr-TR" sz="1800" b="1" dirty="0">
                <a:latin typeface="Arial" panose="020B0604020202020204" pitchFamily="34" charset="0"/>
                <a:cs typeface="Arial" panose="020B0604020202020204" pitchFamily="34" charset="0"/>
              </a:rPr>
              <a:t>İLK.MATEMATİK ÖĞRETMENLİĞİ        </a:t>
            </a:r>
            <a:r>
              <a:rPr lang="tr-TR" sz="1800" b="1" dirty="0" smtClean="0">
                <a:latin typeface="Arial" panose="020B0604020202020204" pitchFamily="34" charset="0"/>
                <a:cs typeface="Arial" panose="020B0604020202020204" pitchFamily="34" charset="0"/>
              </a:rPr>
              <a:t>                     KASTAMONU ÜNİVERSİTESİ</a:t>
            </a:r>
            <a:endParaRPr lang="tr-TR" sz="1800" b="1" dirty="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İNGİLİZCE </a:t>
            </a:r>
            <a:r>
              <a:rPr lang="tr-TR" sz="1800" b="1" dirty="0">
                <a:latin typeface="Arial" panose="020B0604020202020204" pitchFamily="34" charset="0"/>
                <a:cs typeface="Arial" panose="020B0604020202020204" pitchFamily="34" charset="0"/>
              </a:rPr>
              <a:t>ÖĞRETMENLİĞİ	</a:t>
            </a:r>
            <a:r>
              <a:rPr lang="tr-TR" sz="1800" b="1" dirty="0" smtClean="0">
                <a:latin typeface="Arial" panose="020B0604020202020204" pitchFamily="34" charset="0"/>
                <a:cs typeface="Arial" panose="020B0604020202020204" pitchFamily="34" charset="0"/>
              </a:rPr>
              <a:t>                                      BOZOK </a:t>
            </a:r>
            <a:r>
              <a:rPr lang="tr-TR" sz="1800" b="1" dirty="0">
                <a:latin typeface="Arial" panose="020B0604020202020204" pitchFamily="34" charset="0"/>
                <a:cs typeface="Arial" panose="020B0604020202020204" pitchFamily="34" charset="0"/>
              </a:rPr>
              <a:t>ÜNİVERSİTESİ</a:t>
            </a:r>
          </a:p>
          <a:p>
            <a:r>
              <a:rPr lang="tr-TR" sz="1800" b="1" dirty="0" smtClean="0">
                <a:latin typeface="Arial" panose="020B0604020202020204" pitchFamily="34" charset="0"/>
                <a:cs typeface="Arial" panose="020B0604020202020204" pitchFamily="34" charset="0"/>
              </a:rPr>
              <a:t>KAMU YÖNETİMİ                                                        UŞAK ÜNİVERSİTESİ </a:t>
            </a:r>
          </a:p>
          <a:p>
            <a:r>
              <a:rPr lang="tr-TR" sz="1800" b="1" dirty="0">
                <a:latin typeface="Arial" panose="020B0604020202020204" pitchFamily="34" charset="0"/>
                <a:cs typeface="Arial" panose="020B0604020202020204" pitchFamily="34" charset="0"/>
              </a:rPr>
              <a:t>KİMYA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ESKİŞEHİR TEKNİK ÜNİVERSİTESİ </a:t>
            </a:r>
          </a:p>
          <a:p>
            <a:r>
              <a:rPr lang="tr-TR" sz="1800" b="1" dirty="0">
                <a:latin typeface="Arial" panose="020B0604020202020204" pitchFamily="34" charset="0"/>
                <a:cs typeface="Arial" panose="020B0604020202020204" pitchFamily="34" charset="0"/>
              </a:rPr>
              <a:t>KAMU YÖNETİMİ 		       </a:t>
            </a:r>
            <a:r>
              <a:rPr lang="tr-TR" sz="1800" b="1" dirty="0" smtClean="0">
                <a:latin typeface="Arial" panose="020B0604020202020204" pitchFamily="34" charset="0"/>
                <a:cs typeface="Arial" panose="020B0604020202020204" pitchFamily="34" charset="0"/>
              </a:rPr>
              <a:t>                               MUĞLA </a:t>
            </a:r>
            <a:r>
              <a:rPr lang="tr-TR" sz="1800" b="1" dirty="0">
                <a:latin typeface="Arial" panose="020B0604020202020204" pitchFamily="34" charset="0"/>
                <a:cs typeface="Arial" panose="020B0604020202020204" pitchFamily="34" charset="0"/>
              </a:rPr>
              <a:t>SITKI KOÇMAN ÜNİVERSİTESİ</a:t>
            </a:r>
          </a:p>
          <a:p>
            <a:r>
              <a:rPr lang="tr-TR" sz="1800" b="1" dirty="0">
                <a:latin typeface="Arial" panose="020B0604020202020204" pitchFamily="34" charset="0"/>
                <a:cs typeface="Arial" panose="020B0604020202020204" pitchFamily="34" charset="0"/>
              </a:rPr>
              <a:t>MAKİNE MÜHENDİSLİĞİ                      </a:t>
            </a:r>
            <a:r>
              <a:rPr lang="tr-TR" sz="1800" b="1" dirty="0" smtClean="0">
                <a:latin typeface="Arial" panose="020B0604020202020204" pitchFamily="34" charset="0"/>
                <a:cs typeface="Arial" panose="020B0604020202020204" pitchFamily="34" charset="0"/>
              </a:rPr>
              <a:t>                      KÜTAHYA </a:t>
            </a:r>
            <a:r>
              <a:rPr lang="tr-TR" sz="1800" b="1" dirty="0">
                <a:latin typeface="Arial" panose="020B0604020202020204" pitchFamily="34" charset="0"/>
                <a:cs typeface="Arial" panose="020B0604020202020204" pitchFamily="34" charset="0"/>
              </a:rPr>
              <a:t>DUMLUPINAR ÜNİVERSİTESİ </a:t>
            </a:r>
            <a:endParaRPr lang="tr-TR" sz="1800" b="1" dirty="0" smtClean="0">
              <a:latin typeface="Arial" panose="020B0604020202020204" pitchFamily="34" charset="0"/>
              <a:cs typeface="Arial" panose="020B0604020202020204" pitchFamily="34" charset="0"/>
            </a:endParaRPr>
          </a:p>
          <a:p>
            <a:r>
              <a:rPr lang="tr-TR" sz="1800" b="1" dirty="0" smtClean="0">
                <a:latin typeface="Arial" panose="020B0604020202020204" pitchFamily="34" charset="0"/>
                <a:cs typeface="Arial" panose="020B0604020202020204" pitchFamily="34" charset="0"/>
              </a:rPr>
              <a:t>KEMAN			                     İSTANBUL ÜNİVERSİTESİ</a:t>
            </a:r>
            <a:endParaRPr lang="tr-TR" sz="1800" b="1" dirty="0">
              <a:latin typeface="Arial" panose="020B0604020202020204" pitchFamily="34" charset="0"/>
              <a:cs typeface="Arial" panose="020B0604020202020204" pitchFamily="34" charset="0"/>
            </a:endParaRPr>
          </a:p>
          <a:p>
            <a:r>
              <a:rPr lang="tr-TR" sz="1800" b="1" dirty="0">
                <a:latin typeface="Arial" panose="020B0604020202020204" pitchFamily="34" charset="0"/>
                <a:cs typeface="Arial" panose="020B0604020202020204" pitchFamily="34" charset="0"/>
              </a:rPr>
              <a:t>MALİYE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BURSA ÜNİVERSİTESİ </a:t>
            </a:r>
          </a:p>
          <a:p>
            <a:r>
              <a:rPr lang="tr-TR" sz="1800" b="1" dirty="0">
                <a:latin typeface="Arial" panose="020B0604020202020204" pitchFamily="34" charset="0"/>
                <a:cs typeface="Arial" panose="020B0604020202020204" pitchFamily="34" charset="0"/>
              </a:rPr>
              <a:t>MALİYE			     </a:t>
            </a:r>
            <a:r>
              <a:rPr lang="tr-TR" sz="1800" b="1" dirty="0" smtClean="0">
                <a:latin typeface="Arial" panose="020B0604020202020204" pitchFamily="34" charset="0"/>
                <a:cs typeface="Arial" panose="020B0604020202020204" pitchFamily="34" charset="0"/>
              </a:rPr>
              <a:t>                SAKARYA </a:t>
            </a:r>
            <a:r>
              <a:rPr lang="tr-TR" sz="1800" b="1" dirty="0">
                <a:latin typeface="Arial" panose="020B0604020202020204" pitchFamily="34" charset="0"/>
                <a:cs typeface="Arial" panose="020B0604020202020204" pitchFamily="34" charset="0"/>
              </a:rPr>
              <a:t>ÜNİVERSİTESİ</a:t>
            </a:r>
          </a:p>
          <a:p>
            <a:r>
              <a:rPr lang="tr-TR" sz="1800" b="1" dirty="0">
                <a:latin typeface="Arial" panose="020B0604020202020204" pitchFamily="34" charset="0"/>
                <a:cs typeface="Arial" panose="020B0604020202020204" pitchFamily="34" charset="0"/>
              </a:rPr>
              <a:t>MATEMATİK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KOCAELİ ÜNİVERSİTESİ </a:t>
            </a:r>
          </a:p>
          <a:p>
            <a:r>
              <a:rPr lang="tr-TR" sz="1800" b="1" dirty="0">
                <a:latin typeface="Arial" panose="020B0604020202020204" pitchFamily="34" charset="0"/>
                <a:cs typeface="Arial" panose="020B0604020202020204" pitchFamily="34" charset="0"/>
              </a:rPr>
              <a:t>MİMARLIK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İSTANBUL TEKNİK ÜNİVERSİTESİ</a:t>
            </a:r>
          </a:p>
          <a:p>
            <a:r>
              <a:rPr lang="tr-TR" sz="1800" b="1" dirty="0" smtClean="0">
                <a:latin typeface="Arial" panose="020B0604020202020204" pitchFamily="34" charset="0"/>
                <a:cs typeface="Arial" panose="020B0604020202020204" pitchFamily="34" charset="0"/>
              </a:rPr>
              <a:t>MİMARLIK 			                     OSMANGAZİ ÜNİVERSİTESİ</a:t>
            </a:r>
          </a:p>
          <a:p>
            <a:r>
              <a:rPr lang="tr-TR" sz="1800" b="1" dirty="0">
                <a:latin typeface="Arial" panose="020B0604020202020204" pitchFamily="34" charset="0"/>
                <a:cs typeface="Arial" panose="020B0604020202020204" pitchFamily="34" charset="0"/>
              </a:rPr>
              <a:t>MEDYA VE İLETİŞİM                             </a:t>
            </a:r>
            <a:r>
              <a:rPr lang="tr-TR" sz="1800" b="1" dirty="0" smtClean="0">
                <a:latin typeface="Arial" panose="020B0604020202020204" pitchFamily="34" charset="0"/>
                <a:cs typeface="Arial" panose="020B0604020202020204" pitchFamily="34" charset="0"/>
              </a:rPr>
              <a:t>                       KATİP </a:t>
            </a:r>
            <a:r>
              <a:rPr lang="tr-TR" sz="1800" b="1" dirty="0">
                <a:latin typeface="Arial" panose="020B0604020202020204" pitchFamily="34" charset="0"/>
                <a:cs typeface="Arial" panose="020B0604020202020204" pitchFamily="34" charset="0"/>
              </a:rPr>
              <a:t>ÇELEBİ ÜNİVERSİTESİ </a:t>
            </a:r>
          </a:p>
          <a:p>
            <a:r>
              <a:rPr lang="tr-TR" sz="1800" b="1" dirty="0">
                <a:latin typeface="Arial" panose="020B0604020202020204" pitchFamily="34" charset="0"/>
                <a:cs typeface="Arial" panose="020B0604020202020204" pitchFamily="34" charset="0"/>
              </a:rPr>
              <a:t> TÜRK DİLİ VE EDEBİYATI	</a:t>
            </a:r>
            <a:r>
              <a:rPr lang="tr-TR" sz="1800" b="1" dirty="0" smtClean="0">
                <a:latin typeface="Arial" panose="020B0604020202020204" pitchFamily="34" charset="0"/>
                <a:cs typeface="Arial" panose="020B0604020202020204" pitchFamily="34" charset="0"/>
              </a:rPr>
              <a:t>                                      OSMANGAZİ ÜNİVERSİTESİ</a:t>
            </a:r>
          </a:p>
          <a:p>
            <a:r>
              <a:rPr lang="tr-TR" sz="1800" b="1" dirty="0" smtClean="0">
                <a:latin typeface="Arial" panose="020B0604020202020204" pitchFamily="34" charset="0"/>
                <a:cs typeface="Arial" panose="020B0604020202020204" pitchFamily="34" charset="0"/>
              </a:rPr>
              <a:t>TÜRK DİLİ VE EDEBİYATI		                     KOCATEPE ÜNİVERSİTESİ</a:t>
            </a:r>
            <a:endParaRPr lang="tr-TR" sz="1800" b="1" dirty="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a:p>
            <a:pPr marL="0" indent="0">
              <a:buNone/>
            </a:pPr>
            <a:endParaRPr lang="tr-TR" sz="1800" b="1" dirty="0" smtClean="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794479" y="397043"/>
            <a:ext cx="10747947" cy="6153894"/>
          </a:xfrm>
        </p:spPr>
        <p:txBody>
          <a:bodyPr>
            <a:normAutofit fontScale="85000" lnSpcReduction="20000"/>
          </a:bodyPr>
          <a:lstStyle/>
          <a:p>
            <a:r>
              <a:rPr lang="tr-TR" sz="1800" b="1" dirty="0">
                <a:latin typeface="Arial" panose="020B0604020202020204" pitchFamily="34" charset="0"/>
                <a:cs typeface="Arial" panose="020B0604020202020204" pitchFamily="34" charset="0"/>
              </a:rPr>
              <a:t>UÇAK GÖVDE VE MOTOR BAKIMI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ATILIM ÜNİVERSİTESİ</a:t>
            </a:r>
          </a:p>
          <a:p>
            <a:r>
              <a:rPr lang="tr-TR" sz="1800" b="1" dirty="0">
                <a:latin typeface="Arial" panose="020B0604020202020204" pitchFamily="34" charset="0"/>
                <a:cs typeface="Arial" panose="020B0604020202020204" pitchFamily="34" charset="0"/>
              </a:rPr>
              <a:t>ULUSLAR ARASI İLİŞKİLER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18 MART ÜNİVERSİTESİ</a:t>
            </a:r>
          </a:p>
          <a:p>
            <a:r>
              <a:rPr lang="tr-TR" sz="1800" b="1" dirty="0">
                <a:latin typeface="Arial" panose="020B0604020202020204" pitchFamily="34" charset="0"/>
                <a:cs typeface="Arial" panose="020B0604020202020204" pitchFamily="34" charset="0"/>
              </a:rPr>
              <a:t>ULUSLAR ARASI İLİŞKİLER                       </a:t>
            </a:r>
            <a:r>
              <a:rPr lang="tr-TR" sz="1800" b="1" dirty="0" smtClean="0">
                <a:latin typeface="Arial" panose="020B0604020202020204" pitchFamily="34" charset="0"/>
                <a:cs typeface="Arial" panose="020B0604020202020204" pitchFamily="34" charset="0"/>
              </a:rPr>
              <a:t>     ALAADDİN </a:t>
            </a:r>
            <a:r>
              <a:rPr lang="tr-TR" sz="1800" b="1" dirty="0">
                <a:latin typeface="Arial" panose="020B0604020202020204" pitchFamily="34" charset="0"/>
                <a:cs typeface="Arial" panose="020B0604020202020204" pitchFamily="34" charset="0"/>
              </a:rPr>
              <a:t>KEYKUBAT </a:t>
            </a:r>
            <a:r>
              <a:rPr lang="tr-TR" sz="1800" b="1" dirty="0" smtClean="0">
                <a:latin typeface="Arial" panose="020B0604020202020204" pitchFamily="34" charset="0"/>
                <a:cs typeface="Arial" panose="020B0604020202020204" pitchFamily="34" charset="0"/>
              </a:rPr>
              <a:t>ÜNİVERSİTESİ</a:t>
            </a:r>
          </a:p>
          <a:p>
            <a:r>
              <a:rPr lang="tr-TR" sz="1800" b="1" dirty="0" smtClean="0">
                <a:latin typeface="Arial" panose="020B0604020202020204" pitchFamily="34" charset="0"/>
                <a:cs typeface="Arial" panose="020B0604020202020204" pitchFamily="34" charset="0"/>
              </a:rPr>
              <a:t>TARİH  </a:t>
            </a:r>
            <a:r>
              <a:rPr lang="tr-TR" sz="1800" b="1" dirty="0">
                <a:latin typeface="Arial" panose="020B0604020202020204" pitchFamily="34" charset="0"/>
                <a:cs typeface="Arial" panose="020B0604020202020204" pitchFamily="34" charset="0"/>
              </a:rPr>
              <a:t>			            </a:t>
            </a:r>
            <a:r>
              <a:rPr lang="tr-TR" sz="1800" b="1" dirty="0" smtClean="0">
                <a:latin typeface="Arial" panose="020B0604020202020204" pitchFamily="34" charset="0"/>
                <a:cs typeface="Arial" panose="020B0604020202020204" pitchFamily="34" charset="0"/>
              </a:rPr>
              <a:t>                ONYEDİ </a:t>
            </a:r>
            <a:r>
              <a:rPr lang="tr-TR" sz="1800" b="1" dirty="0">
                <a:latin typeface="Arial" panose="020B0604020202020204" pitchFamily="34" charset="0"/>
                <a:cs typeface="Arial" panose="020B0604020202020204" pitchFamily="34" charset="0"/>
              </a:rPr>
              <a:t>EYLÜL </a:t>
            </a:r>
            <a:r>
              <a:rPr lang="tr-TR" sz="1800" b="1" dirty="0" smtClean="0">
                <a:latin typeface="Arial" panose="020B0604020202020204" pitchFamily="34" charset="0"/>
                <a:cs typeface="Arial" panose="020B0604020202020204" pitchFamily="34" charset="0"/>
              </a:rPr>
              <a:t>ÜNİVERSİTESİ</a:t>
            </a:r>
          </a:p>
          <a:p>
            <a:r>
              <a:rPr lang="tr-TR" sz="1800" b="1" dirty="0" smtClean="0">
                <a:latin typeface="Arial" panose="020B0604020202020204" pitchFamily="34" charset="0"/>
                <a:cs typeface="Arial" panose="020B0604020202020204" pitchFamily="34" charset="0"/>
              </a:rPr>
              <a:t>TÜRKÇE ÖĞRETMENLİĞİ		           TRAKYA ÜNİVERSİTESİ</a:t>
            </a:r>
          </a:p>
          <a:p>
            <a:r>
              <a:rPr lang="tr-TR" sz="1800" b="1" dirty="0" smtClean="0">
                <a:latin typeface="Arial" panose="020B0604020202020204" pitchFamily="34" charset="0"/>
                <a:cs typeface="Arial" panose="020B0604020202020204" pitchFamily="34" charset="0"/>
              </a:rPr>
              <a:t>ODYOLOJİ</a:t>
            </a:r>
            <a:r>
              <a:rPr lang="tr-TR" sz="1800" b="1" dirty="0">
                <a:latin typeface="Arial" panose="020B0604020202020204" pitchFamily="34" charset="0"/>
                <a:cs typeface="Arial" panose="020B0604020202020204" pitchFamily="34" charset="0"/>
              </a:rPr>
              <a:t>		 </a:t>
            </a:r>
            <a:r>
              <a:rPr lang="tr-TR" sz="1800" b="1" dirty="0" smtClean="0">
                <a:latin typeface="Arial" panose="020B0604020202020204" pitchFamily="34" charset="0"/>
                <a:cs typeface="Arial" panose="020B0604020202020204" pitchFamily="34" charset="0"/>
              </a:rPr>
              <a:t>                           SAĞLIK </a:t>
            </a:r>
            <a:r>
              <a:rPr lang="tr-TR" sz="1800" b="1" dirty="0">
                <a:latin typeface="Arial" panose="020B0604020202020204" pitchFamily="34" charset="0"/>
                <a:cs typeface="Arial" panose="020B0604020202020204" pitchFamily="34" charset="0"/>
              </a:rPr>
              <a:t>BİLİMLERİ ÜNİVERSİTESİ</a:t>
            </a:r>
          </a:p>
          <a:p>
            <a:r>
              <a:rPr lang="tr-TR" sz="1800" b="1" dirty="0">
                <a:latin typeface="Arial" panose="020B0604020202020204" pitchFamily="34" charset="0"/>
                <a:cs typeface="Arial" panose="020B0604020202020204" pitchFamily="34" charset="0"/>
              </a:rPr>
              <a:t>ÖZEL EĞİTİM ÖĞRETMENLİĞİ                 </a:t>
            </a:r>
            <a:r>
              <a:rPr lang="tr-TR" sz="1800" b="1" dirty="0" smtClean="0">
                <a:latin typeface="Arial" panose="020B0604020202020204" pitchFamily="34" charset="0"/>
                <a:cs typeface="Arial" panose="020B0604020202020204" pitchFamily="34" charset="0"/>
              </a:rPr>
              <a:t>       </a:t>
            </a:r>
            <a:r>
              <a:rPr lang="tr-TR" sz="1800" b="1" dirty="0">
                <a:latin typeface="Arial" panose="020B0604020202020204" pitchFamily="34" charset="0"/>
                <a:cs typeface="Arial" panose="020B0604020202020204" pitchFamily="34" charset="0"/>
              </a:rPr>
              <a:t>SAKARYA ÜNİVERSİTESİ</a:t>
            </a:r>
          </a:p>
          <a:p>
            <a:r>
              <a:rPr lang="tr-TR" sz="1800" b="1" dirty="0">
                <a:latin typeface="Arial" panose="020B0604020202020204" pitchFamily="34" charset="0"/>
                <a:cs typeface="Arial" panose="020B0604020202020204" pitchFamily="34" charset="0"/>
              </a:rPr>
              <a:t>PSİKOLOJİ                                                  </a:t>
            </a:r>
            <a:r>
              <a:rPr lang="tr-TR" sz="1800" b="1" dirty="0" smtClean="0">
                <a:latin typeface="Arial" panose="020B0604020202020204" pitchFamily="34" charset="0"/>
                <a:cs typeface="Arial" panose="020B0604020202020204" pitchFamily="34" charset="0"/>
              </a:rPr>
              <a:t>       MUĞLA </a:t>
            </a:r>
            <a:r>
              <a:rPr lang="tr-TR" sz="1800" b="1" dirty="0">
                <a:latin typeface="Arial" panose="020B0604020202020204" pitchFamily="34" charset="0"/>
                <a:cs typeface="Arial" panose="020B0604020202020204" pitchFamily="34" charset="0"/>
              </a:rPr>
              <a:t>SITKI KOÇMAN ÜNİVERSİTESİ</a:t>
            </a:r>
          </a:p>
          <a:p>
            <a:r>
              <a:rPr lang="tr-TR" sz="1800" b="1" dirty="0">
                <a:latin typeface="Arial" panose="020B0604020202020204" pitchFamily="34" charset="0"/>
                <a:cs typeface="Arial" panose="020B0604020202020204" pitchFamily="34" charset="0"/>
              </a:rPr>
              <a:t>PSİKOLOJİ 		 </a:t>
            </a:r>
            <a:r>
              <a:rPr lang="tr-TR" sz="1800" b="1" dirty="0" smtClean="0">
                <a:latin typeface="Arial" panose="020B0604020202020204" pitchFamily="34" charset="0"/>
                <a:cs typeface="Arial" panose="020B0604020202020204" pitchFamily="34" charset="0"/>
              </a:rPr>
              <a:t>                            BOĞAZİÇİ </a:t>
            </a:r>
            <a:r>
              <a:rPr lang="tr-TR" sz="1800" b="1" dirty="0">
                <a:latin typeface="Arial" panose="020B0604020202020204" pitchFamily="34" charset="0"/>
                <a:cs typeface="Arial" panose="020B0604020202020204" pitchFamily="34" charset="0"/>
              </a:rPr>
              <a:t>ÜNİVERSİTESİ</a:t>
            </a:r>
          </a:p>
          <a:p>
            <a:r>
              <a:rPr lang="tr-TR" sz="1800" b="1" dirty="0">
                <a:latin typeface="Arial" panose="020B0604020202020204" pitchFamily="34" charset="0"/>
                <a:cs typeface="Arial" panose="020B0604020202020204" pitchFamily="34" charset="0"/>
              </a:rPr>
              <a:t>REKREASYON			</a:t>
            </a:r>
            <a:r>
              <a:rPr lang="tr-TR" sz="1800" b="1" dirty="0" smtClean="0">
                <a:latin typeface="Arial" panose="020B0604020202020204" pitchFamily="34" charset="0"/>
                <a:cs typeface="Arial" panose="020B0604020202020204" pitchFamily="34" charset="0"/>
              </a:rPr>
              <a:t>            ESKİŞEHİR </a:t>
            </a:r>
            <a:r>
              <a:rPr lang="tr-TR" sz="1800" b="1" dirty="0">
                <a:latin typeface="Arial" panose="020B0604020202020204" pitchFamily="34" charset="0"/>
                <a:cs typeface="Arial" panose="020B0604020202020204" pitchFamily="34" charset="0"/>
              </a:rPr>
              <a:t>TEKNİK ÜNİVERSİTESİ</a:t>
            </a:r>
          </a:p>
          <a:p>
            <a:r>
              <a:rPr lang="tr-TR" sz="1800" b="1" dirty="0">
                <a:latin typeface="Arial" panose="020B0604020202020204" pitchFamily="34" charset="0"/>
                <a:cs typeface="Arial" panose="020B0604020202020204" pitchFamily="34" charset="0"/>
              </a:rPr>
              <a:t>SOSYAL BİLGİLER ÖĞRETMENLİĞİ 	</a:t>
            </a:r>
            <a:r>
              <a:rPr lang="tr-TR" sz="1800" b="1" dirty="0" smtClean="0">
                <a:latin typeface="Arial" panose="020B0604020202020204" pitchFamily="34" charset="0"/>
                <a:cs typeface="Arial" panose="020B0604020202020204" pitchFamily="34" charset="0"/>
              </a:rPr>
              <a:t>            ANADOLU </a:t>
            </a:r>
            <a:r>
              <a:rPr lang="tr-TR" sz="1800" b="1" dirty="0">
                <a:latin typeface="Arial" panose="020B0604020202020204" pitchFamily="34" charset="0"/>
                <a:cs typeface="Arial" panose="020B0604020202020204" pitchFamily="34" charset="0"/>
              </a:rPr>
              <a:t>ÜNİVERSİTESİ</a:t>
            </a:r>
          </a:p>
          <a:p>
            <a:r>
              <a:rPr lang="tr-TR" sz="1800" b="1" dirty="0">
                <a:latin typeface="Arial" panose="020B0604020202020204" pitchFamily="34" charset="0"/>
                <a:cs typeface="Arial" panose="020B0604020202020204" pitchFamily="34" charset="0"/>
              </a:rPr>
              <a:t>SOSYAL HİZMET 			</a:t>
            </a:r>
            <a:r>
              <a:rPr lang="tr-TR" sz="1800" b="1" dirty="0" smtClean="0">
                <a:latin typeface="Arial" panose="020B0604020202020204" pitchFamily="34" charset="0"/>
                <a:cs typeface="Arial" panose="020B0604020202020204" pitchFamily="34" charset="0"/>
              </a:rPr>
              <a:t>           KARABÜK </a:t>
            </a:r>
            <a:r>
              <a:rPr lang="tr-TR" sz="1800" b="1" dirty="0">
                <a:latin typeface="Arial" panose="020B0604020202020204" pitchFamily="34" charset="0"/>
                <a:cs typeface="Arial" panose="020B0604020202020204" pitchFamily="34" charset="0"/>
              </a:rPr>
              <a:t>ÜNİVERSİTESİ</a:t>
            </a:r>
          </a:p>
          <a:p>
            <a:r>
              <a:rPr lang="tr-TR" sz="1800" b="1" dirty="0">
                <a:latin typeface="Arial" panose="020B0604020202020204" pitchFamily="34" charset="0"/>
                <a:cs typeface="Arial" panose="020B0604020202020204" pitchFamily="34" charset="0"/>
              </a:rPr>
              <a:t>SOSYAL HİZMET			</a:t>
            </a:r>
            <a:r>
              <a:rPr lang="tr-TR" sz="1800" b="1" dirty="0" smtClean="0">
                <a:latin typeface="Arial" panose="020B0604020202020204" pitchFamily="34" charset="0"/>
                <a:cs typeface="Arial" panose="020B0604020202020204" pitchFamily="34" charset="0"/>
              </a:rPr>
              <a:t>           ŞEYH </a:t>
            </a:r>
            <a:r>
              <a:rPr lang="tr-TR" sz="1800" b="1" dirty="0">
                <a:latin typeface="Arial" panose="020B0604020202020204" pitchFamily="34" charset="0"/>
                <a:cs typeface="Arial" panose="020B0604020202020204" pitchFamily="34" charset="0"/>
              </a:rPr>
              <a:t>EDEBALİ ÜNİVERSİTESİ</a:t>
            </a:r>
          </a:p>
          <a:p>
            <a:r>
              <a:rPr lang="tr-TR" sz="1800" b="1" dirty="0">
                <a:latin typeface="Arial" panose="020B0604020202020204" pitchFamily="34" charset="0"/>
                <a:cs typeface="Arial" panose="020B0604020202020204" pitchFamily="34" charset="0"/>
              </a:rPr>
              <a:t>SPOR YÖNETİCİLİĞİ	 </a:t>
            </a:r>
            <a:r>
              <a:rPr lang="tr-TR" sz="1800" b="1" dirty="0" smtClean="0">
                <a:latin typeface="Arial" panose="020B0604020202020204" pitchFamily="34" charset="0"/>
                <a:cs typeface="Arial" panose="020B0604020202020204" pitchFamily="34" charset="0"/>
              </a:rPr>
              <a:t>                            BOZOK </a:t>
            </a:r>
            <a:r>
              <a:rPr lang="tr-TR" sz="1800" b="1" dirty="0">
                <a:latin typeface="Arial" panose="020B0604020202020204" pitchFamily="34" charset="0"/>
                <a:cs typeface="Arial" panose="020B0604020202020204" pitchFamily="34" charset="0"/>
              </a:rPr>
              <a:t>ÜNİVERSİTESİ</a:t>
            </a:r>
          </a:p>
          <a:p>
            <a:r>
              <a:rPr lang="tr-TR" sz="1800" b="1" dirty="0">
                <a:latin typeface="Arial" panose="020B0604020202020204" pitchFamily="34" charset="0"/>
                <a:cs typeface="Arial" panose="020B0604020202020204" pitchFamily="34" charset="0"/>
              </a:rPr>
              <a:t>SPOR BİLİMLERİ			</a:t>
            </a:r>
            <a:r>
              <a:rPr lang="tr-TR" sz="1800" b="1" dirty="0" smtClean="0">
                <a:latin typeface="Arial" panose="020B0604020202020204" pitchFamily="34" charset="0"/>
                <a:cs typeface="Arial" panose="020B0604020202020204" pitchFamily="34" charset="0"/>
              </a:rPr>
              <a:t>           ONDOKUZ </a:t>
            </a:r>
            <a:r>
              <a:rPr lang="tr-TR" sz="1800" b="1" dirty="0">
                <a:latin typeface="Arial" panose="020B0604020202020204" pitchFamily="34" charset="0"/>
                <a:cs typeface="Arial" panose="020B0604020202020204" pitchFamily="34" charset="0"/>
              </a:rPr>
              <a:t>MAYIS ÜNİVERSİTESİ</a:t>
            </a:r>
          </a:p>
          <a:p>
            <a:r>
              <a:rPr lang="tr-TR" sz="1800" b="1" dirty="0">
                <a:latin typeface="Arial" panose="020B0604020202020204" pitchFamily="34" charset="0"/>
                <a:cs typeface="Arial" panose="020B0604020202020204" pitchFamily="34" charset="0"/>
              </a:rPr>
              <a:t>SINIF ÖĞRETMENLİĞİ		</a:t>
            </a:r>
            <a:r>
              <a:rPr lang="tr-TR" sz="1800" b="1" dirty="0" smtClean="0">
                <a:latin typeface="Arial" panose="020B0604020202020204" pitchFamily="34" charset="0"/>
                <a:cs typeface="Arial" panose="020B0604020202020204" pitchFamily="34" charset="0"/>
              </a:rPr>
              <a:t>           SITKI </a:t>
            </a:r>
            <a:r>
              <a:rPr lang="tr-TR" sz="1800" b="1" dirty="0">
                <a:latin typeface="Arial" panose="020B0604020202020204" pitchFamily="34" charset="0"/>
                <a:cs typeface="Arial" panose="020B0604020202020204" pitchFamily="34" charset="0"/>
              </a:rPr>
              <a:t>KOÇMAN </a:t>
            </a:r>
            <a:r>
              <a:rPr lang="tr-TR" sz="1800" b="1" dirty="0" smtClean="0">
                <a:latin typeface="Arial" panose="020B0604020202020204" pitchFamily="34" charset="0"/>
                <a:cs typeface="Arial" panose="020B0604020202020204" pitchFamily="34" charset="0"/>
              </a:rPr>
              <a:t>ÜNİVERSİTESİ</a:t>
            </a:r>
          </a:p>
          <a:p>
            <a:r>
              <a:rPr lang="tr-TR" sz="1800" b="1" dirty="0" smtClean="0">
                <a:latin typeface="Arial" panose="020B0604020202020204" pitchFamily="34" charset="0"/>
                <a:cs typeface="Arial" panose="020B0604020202020204" pitchFamily="34" charset="0"/>
              </a:rPr>
              <a:t>VETERİNERLİK		</a:t>
            </a:r>
            <a:r>
              <a:rPr lang="tr-TR" sz="1800" b="1" dirty="0">
                <a:latin typeface="Arial" panose="020B0604020202020204" pitchFamily="34" charset="0"/>
                <a:cs typeface="Arial" panose="020B0604020202020204" pitchFamily="34" charset="0"/>
              </a:rPr>
              <a:t> </a:t>
            </a:r>
            <a:r>
              <a:rPr lang="tr-TR" sz="1800" b="1" dirty="0" smtClean="0">
                <a:latin typeface="Arial" panose="020B0604020202020204" pitchFamily="34" charset="0"/>
                <a:cs typeface="Arial" panose="020B0604020202020204" pitchFamily="34" charset="0"/>
              </a:rPr>
              <a:t>                             ATATÜRK ÜNİVERSİTESİ</a:t>
            </a:r>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451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rot="10800000" flipV="1">
            <a:off x="1552073" y="380501"/>
            <a:ext cx="8110872" cy="493293"/>
          </a:xfrm>
        </p:spPr>
        <p:txBody>
          <a:bodyPr>
            <a:normAutofit fontScale="90000"/>
          </a:bodyPr>
          <a:lstStyle/>
          <a:p>
            <a:pPr algn="ctr"/>
            <a:r>
              <a:rPr lang="tr-TR" dirty="0" smtClean="0"/>
              <a:t>Kaynak geliştirme</a:t>
            </a:r>
            <a:endParaRPr lang="tr-TR" dirty="0"/>
          </a:p>
        </p:txBody>
      </p:sp>
      <p:sp>
        <p:nvSpPr>
          <p:cNvPr id="3" name="Metin Yer Tutucusu 2"/>
          <p:cNvSpPr>
            <a:spLocks noGrp="1"/>
          </p:cNvSpPr>
          <p:nvPr>
            <p:ph type="body" idx="1"/>
          </p:nvPr>
        </p:nvSpPr>
        <p:spPr>
          <a:xfrm>
            <a:off x="1552073" y="1467854"/>
            <a:ext cx="9483305" cy="5065294"/>
          </a:xfrm>
        </p:spPr>
        <p:txBody>
          <a:bodyPr/>
          <a:lstStyle/>
          <a:p>
            <a:endParaRPr lang="tr-TR" dirty="0" smtClean="0"/>
          </a:p>
          <a:p>
            <a:endParaRPr lang="tr-TR" dirty="0"/>
          </a:p>
          <a:p>
            <a:endParaRPr lang="tr-TR" dirty="0" smtClean="0"/>
          </a:p>
          <a:p>
            <a:endParaRPr lang="tr-TR" dirty="0"/>
          </a:p>
          <a:p>
            <a:r>
              <a:rPr lang="tr-TR" sz="2400" b="1" dirty="0" smtClean="0"/>
              <a:t>      Çelenk bağışlarımız</a:t>
            </a:r>
            <a:endParaRPr lang="tr-TR" sz="2400" b="1"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8325" y="1091866"/>
            <a:ext cx="3937053" cy="5528511"/>
          </a:xfrm>
          <a:prstGeom prst="rect">
            <a:avLst/>
          </a:prstGeom>
        </p:spPr>
      </p:pic>
    </p:spTree>
    <p:extLst>
      <p:ext uri="{BB962C8B-B14F-4D97-AF65-F5344CB8AC3E}">
        <p14:creationId xmlns:p14="http://schemas.microsoft.com/office/powerpoint/2010/main" val="42149208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2286000" y="336550"/>
            <a:ext cx="9906000" cy="590550"/>
          </a:xfrm>
        </p:spPr>
        <p:txBody>
          <a:bodyPr>
            <a:normAutofit/>
          </a:bodyPr>
          <a:lstStyle/>
          <a:p>
            <a:r>
              <a:rPr lang="tr-TR" dirty="0" smtClean="0"/>
              <a:t>KÜLTÜR YAYINLARIMIZ</a:t>
            </a:r>
            <a:endParaRPr lang="tr-TR"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1" y="926433"/>
            <a:ext cx="9213760" cy="5608097"/>
          </a:xfrm>
          <a:prstGeom prst="rect">
            <a:avLst/>
          </a:prstGeom>
        </p:spPr>
      </p:pic>
    </p:spTree>
    <p:extLst>
      <p:ext uri="{BB962C8B-B14F-4D97-AF65-F5344CB8AC3E}">
        <p14:creationId xmlns:p14="http://schemas.microsoft.com/office/powerpoint/2010/main" val="2012040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9774" y="0"/>
            <a:ext cx="2601854" cy="3296653"/>
          </a:xfrm>
          <a:prstGeom prst="rect">
            <a:avLst/>
          </a:prstGeom>
        </p:spPr>
      </p:pic>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1294" y="-31549"/>
            <a:ext cx="2630706" cy="3534403"/>
          </a:xfrm>
          <a:prstGeom prst="rect">
            <a:avLst/>
          </a:prstGeom>
        </p:spPr>
      </p:pic>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479" y="3392905"/>
            <a:ext cx="2735333" cy="3465095"/>
          </a:xfrm>
          <a:prstGeom prst="rect">
            <a:avLst/>
          </a:prstGeom>
        </p:spPr>
      </p:pic>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6603" y="3502854"/>
            <a:ext cx="2282077" cy="3245195"/>
          </a:xfrm>
          <a:prstGeom prst="rect">
            <a:avLst/>
          </a:prstGeom>
        </p:spPr>
      </p:pic>
      <p:pic>
        <p:nvPicPr>
          <p:cNvPr id="20" name="Resi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009" y="0"/>
            <a:ext cx="2510184" cy="3611875"/>
          </a:xfrm>
          <a:prstGeom prst="rect">
            <a:avLst/>
          </a:prstGeom>
        </p:spPr>
      </p:pic>
    </p:spTree>
    <p:extLst>
      <p:ext uri="{BB962C8B-B14F-4D97-AF65-F5344CB8AC3E}">
        <p14:creationId xmlns:p14="http://schemas.microsoft.com/office/powerpoint/2010/main" val="389363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537" y="724989"/>
            <a:ext cx="3644537" cy="5159828"/>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349" y="496389"/>
            <a:ext cx="4399570" cy="5617029"/>
          </a:xfrm>
          <a:prstGeom prst="rect">
            <a:avLst/>
          </a:prstGeom>
        </p:spPr>
      </p:pic>
    </p:spTree>
    <p:extLst>
      <p:ext uri="{BB962C8B-B14F-4D97-AF65-F5344CB8AC3E}">
        <p14:creationId xmlns:p14="http://schemas.microsoft.com/office/powerpoint/2010/main" val="345611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65486" y="1407695"/>
            <a:ext cx="10852484" cy="3170099"/>
          </a:xfrm>
          <a:prstGeom prst="rect">
            <a:avLst/>
          </a:prstGeom>
        </p:spPr>
        <p:txBody>
          <a:bodyPr wrap="square">
            <a:spAutoFit/>
          </a:bodyPr>
          <a:lstStyle/>
          <a:p>
            <a:r>
              <a:rPr lang="tr-TR" sz="2000" b="1" dirty="0" smtClean="0">
                <a:latin typeface="Arial" panose="020B0604020202020204" pitchFamily="34" charset="0"/>
              </a:rPr>
              <a:t>      Eğitimdir </a:t>
            </a:r>
            <a:r>
              <a:rPr lang="tr-TR" sz="2000" b="1" dirty="0">
                <a:latin typeface="Arial" panose="020B0604020202020204" pitchFamily="34" charset="0"/>
              </a:rPr>
              <a:t>ki bir milleti; ya hür, bağımsız, şanlı, yüksek bir topluluk halinde yaşatır; ya da esaret ve sefalete terk eder</a:t>
            </a:r>
            <a:r>
              <a:rPr lang="tr-TR" sz="2000" b="1" dirty="0" smtClean="0">
                <a:latin typeface="Arial" panose="020B0604020202020204" pitchFamily="34" charset="0"/>
              </a:rPr>
              <a:t>.</a:t>
            </a:r>
          </a:p>
          <a:p>
            <a:endParaRPr lang="tr-TR" sz="2000" b="1" dirty="0">
              <a:latin typeface="Arial" panose="020B0604020202020204" pitchFamily="34" charset="0"/>
            </a:endParaRPr>
          </a:p>
          <a:p>
            <a:r>
              <a:rPr lang="tr-TR" sz="2000" b="1" dirty="0">
                <a:latin typeface="Arial" panose="020B0604020202020204" pitchFamily="34" charset="0"/>
              </a:rPr>
              <a:t>Efendiler; </a:t>
            </a:r>
            <a:endParaRPr lang="tr-TR" sz="2000" b="1" dirty="0" smtClean="0">
              <a:latin typeface="Arial" panose="020B0604020202020204" pitchFamily="34" charset="0"/>
            </a:endParaRPr>
          </a:p>
          <a:p>
            <a:endParaRPr lang="tr-TR" sz="2000" b="1" dirty="0">
              <a:latin typeface="Arial" panose="020B0604020202020204" pitchFamily="34" charset="0"/>
            </a:endParaRPr>
          </a:p>
          <a:p>
            <a:r>
              <a:rPr lang="tr-TR" sz="2000" b="1" dirty="0">
                <a:latin typeface="Arial" panose="020B0604020202020204" pitchFamily="34" charset="0"/>
              </a:rPr>
              <a:t>Vakıfların varoluş esprisi göz önüne alınınca; bunun dinî müesseseler ile beraber hizmet ve sosyal dayanışmayı hedeflediği ortaya çıkar. </a:t>
            </a:r>
          </a:p>
          <a:p>
            <a:r>
              <a:rPr lang="tr-TR" sz="2000" b="1" dirty="0">
                <a:latin typeface="Arial" panose="020B0604020202020204" pitchFamily="34" charset="0"/>
              </a:rPr>
              <a:t/>
            </a:r>
            <a:br>
              <a:rPr lang="tr-TR" sz="2000" b="1" dirty="0">
                <a:latin typeface="Arial" panose="020B0604020202020204" pitchFamily="34" charset="0"/>
              </a:rPr>
            </a:br>
            <a:endParaRPr lang="tr-TR" sz="2000" b="1" dirty="0">
              <a:latin typeface="Arial" panose="020B0604020202020204" pitchFamily="34" charset="0"/>
            </a:endParaRPr>
          </a:p>
          <a:p>
            <a:r>
              <a:rPr lang="tr-TR" sz="2000" b="1" dirty="0" smtClean="0">
                <a:latin typeface="Arial" panose="020B0604020202020204" pitchFamily="34" charset="0"/>
              </a:rPr>
              <a:t>MUSTAFA </a:t>
            </a:r>
            <a:r>
              <a:rPr lang="tr-TR" sz="2000" b="1" dirty="0">
                <a:latin typeface="Arial" panose="020B0604020202020204" pitchFamily="34" charset="0"/>
              </a:rPr>
              <a:t>KEMAL  ATATÜRK</a:t>
            </a:r>
            <a:endParaRPr lang="tr-TR" sz="2000" b="1" i="0" dirty="0">
              <a:effectLst/>
              <a:latin typeface="Arial" panose="020B0604020202020204" pitchFamily="34" charset="0"/>
            </a:endParaRPr>
          </a:p>
        </p:txBody>
      </p:sp>
    </p:spTree>
    <p:extLst>
      <p:ext uri="{BB962C8B-B14F-4D97-AF65-F5344CB8AC3E}">
        <p14:creationId xmlns:p14="http://schemas.microsoft.com/office/powerpoint/2010/main" val="4229730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34" y="372979"/>
            <a:ext cx="4110702" cy="5775158"/>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0224" y="372979"/>
            <a:ext cx="4151753" cy="5654842"/>
          </a:xfrm>
          <a:prstGeom prst="rect">
            <a:avLst/>
          </a:prstGeom>
        </p:spPr>
      </p:pic>
    </p:spTree>
    <p:extLst>
      <p:ext uri="{BB962C8B-B14F-4D97-AF65-F5344CB8AC3E}">
        <p14:creationId xmlns:p14="http://schemas.microsoft.com/office/powerpoint/2010/main" val="2501256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87" y="0"/>
            <a:ext cx="5299364" cy="6858000"/>
          </a:xfrm>
          <a:prstGeom prst="rect">
            <a:avLst/>
          </a:prstGeom>
        </p:spPr>
      </p:pic>
    </p:spTree>
    <p:extLst>
      <p:ext uri="{BB962C8B-B14F-4D97-AF65-F5344CB8AC3E}">
        <p14:creationId xmlns:p14="http://schemas.microsoft.com/office/powerpoint/2010/main" val="3594531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7275226" y="1543986"/>
            <a:ext cx="4916774" cy="2561783"/>
          </a:xfrm>
        </p:spPr>
        <p:txBody>
          <a:bodyPr/>
          <a:lstStyle/>
          <a:p>
            <a:r>
              <a:rPr lang="tr-TR" cap="none" dirty="0" smtClean="0">
                <a:latin typeface="Arial" panose="020B0604020202020204" pitchFamily="34" charset="0"/>
                <a:cs typeface="Arial" panose="020B0604020202020204" pitchFamily="34" charset="0"/>
              </a:rPr>
              <a:t>Sivrihisar geleneksel sarka</a:t>
            </a:r>
            <a:endParaRPr lang="tr-TR" cap="none"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2" y="0"/>
            <a:ext cx="7634991" cy="6858000"/>
          </a:xfrm>
          <a:prstGeom prst="rect">
            <a:avLst/>
          </a:prstGeom>
        </p:spPr>
      </p:pic>
    </p:spTree>
    <p:extLst>
      <p:ext uri="{BB962C8B-B14F-4D97-AF65-F5344CB8AC3E}">
        <p14:creationId xmlns:p14="http://schemas.microsoft.com/office/powerpoint/2010/main" val="244915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6709317" y="1234438"/>
            <a:ext cx="4816475" cy="4323806"/>
          </a:xfrm>
        </p:spPr>
        <p:txBody>
          <a:bodyPr>
            <a:normAutofit fontScale="90000"/>
          </a:bodyPr>
          <a:lstStyle/>
          <a:p>
            <a:r>
              <a:rPr lang="tr-TR" sz="3100" cap="none" dirty="0" smtClean="0"/>
              <a:t>Belge</a:t>
            </a:r>
            <a:r>
              <a:rPr lang="tr-TR" sz="3100" cap="none" dirty="0" smtClean="0"/>
              <a:t> İstiklal Savaşında Sivrihisar’da kurulan </a:t>
            </a:r>
            <a:r>
              <a:rPr lang="tr-TR" sz="3100" cap="none" dirty="0" err="1" smtClean="0"/>
              <a:t>müdafai</a:t>
            </a:r>
            <a:r>
              <a:rPr lang="tr-TR" sz="3100" cap="none" dirty="0" smtClean="0"/>
              <a:t> hukuk cemiyetinin başkanı Sami efendiye (daha sonra çıracı soyadını alacak) verilen istiklal madalyasının belgesidir. Belge de Gazi Mustafa Kemal Atatürk mührü ve imzası bulunmaktadır.</a:t>
            </a:r>
            <a:endParaRPr lang="tr-TR" sz="1800" cap="none" dirty="0"/>
          </a:p>
        </p:txBody>
      </p:sp>
      <p:pic>
        <p:nvPicPr>
          <p:cNvPr id="4" name="Picture 2" descr="Fotoğraf açıklaması y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195942"/>
            <a:ext cx="5682343"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2698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6670623" y="2023672"/>
            <a:ext cx="5848350" cy="1780082"/>
          </a:xfrm>
        </p:spPr>
        <p:txBody>
          <a:bodyPr/>
          <a:lstStyle/>
          <a:p>
            <a:r>
              <a:rPr lang="tr-TR" cap="none" dirty="0" smtClean="0">
                <a:latin typeface="Arial" panose="020B0604020202020204" pitchFamily="34" charset="0"/>
                <a:cs typeface="Arial" panose="020B0604020202020204" pitchFamily="34" charset="0"/>
              </a:rPr>
              <a:t>Sivrihisar geleneksel kilim motifi</a:t>
            </a:r>
            <a:endParaRPr lang="tr-TR" cap="none" dirty="0">
              <a:latin typeface="Arial" panose="020B0604020202020204" pitchFamily="34" charset="0"/>
              <a:cs typeface="Arial" panose="020B0604020202020204" pitchFamily="34" charset="0"/>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112042" cy="6858000"/>
          </a:xfrm>
          <a:prstGeom prst="rect">
            <a:avLst/>
          </a:prstGeom>
        </p:spPr>
      </p:pic>
    </p:spTree>
    <p:extLst>
      <p:ext uri="{BB962C8B-B14F-4D97-AF65-F5344CB8AC3E}">
        <p14:creationId xmlns:p14="http://schemas.microsoft.com/office/powerpoint/2010/main" val="9610384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6944449" y="2346504"/>
            <a:ext cx="4816475" cy="922338"/>
          </a:xfrm>
        </p:spPr>
        <p:txBody>
          <a:bodyPr>
            <a:normAutofit fontScale="90000"/>
          </a:bodyPr>
          <a:lstStyle/>
          <a:p>
            <a:r>
              <a:rPr lang="tr-TR" sz="3100" cap="none" dirty="0" smtClean="0"/>
              <a:t>QNB Finansbank desteği ile sekiz öğrencimize bilgisayar hediye etmenin mutluluğunu yaşıyoruz</a:t>
            </a:r>
            <a:r>
              <a:rPr lang="tr-TR" sz="1800" cap="none" dirty="0" smtClean="0"/>
              <a:t>.</a:t>
            </a:r>
            <a:endParaRPr lang="tr-TR" sz="1800" cap="none"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2742"/>
            <a:ext cx="6096000" cy="6172200"/>
          </a:xfrm>
          <a:prstGeom prst="rect">
            <a:avLst/>
          </a:prstGeom>
        </p:spPr>
      </p:pic>
    </p:spTree>
    <p:extLst>
      <p:ext uri="{BB962C8B-B14F-4D97-AF65-F5344CB8AC3E}">
        <p14:creationId xmlns:p14="http://schemas.microsoft.com/office/powerpoint/2010/main" val="1933641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6989919" y="1996639"/>
            <a:ext cx="4642448" cy="2050705"/>
          </a:xfrm>
        </p:spPr>
        <p:txBody>
          <a:bodyPr>
            <a:noAutofit/>
          </a:bodyPr>
          <a:lstStyle/>
          <a:p>
            <a:r>
              <a:rPr lang="tr-TR" sz="2400" cap="none" dirty="0" smtClean="0">
                <a:latin typeface="Arial" panose="020B0604020202020204" pitchFamily="34" charset="0"/>
                <a:cs typeface="Arial" panose="020B0604020202020204" pitchFamily="34" charset="0"/>
              </a:rPr>
              <a:t>Sivrihisar'da artık gelenekselleşen okullarımızdan gelen talep üzerine öğrencilerin kışlık bot ve mont ihtiyaçlarını karşılamaya çalıştık.</a:t>
            </a:r>
            <a:br>
              <a:rPr lang="tr-TR" sz="2400" cap="none" dirty="0" smtClean="0">
                <a:latin typeface="Arial" panose="020B0604020202020204" pitchFamily="34" charset="0"/>
                <a:cs typeface="Arial" panose="020B0604020202020204" pitchFamily="34" charset="0"/>
              </a:rPr>
            </a:br>
            <a:r>
              <a:rPr lang="tr-TR" sz="2400" cap="none" dirty="0" smtClean="0">
                <a:latin typeface="Arial" panose="020B0604020202020204" pitchFamily="34" charset="0"/>
                <a:cs typeface="Arial" panose="020B0604020202020204" pitchFamily="34" charset="0"/>
              </a:rPr>
              <a:t>Sayenizde..</a:t>
            </a:r>
            <a:endParaRPr lang="tr-TR" sz="2400" cap="none"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202" y="1089175"/>
            <a:ext cx="5948525" cy="4145379"/>
          </a:xfrm>
          <a:prstGeom prst="rect">
            <a:avLst/>
          </a:prstGeom>
        </p:spPr>
      </p:pic>
    </p:spTree>
    <p:extLst>
      <p:ext uri="{BB962C8B-B14F-4D97-AF65-F5344CB8AC3E}">
        <p14:creationId xmlns:p14="http://schemas.microsoft.com/office/powerpoint/2010/main" val="6793423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141364" y="726347"/>
            <a:ext cx="9906001" cy="416654"/>
          </a:xfrm>
        </p:spPr>
        <p:txBody>
          <a:bodyPr>
            <a:normAutofit fontScale="90000"/>
          </a:bodyPr>
          <a:lstStyle/>
          <a:p>
            <a:pPr algn="ctr"/>
            <a:r>
              <a:rPr lang="tr-TR" b="1" dirty="0"/>
              <a:t>BİLANÇO ve GELİR</a:t>
            </a:r>
            <a:br>
              <a:rPr lang="tr-TR" b="1" dirty="0"/>
            </a:br>
            <a:r>
              <a:rPr lang="tr-TR" b="1" dirty="0" smtClean="0"/>
              <a:t>TABLOSU (</a:t>
            </a:r>
            <a:r>
              <a:rPr lang="tr-TR" b="1" dirty="0" err="1" smtClean="0"/>
              <a:t>tl</a:t>
            </a:r>
            <a:r>
              <a:rPr lang="tr-TR" b="1" dirty="0" smtClean="0"/>
              <a:t>)</a:t>
            </a:r>
            <a:endParaRPr lang="tr-TR" dirty="0"/>
          </a:p>
        </p:txBody>
      </p:sp>
      <p:sp>
        <p:nvSpPr>
          <p:cNvPr id="3" name="Metin Yer Tutucusu 2"/>
          <p:cNvSpPr>
            <a:spLocks noGrp="1"/>
          </p:cNvSpPr>
          <p:nvPr>
            <p:ph type="body" sz="half" idx="2"/>
          </p:nvPr>
        </p:nvSpPr>
        <p:spPr>
          <a:xfrm>
            <a:off x="1141364" y="1588168"/>
            <a:ext cx="9904505" cy="4210131"/>
          </a:xfrm>
        </p:spPr>
        <p:txBody>
          <a:bodyPr/>
          <a:lstStyle/>
          <a:p>
            <a:pPr marL="342900" indent="-342900">
              <a:buAutoNum type="alphaUcPeriod"/>
            </a:pPr>
            <a:r>
              <a:rPr lang="tr-TR" dirty="0" smtClean="0"/>
              <a:t>Bağışlar ve Diğer Gelirler                             878.302,62</a:t>
            </a:r>
          </a:p>
          <a:p>
            <a:pPr marL="342900" indent="-342900">
              <a:buAutoNum type="alphaUcPeriod"/>
            </a:pPr>
            <a:r>
              <a:rPr lang="tr-TR" dirty="0" smtClean="0"/>
              <a:t>Bağış ve Yardımlar                           </a:t>
            </a:r>
            <a:r>
              <a:rPr lang="tr-TR" dirty="0"/>
              <a:t> </a:t>
            </a:r>
            <a:r>
              <a:rPr lang="tr-TR" dirty="0" smtClean="0"/>
              <a:t>           874.910,16   </a:t>
            </a:r>
          </a:p>
          <a:p>
            <a:r>
              <a:rPr lang="tr-TR" dirty="0" smtClean="0"/>
              <a:t>Diğer Gelirler                                                        3.392,46</a:t>
            </a:r>
          </a:p>
          <a:p>
            <a:r>
              <a:rPr lang="tr-TR" dirty="0" smtClean="0"/>
              <a:t>Faiz Gelirleri                                                       31.788,94 </a:t>
            </a:r>
          </a:p>
          <a:p>
            <a:r>
              <a:rPr lang="tr-TR" dirty="0" smtClean="0"/>
              <a:t>B. Giderler                              </a:t>
            </a:r>
          </a:p>
          <a:p>
            <a:r>
              <a:rPr lang="tr-TR" dirty="0" smtClean="0"/>
              <a:t>Amaca Uygun </a:t>
            </a:r>
            <a:r>
              <a:rPr lang="tr-TR" smtClean="0"/>
              <a:t>Giderler                                       773.663,40</a:t>
            </a:r>
            <a:endParaRPr lang="tr-TR" dirty="0" smtClean="0"/>
          </a:p>
          <a:p>
            <a:r>
              <a:rPr lang="tr-TR" dirty="0" smtClean="0"/>
              <a:t>Faaliyet Giderleri                                                 33.835,14</a:t>
            </a:r>
          </a:p>
          <a:p>
            <a:endParaRPr lang="tr-TR" dirty="0"/>
          </a:p>
          <a:p>
            <a:endParaRPr lang="tr-TR" dirty="0"/>
          </a:p>
        </p:txBody>
      </p:sp>
    </p:spTree>
    <p:extLst>
      <p:ext uri="{BB962C8B-B14F-4D97-AF65-F5344CB8AC3E}">
        <p14:creationId xmlns:p14="http://schemas.microsoft.com/office/powerpoint/2010/main" val="37712645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297823" y="0"/>
            <a:ext cx="9906000" cy="626142"/>
          </a:xfrm>
        </p:spPr>
        <p:txBody>
          <a:bodyPr>
            <a:normAutofit/>
          </a:bodyPr>
          <a:lstStyle/>
          <a:p>
            <a:r>
              <a:rPr lang="tr-TR" sz="3200" dirty="0" smtClean="0">
                <a:latin typeface="Arial" panose="020B0604020202020204" pitchFamily="34" charset="0"/>
                <a:cs typeface="Arial" panose="020B0604020202020204" pitchFamily="34" charset="0"/>
              </a:rPr>
              <a:t>2022 </a:t>
            </a:r>
            <a:r>
              <a:rPr lang="tr-TR" sz="3200" dirty="0" err="1" smtClean="0">
                <a:latin typeface="Arial" panose="020B0604020202020204" pitchFamily="34" charset="0"/>
                <a:cs typeface="Arial" panose="020B0604020202020204" pitchFamily="34" charset="0"/>
              </a:rPr>
              <a:t>YILINDa</a:t>
            </a:r>
            <a:r>
              <a:rPr lang="tr-TR" sz="3200" dirty="0" smtClean="0">
                <a:latin typeface="Arial" panose="020B0604020202020204" pitchFamily="34" charset="0"/>
                <a:cs typeface="Arial" panose="020B0604020202020204" pitchFamily="34" charset="0"/>
              </a:rPr>
              <a:t> sev ailesine katılanlar </a:t>
            </a:r>
            <a:endParaRPr lang="tr-TR" sz="3200"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165475" y="626142"/>
            <a:ext cx="10348745" cy="6136105"/>
          </a:xfrm>
        </p:spPr>
        <p:txBody>
          <a:bodyPr>
            <a:normAutofit/>
          </a:bodyPr>
          <a:lstStyle/>
          <a:p>
            <a:pPr>
              <a:lnSpc>
                <a:spcPct val="100000"/>
              </a:lnSpc>
            </a:pPr>
            <a:r>
              <a:rPr lang="tr-TR" sz="1400" b="1" dirty="0" smtClean="0">
                <a:latin typeface="Arial" panose="020B0604020202020204" pitchFamily="34" charset="0"/>
                <a:cs typeface="Arial" panose="020B0604020202020204" pitchFamily="34" charset="0"/>
              </a:rPr>
              <a:t>Gülhan kısa  		                            		</a:t>
            </a:r>
          </a:p>
          <a:p>
            <a:pPr>
              <a:lnSpc>
                <a:spcPct val="100000"/>
              </a:lnSpc>
            </a:pPr>
            <a:r>
              <a:rPr lang="tr-TR" sz="1400" b="1" dirty="0" smtClean="0">
                <a:latin typeface="Arial" panose="020B0604020202020204" pitchFamily="34" charset="0"/>
                <a:cs typeface="Arial" panose="020B0604020202020204" pitchFamily="34" charset="0"/>
              </a:rPr>
              <a:t>Şakir </a:t>
            </a:r>
            <a:r>
              <a:rPr lang="tr-TR" sz="1400" b="1" dirty="0" err="1" smtClean="0">
                <a:latin typeface="Arial" panose="020B0604020202020204" pitchFamily="34" charset="0"/>
                <a:cs typeface="Arial" panose="020B0604020202020204" pitchFamily="34" charset="0"/>
              </a:rPr>
              <a:t>yörük</a:t>
            </a:r>
            <a:r>
              <a:rPr lang="tr-TR" sz="1400" b="1" dirty="0" smtClean="0">
                <a:latin typeface="Arial" panose="020B0604020202020204" pitchFamily="34" charset="0"/>
                <a:cs typeface="Arial" panose="020B0604020202020204" pitchFamily="34" charset="0"/>
              </a:rPr>
              <a:t>					</a:t>
            </a:r>
            <a:r>
              <a:rPr lang="tr-TR" sz="1400" b="1" dirty="0" err="1" smtClean="0">
                <a:latin typeface="Arial" panose="020B0604020202020204" pitchFamily="34" charset="0"/>
                <a:cs typeface="Arial" panose="020B0604020202020204" pitchFamily="34" charset="0"/>
              </a:rPr>
              <a:t>prof.dr.mustafa</a:t>
            </a:r>
            <a:r>
              <a:rPr lang="tr-TR" sz="1400" b="1" dirty="0" smtClean="0">
                <a:latin typeface="Arial" panose="020B0604020202020204" pitchFamily="34" charset="0"/>
                <a:cs typeface="Arial" panose="020B0604020202020204" pitchFamily="34" charset="0"/>
              </a:rPr>
              <a:t> çakır</a:t>
            </a:r>
          </a:p>
          <a:p>
            <a:pPr>
              <a:lnSpc>
                <a:spcPct val="100000"/>
              </a:lnSpc>
            </a:pPr>
            <a:r>
              <a:rPr lang="tr-TR" sz="1400" b="1" dirty="0" smtClean="0">
                <a:latin typeface="Arial" panose="020B0604020202020204" pitchFamily="34" charset="0"/>
                <a:cs typeface="Arial" panose="020B0604020202020204" pitchFamily="34" charset="0"/>
              </a:rPr>
              <a:t>Ali özer						Gülçin tabak</a:t>
            </a:r>
          </a:p>
          <a:p>
            <a:pPr>
              <a:lnSpc>
                <a:spcPct val="100000"/>
              </a:lnSpc>
            </a:pPr>
            <a:r>
              <a:rPr lang="tr-TR" sz="1400" b="1" dirty="0" smtClean="0">
                <a:latin typeface="Arial" panose="020B0604020202020204" pitchFamily="34" charset="0"/>
                <a:cs typeface="Arial" panose="020B0604020202020204" pitchFamily="34" charset="0"/>
              </a:rPr>
              <a:t>Mehmet </a:t>
            </a:r>
            <a:r>
              <a:rPr lang="tr-TR" sz="1400" b="1" dirty="0" err="1" smtClean="0">
                <a:latin typeface="Arial" panose="020B0604020202020204" pitchFamily="34" charset="0"/>
                <a:cs typeface="Arial" panose="020B0604020202020204" pitchFamily="34" charset="0"/>
              </a:rPr>
              <a:t>türkyaman</a:t>
            </a:r>
            <a:r>
              <a:rPr lang="tr-TR" sz="1400" b="1" dirty="0" smtClean="0">
                <a:latin typeface="Arial" panose="020B0604020202020204" pitchFamily="34" charset="0"/>
                <a:cs typeface="Arial" panose="020B0604020202020204" pitchFamily="34" charset="0"/>
              </a:rPr>
              <a:t>				</a:t>
            </a:r>
            <a:r>
              <a:rPr lang="tr-TR" sz="1400" b="1" dirty="0" err="1" smtClean="0">
                <a:latin typeface="Arial" panose="020B0604020202020204" pitchFamily="34" charset="0"/>
                <a:cs typeface="Arial" panose="020B0604020202020204" pitchFamily="34" charset="0"/>
              </a:rPr>
              <a:t>mustafa</a:t>
            </a:r>
            <a:r>
              <a:rPr lang="tr-TR" sz="1400" b="1" dirty="0" smtClean="0">
                <a:latin typeface="Arial" panose="020B0604020202020204" pitchFamily="34" charset="0"/>
                <a:cs typeface="Arial" panose="020B0604020202020204" pitchFamily="34" charset="0"/>
              </a:rPr>
              <a:t> öncel</a:t>
            </a:r>
          </a:p>
          <a:p>
            <a:pPr>
              <a:lnSpc>
                <a:spcPct val="100000"/>
              </a:lnSpc>
            </a:pPr>
            <a:r>
              <a:rPr lang="tr-TR" sz="1400" b="1" dirty="0" smtClean="0">
                <a:latin typeface="Arial" panose="020B0604020202020204" pitchFamily="34" charset="0"/>
                <a:cs typeface="Arial" panose="020B0604020202020204" pitchFamily="34" charset="0"/>
              </a:rPr>
              <a:t>Levent </a:t>
            </a:r>
            <a:r>
              <a:rPr lang="tr-TR" sz="1400" b="1" dirty="0" err="1" smtClean="0">
                <a:latin typeface="Arial" panose="020B0604020202020204" pitchFamily="34" charset="0"/>
                <a:cs typeface="Arial" panose="020B0604020202020204" pitchFamily="34" charset="0"/>
              </a:rPr>
              <a:t>maşaoğlu</a:t>
            </a:r>
            <a:r>
              <a:rPr lang="tr-TR" sz="1400" b="1" dirty="0" smtClean="0">
                <a:latin typeface="Arial" panose="020B0604020202020204" pitchFamily="34" charset="0"/>
                <a:cs typeface="Arial" panose="020B0604020202020204" pitchFamily="34" charset="0"/>
              </a:rPr>
              <a:t>					bahar demir</a:t>
            </a:r>
          </a:p>
          <a:p>
            <a:pPr>
              <a:lnSpc>
                <a:spcPct val="100000"/>
              </a:lnSpc>
            </a:pPr>
            <a:r>
              <a:rPr lang="tr-TR" sz="1400" b="1" dirty="0" smtClean="0">
                <a:latin typeface="Arial" panose="020B0604020202020204" pitchFamily="34" charset="0"/>
                <a:cs typeface="Arial" panose="020B0604020202020204" pitchFamily="34" charset="0"/>
              </a:rPr>
              <a:t>Sıdıka tosun					</a:t>
            </a:r>
            <a:r>
              <a:rPr lang="tr-TR" sz="1400" b="1" dirty="0" err="1" smtClean="0">
                <a:latin typeface="Arial" panose="020B0604020202020204" pitchFamily="34" charset="0"/>
                <a:cs typeface="Arial" panose="020B0604020202020204" pitchFamily="34" charset="0"/>
              </a:rPr>
              <a:t>prof.dr.şükrü</a:t>
            </a:r>
            <a:r>
              <a:rPr lang="tr-TR" sz="1400" b="1" dirty="0" smtClean="0">
                <a:latin typeface="Arial" panose="020B0604020202020204" pitchFamily="34" charset="0"/>
                <a:cs typeface="Arial" panose="020B0604020202020204" pitchFamily="34" charset="0"/>
              </a:rPr>
              <a:t> </a:t>
            </a:r>
            <a:r>
              <a:rPr lang="tr-TR" sz="1400" b="1" dirty="0" err="1" smtClean="0">
                <a:latin typeface="Arial" panose="020B0604020202020204" pitchFamily="34" charset="0"/>
                <a:cs typeface="Arial" panose="020B0604020202020204" pitchFamily="34" charset="0"/>
              </a:rPr>
              <a:t>tonbak</a:t>
            </a:r>
            <a:endParaRPr lang="tr-TR" sz="1400" b="1" dirty="0" smtClean="0">
              <a:latin typeface="Arial" panose="020B0604020202020204" pitchFamily="34" charset="0"/>
              <a:cs typeface="Arial" panose="020B0604020202020204" pitchFamily="34" charset="0"/>
            </a:endParaRPr>
          </a:p>
          <a:p>
            <a:pPr>
              <a:lnSpc>
                <a:spcPct val="100000"/>
              </a:lnSpc>
            </a:pPr>
            <a:r>
              <a:rPr lang="tr-TR" sz="1400" b="1" dirty="0" smtClean="0">
                <a:latin typeface="Arial" panose="020B0604020202020204" pitchFamily="34" charset="0"/>
                <a:cs typeface="Arial" panose="020B0604020202020204" pitchFamily="34" charset="0"/>
              </a:rPr>
              <a:t>Faruk öz						Mehmet kırkız</a:t>
            </a:r>
          </a:p>
          <a:p>
            <a:pPr>
              <a:lnSpc>
                <a:spcPct val="100000"/>
              </a:lnSpc>
            </a:pPr>
            <a:r>
              <a:rPr lang="tr-TR" sz="1400" b="1" dirty="0" smtClean="0">
                <a:latin typeface="Arial" panose="020B0604020202020204" pitchFamily="34" charset="0"/>
                <a:cs typeface="Arial" panose="020B0604020202020204" pitchFamily="34" charset="0"/>
              </a:rPr>
              <a:t>Meltem Ünver</a:t>
            </a:r>
          </a:p>
          <a:p>
            <a:pPr>
              <a:lnSpc>
                <a:spcPct val="100000"/>
              </a:lnSpc>
            </a:pPr>
            <a:r>
              <a:rPr lang="tr-TR" sz="1400" b="1" dirty="0" smtClean="0">
                <a:latin typeface="Arial" panose="020B0604020202020204" pitchFamily="34" charset="0"/>
                <a:cs typeface="Arial" panose="020B0604020202020204" pitchFamily="34" charset="0"/>
              </a:rPr>
              <a:t>Kamil </a:t>
            </a:r>
            <a:r>
              <a:rPr lang="tr-TR" sz="1400" b="1" dirty="0" err="1" smtClean="0">
                <a:latin typeface="Arial" panose="020B0604020202020204" pitchFamily="34" charset="0"/>
                <a:cs typeface="Arial" panose="020B0604020202020204" pitchFamily="34" charset="0"/>
              </a:rPr>
              <a:t>tonbaktepe</a:t>
            </a:r>
            <a:endParaRPr lang="tr-TR" sz="1400" b="1" dirty="0" smtClean="0">
              <a:latin typeface="Arial" panose="020B0604020202020204" pitchFamily="34" charset="0"/>
              <a:cs typeface="Arial" panose="020B0604020202020204" pitchFamily="34" charset="0"/>
            </a:endParaRPr>
          </a:p>
          <a:p>
            <a:pPr>
              <a:lnSpc>
                <a:spcPct val="100000"/>
              </a:lnSpc>
            </a:pPr>
            <a:r>
              <a:rPr lang="tr-TR" sz="1400" b="1" dirty="0" smtClean="0">
                <a:latin typeface="Arial" panose="020B0604020202020204" pitchFamily="34" charset="0"/>
                <a:cs typeface="Arial" panose="020B0604020202020204" pitchFamily="34" charset="0"/>
              </a:rPr>
              <a:t>Cem Erdoğdu</a:t>
            </a:r>
          </a:p>
          <a:p>
            <a:pPr>
              <a:lnSpc>
                <a:spcPct val="100000"/>
              </a:lnSpc>
            </a:pPr>
            <a:r>
              <a:rPr lang="tr-TR" sz="1400" b="1" dirty="0" smtClean="0">
                <a:latin typeface="Arial" panose="020B0604020202020204" pitchFamily="34" charset="0"/>
                <a:cs typeface="Arial" panose="020B0604020202020204" pitchFamily="34" charset="0"/>
              </a:rPr>
              <a:t>Hamdi </a:t>
            </a:r>
            <a:r>
              <a:rPr lang="tr-TR" sz="1400" b="1" dirty="0" err="1" smtClean="0">
                <a:latin typeface="Arial" panose="020B0604020202020204" pitchFamily="34" charset="0"/>
                <a:cs typeface="Arial" panose="020B0604020202020204" pitchFamily="34" charset="0"/>
              </a:rPr>
              <a:t>yüzügüllü</a:t>
            </a:r>
            <a:endParaRPr lang="tr-TR" sz="1400" b="1" dirty="0" smtClean="0">
              <a:latin typeface="Arial" panose="020B0604020202020204" pitchFamily="34" charset="0"/>
              <a:cs typeface="Arial" panose="020B0604020202020204" pitchFamily="34" charset="0"/>
            </a:endParaRPr>
          </a:p>
          <a:p>
            <a:pPr>
              <a:lnSpc>
                <a:spcPct val="100000"/>
              </a:lnSpc>
            </a:pPr>
            <a:r>
              <a:rPr lang="tr-TR" sz="1400" b="1" dirty="0" smtClean="0">
                <a:latin typeface="Arial" panose="020B0604020202020204" pitchFamily="34" charset="0"/>
                <a:cs typeface="Arial" panose="020B0604020202020204" pitchFamily="34" charset="0"/>
              </a:rPr>
              <a:t>Mustafa sağdıç</a:t>
            </a:r>
          </a:p>
          <a:p>
            <a:pPr>
              <a:lnSpc>
                <a:spcPct val="100000"/>
              </a:lnSpc>
            </a:pPr>
            <a:r>
              <a:rPr lang="tr-TR" sz="1400" b="1" dirty="0" smtClean="0">
                <a:latin typeface="Arial" panose="020B0604020202020204" pitchFamily="34" charset="0"/>
                <a:cs typeface="Arial" panose="020B0604020202020204" pitchFamily="34" charset="0"/>
              </a:rPr>
              <a:t>İbrahim cesur</a:t>
            </a:r>
          </a:p>
          <a:p>
            <a:pPr>
              <a:lnSpc>
                <a:spcPct val="100000"/>
              </a:lnSpc>
            </a:pPr>
            <a:r>
              <a:rPr lang="tr-TR" sz="1400" b="1" dirty="0" smtClean="0">
                <a:latin typeface="Arial" panose="020B0604020202020204" pitchFamily="34" charset="0"/>
                <a:cs typeface="Arial" panose="020B0604020202020204" pitchFamily="34" charset="0"/>
              </a:rPr>
              <a:t>Abdullah Yılmaztürk</a:t>
            </a:r>
          </a:p>
          <a:p>
            <a:pPr>
              <a:lnSpc>
                <a:spcPct val="100000"/>
              </a:lnSpc>
            </a:pPr>
            <a:r>
              <a:rPr lang="tr-TR" sz="1400" b="1" dirty="0" smtClean="0">
                <a:latin typeface="Arial" panose="020B0604020202020204" pitchFamily="34" charset="0"/>
                <a:cs typeface="Arial" panose="020B0604020202020204" pitchFamily="34" charset="0"/>
              </a:rPr>
              <a:t>Levent Yılmaztürk</a:t>
            </a:r>
          </a:p>
          <a:p>
            <a:pPr>
              <a:lnSpc>
                <a:spcPct val="100000"/>
              </a:lnSpc>
            </a:pPr>
            <a:r>
              <a:rPr lang="tr-TR" sz="1400" b="1" dirty="0" smtClean="0">
                <a:latin typeface="Arial" panose="020B0604020202020204" pitchFamily="34" charset="0"/>
                <a:cs typeface="Arial" panose="020B0604020202020204" pitchFamily="34" charset="0"/>
              </a:rPr>
              <a:t>Mehmet </a:t>
            </a:r>
            <a:r>
              <a:rPr lang="tr-TR" sz="1400" b="1" dirty="0" err="1" smtClean="0">
                <a:latin typeface="Arial" panose="020B0604020202020204" pitchFamily="34" charset="0"/>
                <a:cs typeface="Arial" panose="020B0604020202020204" pitchFamily="34" charset="0"/>
              </a:rPr>
              <a:t>nuri</a:t>
            </a:r>
            <a:r>
              <a:rPr lang="tr-TR" sz="1400" b="1" dirty="0" smtClean="0">
                <a:latin typeface="Arial" panose="020B0604020202020204" pitchFamily="34" charset="0"/>
                <a:cs typeface="Arial" panose="020B0604020202020204" pitchFamily="34" charset="0"/>
              </a:rPr>
              <a:t> </a:t>
            </a:r>
            <a:r>
              <a:rPr lang="tr-TR" sz="1400" b="1" dirty="0" err="1" smtClean="0">
                <a:latin typeface="Arial" panose="020B0604020202020204" pitchFamily="34" charset="0"/>
                <a:cs typeface="Arial" panose="020B0604020202020204" pitchFamily="34" charset="0"/>
              </a:rPr>
              <a:t>erkara</a:t>
            </a:r>
            <a:endParaRPr lang="tr-TR" sz="1400" b="1" dirty="0" smtClean="0">
              <a:latin typeface="Arial" panose="020B0604020202020204" pitchFamily="34" charset="0"/>
              <a:cs typeface="Arial" panose="020B0604020202020204" pitchFamily="34" charset="0"/>
            </a:endParaRPr>
          </a:p>
          <a:p>
            <a:pPr>
              <a:lnSpc>
                <a:spcPct val="100000"/>
              </a:lnSpc>
            </a:pPr>
            <a:r>
              <a:rPr lang="tr-TR" sz="1400" b="1" dirty="0" smtClean="0">
                <a:latin typeface="Arial" panose="020B0604020202020204" pitchFamily="34" charset="0"/>
                <a:cs typeface="Arial" panose="020B0604020202020204" pitchFamily="34" charset="0"/>
              </a:rPr>
              <a:t>Gamze ayva Ünsal</a:t>
            </a:r>
          </a:p>
          <a:p>
            <a:pPr>
              <a:lnSpc>
                <a:spcPct val="100000"/>
              </a:lnSpc>
            </a:pPr>
            <a:r>
              <a:rPr lang="tr-TR" sz="1400" b="1" dirty="0" smtClean="0">
                <a:latin typeface="Arial" panose="020B0604020202020204" pitchFamily="34" charset="0"/>
                <a:cs typeface="Arial" panose="020B0604020202020204" pitchFamily="34" charset="0"/>
              </a:rPr>
              <a:t>Emre besler                                   </a:t>
            </a:r>
          </a:p>
        </p:txBody>
      </p:sp>
    </p:spTree>
    <p:extLst>
      <p:ext uri="{BB962C8B-B14F-4D97-AF65-F5344CB8AC3E}">
        <p14:creationId xmlns:p14="http://schemas.microsoft.com/office/powerpoint/2010/main" val="1324257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b="1" dirty="0" smtClean="0">
                <a:latin typeface="Arial" panose="020B0604020202020204" pitchFamily="34" charset="0"/>
                <a:cs typeface="Arial" panose="020B0604020202020204" pitchFamily="34" charset="0"/>
              </a:rPr>
              <a:t>2022 YILINDA AY </a:t>
            </a:r>
            <a:r>
              <a:rPr lang="tr-TR" dirty="0" smtClean="0">
                <a:latin typeface="Arial" panose="020B0604020202020204" pitchFamily="34" charset="0"/>
                <a:cs typeface="Arial" panose="020B0604020202020204" pitchFamily="34" charset="0"/>
              </a:rPr>
              <a:t>BAZINDA</a:t>
            </a:r>
            <a:r>
              <a:rPr lang="tr-TR" b="1" dirty="0" smtClean="0">
                <a:latin typeface="Arial" panose="020B0604020202020204" pitchFamily="34" charset="0"/>
                <a:cs typeface="Arial" panose="020B0604020202020204" pitchFamily="34" charset="0"/>
              </a:rPr>
              <a:t> FAALİYETLERİMİZ</a:t>
            </a:r>
            <a:r>
              <a:rPr lang="tr-TR" dirty="0"/>
              <a:t/>
            </a:r>
            <a:br>
              <a:rPr lang="tr-TR" dirty="0"/>
            </a:br>
            <a:endParaRPr lang="tr-TR" dirty="0"/>
          </a:p>
        </p:txBody>
      </p:sp>
      <p:sp>
        <p:nvSpPr>
          <p:cNvPr id="3" name="Metin Yer Tutucusu 2"/>
          <p:cNvSpPr>
            <a:spLocks noGrp="1"/>
          </p:cNvSpPr>
          <p:nvPr>
            <p:ph type="body" idx="1"/>
          </p:nvPr>
        </p:nvSpPr>
        <p:spPr>
          <a:xfrm>
            <a:off x="1141411" y="1082842"/>
            <a:ext cx="9906000" cy="5498432"/>
          </a:xfrm>
        </p:spPr>
        <p:txBody>
          <a:bodyPr>
            <a:normAutofit lnSpcReduction="10000"/>
          </a:bodyPr>
          <a:lstStyle/>
          <a:p>
            <a:r>
              <a:rPr lang="tr-TR" b="1" dirty="0" smtClean="0">
                <a:latin typeface="Arial" panose="020B0604020202020204" pitchFamily="34" charset="0"/>
                <a:cs typeface="Arial" panose="020B0604020202020204" pitchFamily="34" charset="0"/>
              </a:rPr>
              <a:t>OCAK </a:t>
            </a:r>
            <a:r>
              <a:rPr lang="tr-TR" b="1" dirty="0">
                <a:latin typeface="Arial" panose="020B0604020202020204" pitchFamily="34" charset="0"/>
                <a:cs typeface="Arial" panose="020B0604020202020204" pitchFamily="34" charset="0"/>
              </a:rPr>
              <a:t>:</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Sivrihisar ve köyleri yardımlaşma derneği başkanı ve yönetim kurulu üyeleri vakfımızı ziyarette bulundular. </a:t>
            </a:r>
          </a:p>
          <a:p>
            <a:pPr marL="285750" indent="-285750">
              <a:buFont typeface="Arial" panose="020B0604020202020204" pitchFamily="34" charset="0"/>
              <a:buChar char="•"/>
            </a:pPr>
            <a:r>
              <a:rPr lang="tr-TR" sz="1500" cap="none" dirty="0" err="1" smtClean="0">
                <a:latin typeface="Arial" panose="020B0604020202020204" pitchFamily="34" charset="0"/>
                <a:cs typeface="Arial" panose="020B0604020202020204" pitchFamily="34" charset="0"/>
              </a:rPr>
              <a:t>Emko</a:t>
            </a:r>
            <a:r>
              <a:rPr lang="tr-TR" sz="1500" cap="none" dirty="0" smtClean="0">
                <a:latin typeface="Arial" panose="020B0604020202020204" pitchFamily="34" charset="0"/>
                <a:cs typeface="Arial" panose="020B0604020202020204" pitchFamily="34" charset="0"/>
              </a:rPr>
              <a:t> başkanı </a:t>
            </a:r>
            <a:r>
              <a:rPr lang="tr-TR" sz="1500" cap="none" dirty="0" err="1" smtClean="0">
                <a:latin typeface="Arial" panose="020B0604020202020204" pitchFamily="34" charset="0"/>
                <a:cs typeface="Arial" panose="020B0604020202020204" pitchFamily="34" charset="0"/>
              </a:rPr>
              <a:t>hemşehrimiz</a:t>
            </a:r>
            <a:r>
              <a:rPr lang="tr-TR" sz="1500" cap="none" dirty="0" smtClean="0">
                <a:latin typeface="Arial" panose="020B0604020202020204" pitchFamily="34" charset="0"/>
                <a:cs typeface="Arial" panose="020B0604020202020204" pitchFamily="34" charset="0"/>
              </a:rPr>
              <a:t> Ahmet Yıldız ve </a:t>
            </a:r>
            <a:r>
              <a:rPr lang="tr-TR" sz="1500" cap="none" dirty="0" err="1" smtClean="0">
                <a:latin typeface="Arial" panose="020B0604020202020204" pitchFamily="34" charset="0"/>
                <a:cs typeface="Arial" panose="020B0604020202020204" pitchFamily="34" charset="0"/>
              </a:rPr>
              <a:t>Prof.Dr.Mustafa</a:t>
            </a:r>
            <a:r>
              <a:rPr lang="tr-TR" sz="1500" cap="none" dirty="0" smtClean="0">
                <a:latin typeface="Arial" panose="020B0604020202020204" pitchFamily="34" charset="0"/>
                <a:cs typeface="Arial" panose="020B0604020202020204" pitchFamily="34" charset="0"/>
              </a:rPr>
              <a:t> Kemal </a:t>
            </a:r>
            <a:r>
              <a:rPr lang="tr-TR" sz="1500" cap="none" dirty="0" err="1" smtClean="0">
                <a:latin typeface="Arial" panose="020B0604020202020204" pitchFamily="34" charset="0"/>
                <a:cs typeface="Arial" panose="020B0604020202020204" pitchFamily="34" charset="0"/>
              </a:rPr>
              <a:t>Biçerli</a:t>
            </a:r>
            <a:r>
              <a:rPr lang="tr-TR" sz="1500" cap="none" dirty="0" smtClean="0">
                <a:latin typeface="Arial" panose="020B0604020202020204" pitchFamily="34" charset="0"/>
                <a:cs typeface="Arial" panose="020B0604020202020204" pitchFamily="34" charset="0"/>
              </a:rPr>
              <a:t> vakfımızı ziyarete gelmiştir.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Vakfımızın kurucularından ikinci başkanı </a:t>
            </a:r>
            <a:r>
              <a:rPr lang="tr-TR" sz="1500" cap="none" dirty="0" err="1" smtClean="0">
                <a:latin typeface="Arial" panose="020B0604020202020204" pitchFamily="34" charset="0"/>
                <a:cs typeface="Arial" panose="020B0604020202020204" pitchFamily="34" charset="0"/>
              </a:rPr>
              <a:t>Sn.Av.Mehmet</a:t>
            </a:r>
            <a:r>
              <a:rPr lang="tr-TR" sz="1500" cap="none" dirty="0" smtClean="0">
                <a:latin typeface="Arial" panose="020B0604020202020204" pitchFamily="34" charset="0"/>
                <a:cs typeface="Arial" panose="020B0604020202020204" pitchFamily="34" charset="0"/>
              </a:rPr>
              <a:t> İnci ve gazeteci </a:t>
            </a:r>
            <a:r>
              <a:rPr lang="tr-TR" sz="1500" cap="none" dirty="0" err="1" smtClean="0">
                <a:latin typeface="Arial" panose="020B0604020202020204" pitchFamily="34" charset="0"/>
                <a:cs typeface="Arial" panose="020B0604020202020204" pitchFamily="34" charset="0"/>
              </a:rPr>
              <a:t>Sn.Mustafa</a:t>
            </a:r>
            <a:r>
              <a:rPr lang="tr-TR" sz="1500" cap="none" dirty="0" smtClean="0">
                <a:latin typeface="Arial" panose="020B0604020202020204" pitchFamily="34" charset="0"/>
                <a:cs typeface="Arial" panose="020B0604020202020204" pitchFamily="34" charset="0"/>
              </a:rPr>
              <a:t> Kantarcı vakfımızı ziyarette bulunmuştur.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Vakfımız ile Muhsin </a:t>
            </a:r>
            <a:r>
              <a:rPr lang="tr-TR" sz="1500" cap="none" dirty="0" err="1" smtClean="0">
                <a:latin typeface="Arial" panose="020B0604020202020204" pitchFamily="34" charset="0"/>
                <a:cs typeface="Arial" panose="020B0604020202020204" pitchFamily="34" charset="0"/>
              </a:rPr>
              <a:t>Tülek’in</a:t>
            </a:r>
            <a:r>
              <a:rPr lang="tr-TR" sz="1500" cap="none" dirty="0" smtClean="0">
                <a:latin typeface="Arial" panose="020B0604020202020204" pitchFamily="34" charset="0"/>
                <a:cs typeface="Arial" panose="020B0604020202020204" pitchFamily="34" charset="0"/>
              </a:rPr>
              <a:t> sahip olduğu Anadolu optik arasında sözleşme </a:t>
            </a:r>
            <a:r>
              <a:rPr lang="tr-TR" sz="1500" cap="none" dirty="0" err="1" smtClean="0">
                <a:latin typeface="Arial" panose="020B0604020202020204" pitchFamily="34" charset="0"/>
                <a:cs typeface="Arial" panose="020B0604020202020204" pitchFamily="34" charset="0"/>
              </a:rPr>
              <a:t>yapılmıştır.Bu</a:t>
            </a:r>
            <a:r>
              <a:rPr lang="tr-TR" sz="1500" cap="none" dirty="0" smtClean="0">
                <a:latin typeface="Arial" panose="020B0604020202020204" pitchFamily="34" charset="0"/>
                <a:cs typeface="Arial" panose="020B0604020202020204" pitchFamily="34" charset="0"/>
              </a:rPr>
              <a:t> sözleşme ile vakıf üyelerine ve 1.derece yakınlarına </a:t>
            </a:r>
            <a:r>
              <a:rPr lang="tr-TR" sz="1500" cap="none" dirty="0" err="1" smtClean="0">
                <a:latin typeface="Arial" panose="020B0604020202020204" pitchFamily="34" charset="0"/>
                <a:cs typeface="Arial" panose="020B0604020202020204" pitchFamily="34" charset="0"/>
              </a:rPr>
              <a:t>optik,cam,çerçeveler,lens</a:t>
            </a:r>
            <a:r>
              <a:rPr lang="tr-TR" sz="1500" cap="none" dirty="0" smtClean="0">
                <a:latin typeface="Arial" panose="020B0604020202020204" pitchFamily="34" charset="0"/>
                <a:cs typeface="Arial" panose="020B0604020202020204" pitchFamily="34" charset="0"/>
              </a:rPr>
              <a:t> ve güneş gözlüklerinde indirim sağlanacaktır.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Hemşerimiz özel eğitim öğretmeni </a:t>
            </a:r>
            <a:r>
              <a:rPr lang="tr-TR" sz="1500" cap="none" dirty="0" err="1" smtClean="0">
                <a:latin typeface="Arial" panose="020B0604020202020204" pitchFamily="34" charset="0"/>
                <a:cs typeface="Arial" panose="020B0604020202020204" pitchFamily="34" charset="0"/>
              </a:rPr>
              <a:t>Sn.Mehmet</a:t>
            </a:r>
            <a:r>
              <a:rPr lang="tr-TR" sz="1500" cap="none" dirty="0" smtClean="0">
                <a:latin typeface="Arial" panose="020B0604020202020204" pitchFamily="34" charset="0"/>
                <a:cs typeface="Arial" panose="020B0604020202020204" pitchFamily="34" charset="0"/>
              </a:rPr>
              <a:t> Çini vakfımızı ziyarete gelmiştir.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Sev Muzaffer Demir Anadolu Lisesi başarılı müdürü </a:t>
            </a:r>
            <a:r>
              <a:rPr lang="tr-TR" sz="1500" cap="none" dirty="0" err="1" smtClean="0">
                <a:latin typeface="Arial" panose="020B0604020202020204" pitchFamily="34" charset="0"/>
                <a:cs typeface="Arial" panose="020B0604020202020204" pitchFamily="34" charset="0"/>
              </a:rPr>
              <a:t>Sn.Mehmet</a:t>
            </a:r>
            <a:r>
              <a:rPr lang="tr-TR" sz="1500" cap="none" dirty="0" smtClean="0">
                <a:latin typeface="Arial" panose="020B0604020202020204" pitchFamily="34" charset="0"/>
                <a:cs typeface="Arial" panose="020B0604020202020204" pitchFamily="34" charset="0"/>
              </a:rPr>
              <a:t> Öz  ve Sivrihisar İlçe Milli Eğitim Müdürü </a:t>
            </a:r>
            <a:r>
              <a:rPr lang="tr-TR" sz="1500" cap="none" dirty="0" err="1" smtClean="0">
                <a:latin typeface="Arial" panose="020B0604020202020204" pitchFamily="34" charset="0"/>
                <a:cs typeface="Arial" panose="020B0604020202020204" pitchFamily="34" charset="0"/>
              </a:rPr>
              <a:t>Sn.Eyüp</a:t>
            </a:r>
            <a:r>
              <a:rPr lang="tr-TR" sz="1500" cap="none" dirty="0" smtClean="0">
                <a:latin typeface="Arial" panose="020B0604020202020204" pitchFamily="34" charset="0"/>
                <a:cs typeface="Arial" panose="020B0604020202020204" pitchFamily="34" charset="0"/>
              </a:rPr>
              <a:t> Mutlu vakfımızı ziyarette bulunmuştur.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Gelecek partisi Eskişehir İl Başkanı Mahir Sayın ve yönetim kurulu üyeleri vakfımızı ziyarette bulunurken ayrıca Gelecek Partisi </a:t>
            </a:r>
            <a:r>
              <a:rPr lang="tr-TR" sz="1500" cap="none" dirty="0" err="1" smtClean="0">
                <a:latin typeface="Arial" panose="020B0604020202020204" pitchFamily="34" charset="0"/>
                <a:cs typeface="Arial" panose="020B0604020202020204" pitchFamily="34" charset="0"/>
              </a:rPr>
              <a:t>Odunpazarı</a:t>
            </a:r>
            <a:r>
              <a:rPr lang="tr-TR" sz="1500" cap="none" dirty="0" smtClean="0">
                <a:latin typeface="Arial" panose="020B0604020202020204" pitchFamily="34" charset="0"/>
                <a:cs typeface="Arial" panose="020B0604020202020204" pitchFamily="34" charset="0"/>
              </a:rPr>
              <a:t> İlçe başkanı </a:t>
            </a:r>
            <a:r>
              <a:rPr lang="tr-TR" sz="1500" cap="none" dirty="0" err="1" smtClean="0">
                <a:latin typeface="Arial" panose="020B0604020202020204" pitchFamily="34" charset="0"/>
                <a:cs typeface="Arial" panose="020B0604020202020204" pitchFamily="34" charset="0"/>
              </a:rPr>
              <a:t>Sn.Özlem</a:t>
            </a:r>
            <a:r>
              <a:rPr lang="tr-TR" sz="1500" cap="none" dirty="0" smtClean="0">
                <a:latin typeface="Arial" panose="020B0604020202020204" pitchFamily="34" charset="0"/>
                <a:cs typeface="Arial" panose="020B0604020202020204" pitchFamily="34" charset="0"/>
              </a:rPr>
              <a:t> Özdil’de bu ziyarete eşlik etmiştir.</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Tuhafiyeciler odası başkanlığına  tekrar seçilen vakfımız </a:t>
            </a:r>
            <a:r>
              <a:rPr lang="tr-TR" sz="1500" cap="none" dirty="0" err="1" smtClean="0">
                <a:latin typeface="Arial" panose="020B0604020202020204" pitchFamily="34" charset="0"/>
                <a:cs typeface="Arial" panose="020B0604020202020204" pitchFamily="34" charset="0"/>
              </a:rPr>
              <a:t>üyesi,hemşerimiz,Ali</a:t>
            </a:r>
            <a:r>
              <a:rPr lang="tr-TR" sz="1500" cap="none" dirty="0" smtClean="0">
                <a:latin typeface="Arial" panose="020B0604020202020204" pitchFamily="34" charset="0"/>
                <a:cs typeface="Arial" panose="020B0604020202020204" pitchFamily="34" charset="0"/>
              </a:rPr>
              <a:t> Safa Şen başkanımıza </a:t>
            </a:r>
            <a:r>
              <a:rPr lang="tr-TR" sz="1500" cap="none" dirty="0" err="1" smtClean="0">
                <a:latin typeface="Arial" panose="020B0604020202020204" pitchFamily="34" charset="0"/>
                <a:cs typeface="Arial" panose="020B0604020202020204" pitchFamily="34" charset="0"/>
              </a:rPr>
              <a:t>hayırı</a:t>
            </a:r>
            <a:r>
              <a:rPr lang="tr-TR" sz="1500" cap="none" dirty="0" smtClean="0">
                <a:latin typeface="Arial" panose="020B0604020202020204" pitchFamily="34" charset="0"/>
                <a:cs typeface="Arial" panose="020B0604020202020204" pitchFamily="34" charset="0"/>
              </a:rPr>
              <a:t> olsun ziyaretinde bulunduk.</a:t>
            </a:r>
          </a:p>
          <a:p>
            <a:pPr marL="285750" indent="-285750">
              <a:buFont typeface="Arial" panose="020B0604020202020204" pitchFamily="34" charset="0"/>
              <a:buChar char="•"/>
            </a:pPr>
            <a:r>
              <a:rPr lang="tr-TR" sz="1500" cap="none" dirty="0" smtClean="0">
                <a:latin typeface="Arial" panose="020B0604020202020204" pitchFamily="34" charset="0"/>
                <a:cs typeface="Arial" panose="020B0604020202020204" pitchFamily="34" charset="0"/>
              </a:rPr>
              <a:t>Özel Eskişehir  OSB mesleki ve Teknik ve Anadolu lisesine , Sev Yönetim kurulu üyeleri, Sivrihisarlı iş insanları ile ziyarette bulunduk. </a:t>
            </a:r>
            <a:endParaRPr lang="tr-TR" sz="1500" dirty="0"/>
          </a:p>
          <a:p>
            <a:endParaRPr lang="tr-TR" dirty="0"/>
          </a:p>
          <a:p>
            <a:pPr marL="285750" indent="-285750">
              <a:buFont typeface="Arial" panose="020B0604020202020204" pitchFamily="34" charset="0"/>
              <a:buChar char="•"/>
            </a:pPr>
            <a:endParaRPr lang="tr-TR"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smtClean="0"/>
          </a:p>
          <a:p>
            <a:endParaRPr lang="tr-TR" dirty="0"/>
          </a:p>
        </p:txBody>
      </p:sp>
    </p:spTree>
    <p:extLst>
      <p:ext uri="{BB962C8B-B14F-4D97-AF65-F5344CB8AC3E}">
        <p14:creationId xmlns:p14="http://schemas.microsoft.com/office/powerpoint/2010/main" val="480822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54842" cy="6858000"/>
          </a:xfrm>
          <a:prstGeom prst="rect">
            <a:avLst/>
          </a:prstGeom>
        </p:spPr>
      </p:pic>
      <p:sp>
        <p:nvSpPr>
          <p:cNvPr id="5" name="Unvan 4"/>
          <p:cNvSpPr>
            <a:spLocks noGrp="1"/>
          </p:cNvSpPr>
          <p:nvPr>
            <p:ph type="title"/>
          </p:nvPr>
        </p:nvSpPr>
        <p:spPr>
          <a:xfrm>
            <a:off x="5871411" y="2885782"/>
            <a:ext cx="6222748" cy="1086435"/>
          </a:xfrm>
        </p:spPr>
        <p:txBody>
          <a:bodyPr>
            <a:normAutofit/>
          </a:bodyPr>
          <a:lstStyle/>
          <a:p>
            <a:r>
              <a:rPr lang="tr-TR" sz="2800" dirty="0" smtClean="0"/>
              <a:t>Bekir kalır</a:t>
            </a:r>
            <a:br>
              <a:rPr lang="tr-TR" sz="2800" dirty="0" smtClean="0"/>
            </a:br>
            <a:r>
              <a:rPr lang="tr-TR" sz="2800" dirty="0" smtClean="0"/>
              <a:t>yönetim kurulu başkanı</a:t>
            </a:r>
            <a:endParaRPr lang="tr-TR" sz="2800" dirty="0"/>
          </a:p>
        </p:txBody>
      </p:sp>
    </p:spTree>
    <p:extLst>
      <p:ext uri="{BB962C8B-B14F-4D97-AF65-F5344CB8AC3E}">
        <p14:creationId xmlns:p14="http://schemas.microsoft.com/office/powerpoint/2010/main" val="1637783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274320" y="143691"/>
            <a:ext cx="11456126" cy="6437583"/>
          </a:xfrm>
        </p:spPr>
        <p:txBody>
          <a:bodyPr>
            <a:normAutofit/>
          </a:bodyPr>
          <a:lstStyle/>
          <a:p>
            <a:r>
              <a:rPr lang="tr-TR" b="1" dirty="0" smtClean="0">
                <a:latin typeface="Arial" panose="020B0604020202020204" pitchFamily="34" charset="0"/>
                <a:cs typeface="Arial" panose="020B0604020202020204" pitchFamily="34" charset="0"/>
              </a:rPr>
              <a:t>OCAK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üyesi, gençlik kolları komitemizin </a:t>
            </a:r>
            <a:r>
              <a:rPr lang="tr-TR" sz="1600" cap="none" dirty="0" err="1" smtClean="0">
                <a:latin typeface="Arial" panose="020B0604020202020204" pitchFamily="34" charset="0"/>
                <a:cs typeface="Arial" panose="020B0604020202020204" pitchFamily="34" charset="0"/>
              </a:rPr>
              <a:t>üyesi,Besime</a:t>
            </a:r>
            <a:r>
              <a:rPr lang="tr-TR" sz="1600" cap="none" dirty="0" smtClean="0">
                <a:latin typeface="Arial" panose="020B0604020202020204" pitchFamily="34" charset="0"/>
                <a:cs typeface="Arial" panose="020B0604020202020204" pitchFamily="34" charset="0"/>
              </a:rPr>
              <a:t> Kuran’ı emlak odası yönetim kuruluna seçilmesinden dolayı gençlik kurulu üyelerimiz Ahmet Emel ve Fatih </a:t>
            </a:r>
            <a:r>
              <a:rPr lang="tr-TR" sz="1600" cap="none" dirty="0" err="1" smtClean="0">
                <a:latin typeface="Arial" panose="020B0604020202020204" pitchFamily="34" charset="0"/>
                <a:cs typeface="Arial" panose="020B0604020202020204" pitchFamily="34" charset="0"/>
              </a:rPr>
              <a:t>Uğural</a:t>
            </a:r>
            <a:r>
              <a:rPr lang="tr-TR" sz="1600" cap="none" dirty="0" smtClean="0">
                <a:latin typeface="Arial" panose="020B0604020202020204" pitchFamily="34" charset="0"/>
                <a:cs typeface="Arial" panose="020B0604020202020204" pitchFamily="34" charset="0"/>
              </a:rPr>
              <a:t> ile ziyaret ettik.</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Atatürk ilkokulunda okuyan bir öğrencimize daha bilgisayar hediye etmenin mutluluğunu yaşıyoruz.</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kadın kolları üyelerimiz ile yeni yılın ilk toplantısını gerçekleştirdik.</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 2021 yılında üye olup burs desteği veren Mimar Onur </a:t>
            </a:r>
            <a:r>
              <a:rPr lang="tr-TR" sz="1600" cap="none" dirty="0" err="1" smtClean="0">
                <a:latin typeface="Arial" panose="020B0604020202020204" pitchFamily="34" charset="0"/>
                <a:cs typeface="Arial" panose="020B0604020202020204" pitchFamily="34" charset="0"/>
              </a:rPr>
              <a:t>Yüzügüllü</a:t>
            </a:r>
            <a:r>
              <a:rPr lang="tr-TR" sz="1600" cap="none" dirty="0">
                <a:latin typeface="Arial" panose="020B0604020202020204" pitchFamily="34" charset="0"/>
                <a:cs typeface="Arial" panose="020B0604020202020204" pitchFamily="34" charset="0"/>
              </a:rPr>
              <a:t>,</a:t>
            </a:r>
            <a:r>
              <a:rPr lang="tr-TR" sz="1600" cap="none" dirty="0" smtClean="0">
                <a:latin typeface="Arial" panose="020B0604020202020204" pitchFamily="34" charset="0"/>
                <a:cs typeface="Arial" panose="020B0604020202020204" pitchFamily="34" charset="0"/>
              </a:rPr>
              <a:t> Diş doktoru Ahmet </a:t>
            </a:r>
            <a:r>
              <a:rPr lang="tr-TR" sz="1600" cap="none" dirty="0" err="1" smtClean="0">
                <a:latin typeface="Arial" panose="020B0604020202020204" pitchFamily="34" charset="0"/>
                <a:cs typeface="Arial" panose="020B0604020202020204" pitchFamily="34" charset="0"/>
              </a:rPr>
              <a:t>Gürgün</a:t>
            </a:r>
            <a:r>
              <a:rPr lang="tr-TR" sz="1600" cap="none" dirty="0">
                <a:latin typeface="Arial" panose="020B0604020202020204" pitchFamily="34" charset="0"/>
                <a:cs typeface="Arial" panose="020B0604020202020204" pitchFamily="34" charset="0"/>
              </a:rPr>
              <a:t> </a:t>
            </a:r>
            <a:r>
              <a:rPr lang="tr-TR" sz="1600" cap="none" dirty="0" smtClean="0">
                <a:latin typeface="Arial" panose="020B0604020202020204" pitchFamily="34" charset="0"/>
                <a:cs typeface="Arial" panose="020B0604020202020204" pitchFamily="34" charset="0"/>
              </a:rPr>
              <a:t>ve Enes Kara’ya teşekkür belgelerini taktim ettik.</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organize sanayi bölgesindeki  </a:t>
            </a:r>
            <a:r>
              <a:rPr lang="tr-TR" sz="1600" cap="none" dirty="0" err="1" smtClean="0">
                <a:latin typeface="Arial" panose="020B0604020202020204" pitchFamily="34" charset="0"/>
                <a:cs typeface="Arial" panose="020B0604020202020204" pitchFamily="34" charset="0"/>
              </a:rPr>
              <a:t>Esvit</a:t>
            </a:r>
            <a:r>
              <a:rPr lang="tr-TR" sz="1600" cap="none" dirty="0" smtClean="0">
                <a:latin typeface="Arial" panose="020B0604020202020204" pitchFamily="34" charset="0"/>
                <a:cs typeface="Arial" panose="020B0604020202020204" pitchFamily="34" charset="0"/>
              </a:rPr>
              <a:t> firmasını ziyaret </a:t>
            </a:r>
            <a:r>
              <a:rPr lang="tr-TR" sz="1600" cap="none" dirty="0" err="1" smtClean="0">
                <a:latin typeface="Arial" panose="020B0604020202020204" pitchFamily="34" charset="0"/>
                <a:cs typeface="Arial" panose="020B0604020202020204" pitchFamily="34" charset="0"/>
              </a:rPr>
              <a:t>ettik.Esvit</a:t>
            </a:r>
            <a:r>
              <a:rPr lang="tr-TR" sz="1600" cap="none" dirty="0" smtClean="0">
                <a:latin typeface="Arial" panose="020B0604020202020204" pitchFamily="34" charset="0"/>
                <a:cs typeface="Arial" panose="020B0604020202020204" pitchFamily="34" charset="0"/>
              </a:rPr>
              <a:t> firmasının ortaklarından </a:t>
            </a:r>
            <a:r>
              <a:rPr lang="tr-TR" sz="1600" cap="none" dirty="0" err="1" smtClean="0">
                <a:latin typeface="Arial" panose="020B0604020202020204" pitchFamily="34" charset="0"/>
                <a:cs typeface="Arial" panose="020B0604020202020204" pitchFamily="34" charset="0"/>
              </a:rPr>
              <a:t>Sn.Süleyman</a:t>
            </a:r>
            <a:r>
              <a:rPr lang="tr-TR" sz="1600" cap="none" dirty="0" smtClean="0">
                <a:latin typeface="Arial" panose="020B0604020202020204" pitchFamily="34" charset="0"/>
                <a:cs typeface="Arial" panose="020B0604020202020204" pitchFamily="34" charset="0"/>
              </a:rPr>
              <a:t> Ayva’ya vakfımıza üye olanlara hazırlattığımız üyelik belgesi ile burs katkısı veren üyelerimiz için takdim ettiğimiz teşekkür belgesini vakfımız başkanı teslim etti.</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Sev Gençlik Kurulu Üyeleriyle 2022 yılının ilk toplantısı gerçekleştirildi.</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Yönetim Kurulu  üyesi, Eskişehir OSB Yönetim Kurulu üyesi </a:t>
            </a:r>
            <a:r>
              <a:rPr lang="tr-TR" sz="1600" cap="none" dirty="0" err="1" smtClean="0">
                <a:latin typeface="Arial" panose="020B0604020202020204" pitchFamily="34" charset="0"/>
                <a:cs typeface="Arial" panose="020B0604020202020204" pitchFamily="34" charset="0"/>
              </a:rPr>
              <a:t>Sn.Yavuz</a:t>
            </a:r>
            <a:r>
              <a:rPr lang="tr-TR" sz="1600" cap="none" dirty="0" smtClean="0">
                <a:latin typeface="Arial" panose="020B0604020202020204" pitchFamily="34" charset="0"/>
                <a:cs typeface="Arial" panose="020B0604020202020204" pitchFamily="34" charset="0"/>
              </a:rPr>
              <a:t> Ayva’ya  burs desteği için teşekkür belgesini vakfımız başkanı Bekir Kalır iş yerinde takdim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2021 yılında SEV ailemize katılıp burs desteği veren </a:t>
            </a:r>
            <a:r>
              <a:rPr lang="tr-TR" sz="1600" cap="none" dirty="0" err="1" smtClean="0">
                <a:latin typeface="Arial" panose="020B0604020202020204" pitchFamily="34" charset="0"/>
                <a:cs typeface="Arial" panose="020B0604020202020204" pitchFamily="34" charset="0"/>
              </a:rPr>
              <a:t>Sn.Bülent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Maşaoğlu’nun</a:t>
            </a:r>
            <a:r>
              <a:rPr lang="tr-TR" sz="1600" cap="none" dirty="0" smtClean="0">
                <a:latin typeface="Arial" panose="020B0604020202020204" pitchFamily="34" charset="0"/>
                <a:cs typeface="Arial" panose="020B0604020202020204" pitchFamily="34" charset="0"/>
              </a:rPr>
              <a:t> Teşekkür Belgesini kardeşi </a:t>
            </a:r>
            <a:r>
              <a:rPr lang="tr-TR" sz="1600" cap="none" dirty="0" err="1" smtClean="0">
                <a:latin typeface="Arial" panose="020B0604020202020204" pitchFamily="34" charset="0"/>
                <a:cs typeface="Arial" panose="020B0604020202020204" pitchFamily="34" charset="0"/>
              </a:rPr>
              <a:t>Sn.Levent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Maşaoğlu’na</a:t>
            </a:r>
            <a:r>
              <a:rPr lang="tr-TR" sz="1600" cap="none" dirty="0" smtClean="0">
                <a:latin typeface="Arial" panose="020B0604020202020204" pitchFamily="34" charset="0"/>
                <a:cs typeface="Arial" panose="020B0604020202020204" pitchFamily="34" charset="0"/>
              </a:rPr>
              <a:t> takdim ettik.</a:t>
            </a:r>
          </a:p>
          <a:p>
            <a:endParaRPr lang="tr-TR" sz="1600"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dirty="0" smtClean="0"/>
          </a:p>
          <a:p>
            <a:pPr marL="285750" indent="-285750">
              <a:buFont typeface="Arial" panose="020B0604020202020204" pitchFamily="34" charset="0"/>
              <a:buChar char="•"/>
            </a:pPr>
            <a:endParaRPr lang="tr-TR"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smtClean="0"/>
          </a:p>
          <a:p>
            <a:endParaRPr lang="tr-TR" dirty="0"/>
          </a:p>
        </p:txBody>
      </p:sp>
    </p:spTree>
    <p:extLst>
      <p:ext uri="{BB962C8B-B14F-4D97-AF65-F5344CB8AC3E}">
        <p14:creationId xmlns:p14="http://schemas.microsoft.com/office/powerpoint/2010/main" val="23162597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65760" y="195943"/>
            <a:ext cx="11547566" cy="6385331"/>
          </a:xfrm>
        </p:spPr>
        <p:txBody>
          <a:bodyPr>
            <a:normAutofit/>
          </a:bodyPr>
          <a:lstStyle/>
          <a:p>
            <a:r>
              <a:rPr lang="tr-TR" b="1" dirty="0" smtClean="0">
                <a:latin typeface="Arial" panose="020B0604020202020204" pitchFamily="34" charset="0"/>
                <a:cs typeface="Arial" panose="020B0604020202020204" pitchFamily="34" charset="0"/>
              </a:rPr>
              <a:t>ŞUBAT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üyesi Hamdi </a:t>
            </a:r>
            <a:r>
              <a:rPr lang="tr-TR" sz="1600" cap="none" dirty="0" err="1" smtClean="0">
                <a:latin typeface="Arial" panose="020B0604020202020204" pitchFamily="34" charset="0"/>
                <a:cs typeface="Arial" panose="020B0604020202020204" pitchFamily="34" charset="0"/>
              </a:rPr>
              <a:t>Yüzügüllü</a:t>
            </a:r>
            <a:r>
              <a:rPr lang="tr-TR" sz="1600" cap="none" dirty="0" smtClean="0">
                <a:latin typeface="Arial" panose="020B0604020202020204" pitchFamily="34" charset="0"/>
                <a:cs typeface="Arial" panose="020B0604020202020204" pitchFamily="34" charset="0"/>
              </a:rPr>
              <a:t>, SEV Yönetim Kurulu üyelerimizi Harmoni </a:t>
            </a:r>
            <a:r>
              <a:rPr lang="tr-TR" sz="1600" cap="none" dirty="0" err="1" smtClean="0">
                <a:latin typeface="Arial" panose="020B0604020202020204" pitchFamily="34" charset="0"/>
                <a:cs typeface="Arial" panose="020B0604020202020204" pitchFamily="34" charset="0"/>
              </a:rPr>
              <a:t>restaurantta</a:t>
            </a:r>
            <a:r>
              <a:rPr lang="tr-TR" sz="1600" cap="none" dirty="0" smtClean="0">
                <a:latin typeface="Arial" panose="020B0604020202020204" pitchFamily="34" charset="0"/>
                <a:cs typeface="Arial" panose="020B0604020202020204" pitchFamily="34" charset="0"/>
              </a:rPr>
              <a:t> ağırladı.</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Sucuk Festivalinde açılacak olan standımız için el emeği ürünlerimizin, çerçeveli görseller ve kitaplarımızın hazırlığı yapılmıştır.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büyüme yılı adına vakfımıza başvuru yapan Ahmet Tosun ve eşi Sıdıka Tosun, mali müşavirimiz olan İbrahim </a:t>
            </a:r>
            <a:r>
              <a:rPr lang="tr-TR" sz="1600" cap="none" dirty="0" err="1" smtClean="0">
                <a:latin typeface="Arial" panose="020B0604020202020204" pitchFamily="34" charset="0"/>
                <a:cs typeface="Arial" panose="020B0604020202020204" pitchFamily="34" charset="0"/>
              </a:rPr>
              <a:t>ünverin</a:t>
            </a:r>
            <a:r>
              <a:rPr lang="tr-TR" sz="1600" cap="none" dirty="0" smtClean="0">
                <a:latin typeface="Arial" panose="020B0604020202020204" pitchFamily="34" charset="0"/>
                <a:cs typeface="Arial" panose="020B0604020202020204" pitchFamily="34" charset="0"/>
              </a:rPr>
              <a:t> eşi Meltem Ünver, Faruk Öz’ün üyelik başvuruları alınıp ilk toplantıda karara bağlanacaktır.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sucuk festivalin de Biz de Sivrihisar Eğitim Vakfı olarak standımızı kurduk.</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üyesi </a:t>
            </a:r>
            <a:r>
              <a:rPr lang="tr-TR" sz="1600" cap="none" dirty="0" err="1" smtClean="0">
                <a:latin typeface="Arial" panose="020B0604020202020204" pitchFamily="34" charset="0"/>
                <a:cs typeface="Arial" panose="020B0604020202020204" pitchFamily="34" charset="0"/>
              </a:rPr>
              <a:t>Sn.Mümtaz</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Uğural</a:t>
            </a:r>
            <a:r>
              <a:rPr lang="tr-TR" sz="1600" cap="none" dirty="0" smtClean="0">
                <a:latin typeface="Arial" panose="020B0604020202020204" pitchFamily="34" charset="0"/>
                <a:cs typeface="Arial" panose="020B0604020202020204" pitchFamily="34" charset="0"/>
              </a:rPr>
              <a:t> hocamızı </a:t>
            </a:r>
            <a:r>
              <a:rPr lang="tr-TR" sz="1600" cap="none" dirty="0" err="1" smtClean="0">
                <a:latin typeface="Arial" panose="020B0604020202020204" pitchFamily="34" charset="0"/>
                <a:cs typeface="Arial" panose="020B0604020202020204" pitchFamily="34" charset="0"/>
              </a:rPr>
              <a:t>Sn.Sezgin</a:t>
            </a:r>
            <a:r>
              <a:rPr lang="tr-TR" sz="1600" cap="none" dirty="0" smtClean="0">
                <a:latin typeface="Arial" panose="020B0604020202020204" pitchFamily="34" charset="0"/>
                <a:cs typeface="Arial" panose="020B0604020202020204" pitchFamily="34" charset="0"/>
              </a:rPr>
              <a:t> Demir ve </a:t>
            </a:r>
            <a:r>
              <a:rPr lang="tr-TR" sz="1600" cap="none" dirty="0" err="1" smtClean="0">
                <a:latin typeface="Arial" panose="020B0604020202020204" pitchFamily="34" charset="0"/>
                <a:cs typeface="Arial" panose="020B0604020202020204" pitchFamily="34" charset="0"/>
              </a:rPr>
              <a:t>Sn.Özkan</a:t>
            </a:r>
            <a:r>
              <a:rPr lang="tr-TR" sz="1600" cap="none" dirty="0" smtClean="0">
                <a:latin typeface="Arial" panose="020B0604020202020204" pitchFamily="34" charset="0"/>
                <a:cs typeface="Arial" panose="020B0604020202020204" pitchFamily="34" charset="0"/>
              </a:rPr>
              <a:t> Akay ile birlikte ziyarette bulunduk. </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Sivrihisar’da yapılan dövme sucuk festivalinde SEV Yönetim Kurulu Sivrihisar Belediye Başkanı </a:t>
            </a:r>
            <a:r>
              <a:rPr lang="tr-TR" sz="1600" cap="none" dirty="0" err="1" smtClean="0">
                <a:latin typeface="Arial" panose="020B0604020202020204" pitchFamily="34" charset="0"/>
                <a:cs typeface="Arial" panose="020B0604020202020204" pitchFamily="34" charset="0"/>
              </a:rPr>
              <a:t>Sn.Hamid</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Yüzügüllü’ye</a:t>
            </a:r>
            <a:r>
              <a:rPr lang="tr-TR" sz="1600" cap="none" dirty="0" smtClean="0">
                <a:latin typeface="Arial" panose="020B0604020202020204" pitchFamily="34" charset="0"/>
                <a:cs typeface="Arial" panose="020B0604020202020204" pitchFamily="34" charset="0"/>
              </a:rPr>
              <a:t> plaket takdim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 onurlandıran Eskişehir Ticaret Odası Meclis Başkanı ayrıca üyemiz </a:t>
            </a:r>
            <a:r>
              <a:rPr lang="tr-TR" sz="1600" cap="none" dirty="0" err="1" smtClean="0">
                <a:latin typeface="Arial" panose="020B0604020202020204" pitchFamily="34" charset="0"/>
                <a:cs typeface="Arial" panose="020B0604020202020204" pitchFamily="34" charset="0"/>
              </a:rPr>
              <a:t>Sn.Halil</a:t>
            </a:r>
            <a:r>
              <a:rPr lang="tr-TR" sz="1600" cap="none" dirty="0" smtClean="0">
                <a:latin typeface="Arial" panose="020B0604020202020204" pitchFamily="34" charset="0"/>
                <a:cs typeface="Arial" panose="020B0604020202020204" pitchFamily="34" charset="0"/>
              </a:rPr>
              <a:t> İbrahim Ara  ve Sermet Özgede vakfımızı ziyarette bulundular.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Değerli büyüğümüz </a:t>
            </a:r>
            <a:r>
              <a:rPr lang="tr-TR" sz="1600" cap="none" dirty="0" err="1" smtClean="0">
                <a:latin typeface="Arial" panose="020B0604020202020204" pitchFamily="34" charset="0"/>
                <a:cs typeface="Arial" panose="020B0604020202020204" pitchFamily="34" charset="0"/>
              </a:rPr>
              <a:t>Sn.Yavuz</a:t>
            </a:r>
            <a:r>
              <a:rPr lang="tr-TR" sz="1600" cap="none" dirty="0" smtClean="0">
                <a:latin typeface="Arial" panose="020B0604020202020204" pitchFamily="34" charset="0"/>
                <a:cs typeface="Arial" panose="020B0604020202020204" pitchFamily="34" charset="0"/>
              </a:rPr>
              <a:t> Barış, Ahmet Tosun ve değerli eşi Sıdıka Tosun vakfımızı ziyarette bulunarak onurlandırmışlardır.</a:t>
            </a:r>
            <a:endParaRPr lang="tr-TR" dirty="0"/>
          </a:p>
        </p:txBody>
      </p:sp>
    </p:spTree>
    <p:extLst>
      <p:ext uri="{BB962C8B-B14F-4D97-AF65-F5344CB8AC3E}">
        <p14:creationId xmlns:p14="http://schemas.microsoft.com/office/powerpoint/2010/main" val="8208735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91886" y="274320"/>
            <a:ext cx="11443063" cy="6306954"/>
          </a:xfrm>
        </p:spPr>
        <p:txBody>
          <a:bodyPr>
            <a:normAutofit/>
          </a:bodyPr>
          <a:lstStyle/>
          <a:p>
            <a:r>
              <a:rPr lang="tr-TR" b="1" dirty="0" smtClean="0">
                <a:latin typeface="Arial" panose="020B0604020202020204" pitchFamily="34" charset="0"/>
                <a:cs typeface="Arial" panose="020B0604020202020204" pitchFamily="34" charset="0"/>
              </a:rPr>
              <a:t>ŞUBAT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Bekir Kalır Sivrihisar da geçen yıl vakfımıza üye olup burs desteği sağlayan üyelerimiz </a:t>
            </a:r>
            <a:r>
              <a:rPr lang="tr-TR" sz="1600" cap="none" dirty="0" err="1" smtClean="0">
                <a:latin typeface="Arial" panose="020B0604020202020204" pitchFamily="34" charset="0"/>
                <a:cs typeface="Arial" panose="020B0604020202020204" pitchFamily="34" charset="0"/>
              </a:rPr>
              <a:t>Sn.Ahmet</a:t>
            </a:r>
            <a:r>
              <a:rPr lang="tr-TR" sz="1600" cap="none" dirty="0" smtClean="0">
                <a:latin typeface="Arial" panose="020B0604020202020204" pitchFamily="34" charset="0"/>
                <a:cs typeface="Arial" panose="020B0604020202020204" pitchFamily="34" charset="0"/>
              </a:rPr>
              <a:t> Kuzu, </a:t>
            </a:r>
            <a:r>
              <a:rPr lang="tr-TR" sz="1600" cap="none" dirty="0" err="1" smtClean="0">
                <a:latin typeface="Arial" panose="020B0604020202020204" pitchFamily="34" charset="0"/>
                <a:cs typeface="Arial" panose="020B0604020202020204" pitchFamily="34" charset="0"/>
              </a:rPr>
              <a:t>Sn.Bahattin</a:t>
            </a:r>
            <a:r>
              <a:rPr lang="tr-TR" sz="1600" cap="none" dirty="0" smtClean="0">
                <a:latin typeface="Arial" panose="020B0604020202020204" pitchFamily="34" charset="0"/>
                <a:cs typeface="Arial" panose="020B0604020202020204" pitchFamily="34" charset="0"/>
              </a:rPr>
              <a:t> Bayık ve </a:t>
            </a:r>
            <a:r>
              <a:rPr lang="tr-TR" sz="1600" cap="none" dirty="0" err="1" smtClean="0">
                <a:latin typeface="Arial" panose="020B0604020202020204" pitchFamily="34" charset="0"/>
                <a:cs typeface="Arial" panose="020B0604020202020204" pitchFamily="34" charset="0"/>
              </a:rPr>
              <a:t>Sn.Hasan</a:t>
            </a:r>
            <a:r>
              <a:rPr lang="tr-TR" sz="1600" cap="none" dirty="0" smtClean="0">
                <a:latin typeface="Arial" panose="020B0604020202020204" pitchFamily="34" charset="0"/>
                <a:cs typeface="Arial" panose="020B0604020202020204" pitchFamily="34" charset="0"/>
              </a:rPr>
              <a:t> Kaytan’a Teşekkür belgelerini takdim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eski başkanı Naci </a:t>
            </a:r>
            <a:r>
              <a:rPr lang="tr-TR" sz="1600" cap="none" dirty="0" err="1" smtClean="0">
                <a:latin typeface="Arial" panose="020B0604020202020204" pitchFamily="34" charset="0"/>
                <a:cs typeface="Arial" panose="020B0604020202020204" pitchFamily="34" charset="0"/>
              </a:rPr>
              <a:t>Şakar’ın</a:t>
            </a:r>
            <a:r>
              <a:rPr lang="tr-TR" sz="1600" cap="none" dirty="0" smtClean="0">
                <a:latin typeface="Arial" panose="020B0604020202020204" pitchFamily="34" charset="0"/>
                <a:cs typeface="Arial" panose="020B0604020202020204" pitchFamily="34" charset="0"/>
              </a:rPr>
              <a:t> yıl dönümü </a:t>
            </a:r>
            <a:r>
              <a:rPr lang="tr-TR" sz="1600" cap="none" dirty="0">
                <a:latin typeface="Arial" panose="020B0604020202020204" pitchFamily="34" charset="0"/>
                <a:cs typeface="Arial" panose="020B0604020202020204" pitchFamily="34" charset="0"/>
              </a:rPr>
              <a:t> </a:t>
            </a:r>
            <a:r>
              <a:rPr lang="tr-TR" sz="1600" cap="none" dirty="0" smtClean="0">
                <a:latin typeface="Arial" panose="020B0604020202020204" pitchFamily="34" charset="0"/>
                <a:cs typeface="Arial" panose="020B0604020202020204" pitchFamily="34" charset="0"/>
              </a:rPr>
              <a:t>hayrına Hacı Havva Camiinde Cuma namazı sonrası lokma ikram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Eğitim Vakfı olarak Berberler ve  Kuaförler Odası Başkanı seçilen hemşerimiz </a:t>
            </a:r>
            <a:r>
              <a:rPr lang="tr-TR" sz="1600" cap="none" dirty="0" err="1" smtClean="0">
                <a:latin typeface="Arial" panose="020B0604020202020204" pitchFamily="34" charset="0"/>
                <a:cs typeface="Arial" panose="020B0604020202020204" pitchFamily="34" charset="0"/>
              </a:rPr>
              <a:t>Sn.Gürdal</a:t>
            </a:r>
            <a:r>
              <a:rPr lang="tr-TR" sz="1600" cap="none" dirty="0" smtClean="0">
                <a:latin typeface="Arial" panose="020B0604020202020204" pitchFamily="34" charset="0"/>
                <a:cs typeface="Arial" panose="020B0604020202020204" pitchFamily="34" charset="0"/>
              </a:rPr>
              <a:t> Sarıkaya’ya hayırlı olsun ziyareti yapıldı.</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Merhum başkanımız Naci </a:t>
            </a:r>
            <a:r>
              <a:rPr lang="tr-TR" sz="1600" cap="none" dirty="0" err="1" smtClean="0">
                <a:latin typeface="Arial" panose="020B0604020202020204" pitchFamily="34" charset="0"/>
                <a:cs typeface="Arial" panose="020B0604020202020204" pitchFamily="34" charset="0"/>
              </a:rPr>
              <a:t>Şakar’ın</a:t>
            </a:r>
            <a:r>
              <a:rPr lang="tr-TR" sz="1600" cap="none" dirty="0" smtClean="0">
                <a:latin typeface="Arial" panose="020B0604020202020204" pitchFamily="34" charset="0"/>
                <a:cs typeface="Arial" panose="020B0604020202020204" pitchFamily="34" charset="0"/>
              </a:rPr>
              <a:t> vefatının seneye devriyesi için Asri Mezarlıkta anma töreni düzenlenmiş olup  Kuran-ı Kerim tilaveti okutulmuştur.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Eğitim Vakfı </a:t>
            </a:r>
            <a:r>
              <a:rPr lang="tr-TR" sz="1600" cap="none" dirty="0" err="1" smtClean="0">
                <a:latin typeface="Arial" panose="020B0604020202020204" pitchFamily="34" charset="0"/>
                <a:cs typeface="Arial" panose="020B0604020202020204" pitchFamily="34" charset="0"/>
              </a:rPr>
              <a:t>Odunpazarı</a:t>
            </a:r>
            <a:r>
              <a:rPr lang="tr-TR" sz="1600" cap="none" dirty="0" smtClean="0">
                <a:latin typeface="Arial" panose="020B0604020202020204" pitchFamily="34" charset="0"/>
                <a:cs typeface="Arial" panose="020B0604020202020204" pitchFamily="34" charset="0"/>
              </a:rPr>
              <a:t> Belediye Başkanımız </a:t>
            </a:r>
            <a:r>
              <a:rPr lang="tr-TR" sz="1600" cap="none" dirty="0" err="1" smtClean="0">
                <a:latin typeface="Arial" panose="020B0604020202020204" pitchFamily="34" charset="0"/>
                <a:cs typeface="Arial" panose="020B0604020202020204" pitchFamily="34" charset="0"/>
              </a:rPr>
              <a:t>Sn.Kazım</a:t>
            </a:r>
            <a:r>
              <a:rPr lang="tr-TR" sz="1600" cap="none" dirty="0" smtClean="0">
                <a:latin typeface="Arial" panose="020B0604020202020204" pitchFamily="34" charset="0"/>
                <a:cs typeface="Arial" panose="020B0604020202020204" pitchFamily="34" charset="0"/>
              </a:rPr>
              <a:t> Kurt’u makamında ziyarette </a:t>
            </a:r>
            <a:r>
              <a:rPr lang="tr-TR" sz="1600" cap="none" dirty="0" err="1" smtClean="0">
                <a:latin typeface="Arial" panose="020B0604020202020204" pitchFamily="34" charset="0"/>
                <a:cs typeface="Arial" panose="020B0604020202020204" pitchFamily="34" charset="0"/>
              </a:rPr>
              <a:t>bulunulmuştur.Ziyarete</a:t>
            </a:r>
            <a:r>
              <a:rPr lang="tr-TR" sz="1600" cap="none" dirty="0" smtClean="0">
                <a:latin typeface="Arial" panose="020B0604020202020204" pitchFamily="34" charset="0"/>
                <a:cs typeface="Arial" panose="020B0604020202020204" pitchFamily="34" charset="0"/>
              </a:rPr>
              <a:t> SEV Başkanı Bekir Kalır, Yönetim kurulu üyeleri Mustafa </a:t>
            </a:r>
            <a:r>
              <a:rPr lang="tr-TR" sz="1600" cap="none" dirty="0" err="1" smtClean="0">
                <a:latin typeface="Arial" panose="020B0604020202020204" pitchFamily="34" charset="0"/>
                <a:cs typeface="Arial" panose="020B0604020202020204" pitchFamily="34" charset="0"/>
              </a:rPr>
              <a:t>Kara,Pınar</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Barış,CHP</a:t>
            </a:r>
            <a:r>
              <a:rPr lang="tr-TR" sz="1600" cap="none" dirty="0" smtClean="0">
                <a:latin typeface="Arial" panose="020B0604020202020204" pitchFamily="34" charset="0"/>
                <a:cs typeface="Arial" panose="020B0604020202020204" pitchFamily="34" charset="0"/>
              </a:rPr>
              <a:t> İl Başkanı </a:t>
            </a:r>
            <a:r>
              <a:rPr lang="tr-TR" sz="1600" cap="none" dirty="0" err="1" smtClean="0">
                <a:latin typeface="Arial" panose="020B0604020202020204" pitchFamily="34" charset="0"/>
                <a:cs typeface="Arial" panose="020B0604020202020204" pitchFamily="34" charset="0"/>
              </a:rPr>
              <a:t>Sn.Av.Sinan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Özkar,Büyükşehir</a:t>
            </a:r>
            <a:r>
              <a:rPr lang="tr-TR" sz="1600" cap="none" dirty="0" smtClean="0">
                <a:latin typeface="Arial" panose="020B0604020202020204" pitchFamily="34" charset="0"/>
                <a:cs typeface="Arial" panose="020B0604020202020204" pitchFamily="34" charset="0"/>
              </a:rPr>
              <a:t> Belediye Meclis Bakan vekili </a:t>
            </a:r>
            <a:r>
              <a:rPr lang="tr-TR" sz="1600" cap="none" dirty="0" err="1" smtClean="0">
                <a:latin typeface="Arial" panose="020B0604020202020204" pitchFamily="34" charset="0"/>
                <a:cs typeface="Arial" panose="020B0604020202020204" pitchFamily="34" charset="0"/>
              </a:rPr>
              <a:t>Sn.Mustafa</a:t>
            </a:r>
            <a:r>
              <a:rPr lang="tr-TR" sz="1600" cap="none" dirty="0" smtClean="0">
                <a:latin typeface="Arial" panose="020B0604020202020204" pitchFamily="34" charset="0"/>
                <a:cs typeface="Arial" panose="020B0604020202020204" pitchFamily="34" charset="0"/>
              </a:rPr>
              <a:t> Önder, </a:t>
            </a:r>
            <a:r>
              <a:rPr lang="tr-TR" sz="1600" cap="none" dirty="0" err="1" smtClean="0">
                <a:latin typeface="Arial" panose="020B0604020202020204" pitchFamily="34" charset="0"/>
                <a:cs typeface="Arial" panose="020B0604020202020204" pitchFamily="34" charset="0"/>
              </a:rPr>
              <a:t>Prof.Dr.Sn.İlhami</a:t>
            </a:r>
            <a:r>
              <a:rPr lang="tr-TR" sz="1600" cap="none" dirty="0" smtClean="0">
                <a:latin typeface="Arial" panose="020B0604020202020204" pitchFamily="34" charset="0"/>
                <a:cs typeface="Arial" panose="020B0604020202020204" pitchFamily="34" charset="0"/>
              </a:rPr>
              <a:t> Ünlüoğlu ve </a:t>
            </a:r>
            <a:r>
              <a:rPr lang="tr-TR" sz="1600" cap="none" dirty="0" err="1" smtClean="0">
                <a:latin typeface="Arial" panose="020B0604020202020204" pitchFamily="34" charset="0"/>
                <a:cs typeface="Arial" panose="020B0604020202020204" pitchFamily="34" charset="0"/>
              </a:rPr>
              <a:t>Sn.Av.Eren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Akgözlü</a:t>
            </a:r>
            <a:r>
              <a:rPr lang="tr-TR" sz="1600" cap="none" dirty="0" smtClean="0">
                <a:latin typeface="Arial" panose="020B0604020202020204" pitchFamily="34" charset="0"/>
                <a:cs typeface="Arial" panose="020B0604020202020204" pitchFamily="34" charset="0"/>
              </a:rPr>
              <a:t> katılmıştır.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Bekir Kalır 2021 yılında ye olup bursa desteği veren Tepebaşı Belediye Başkan Yardımcısı </a:t>
            </a:r>
            <a:r>
              <a:rPr lang="tr-TR" sz="1600" cap="none" dirty="0" err="1" smtClean="0">
                <a:latin typeface="Arial" panose="020B0604020202020204" pitchFamily="34" charset="0"/>
                <a:cs typeface="Arial" panose="020B0604020202020204" pitchFamily="34" charset="0"/>
              </a:rPr>
              <a:t>Sn.Fikriye</a:t>
            </a:r>
            <a:r>
              <a:rPr lang="tr-TR" sz="1600" cap="none" dirty="0" smtClean="0">
                <a:latin typeface="Arial" panose="020B0604020202020204" pitchFamily="34" charset="0"/>
                <a:cs typeface="Arial" panose="020B0604020202020204" pitchFamily="34" charset="0"/>
              </a:rPr>
              <a:t> Güven Zaptiye hanımı makamında ziyaret edip teşekkür belgesini takdim etmiştir.</a:t>
            </a:r>
          </a:p>
          <a:p>
            <a:pPr marL="285750" indent="-285750">
              <a:buFont typeface="Arial" panose="020B0604020202020204" pitchFamily="34" charset="0"/>
              <a:buChar char="•"/>
            </a:pPr>
            <a:endParaRPr lang="tr-TR" sz="1600" cap="non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6867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65760" y="415636"/>
            <a:ext cx="11338560" cy="6165638"/>
          </a:xfrm>
        </p:spPr>
        <p:txBody>
          <a:bodyPr>
            <a:normAutofit/>
          </a:bodyPr>
          <a:lstStyle/>
          <a:p>
            <a:r>
              <a:rPr lang="tr-TR" b="1" dirty="0" smtClean="0">
                <a:latin typeface="Arial" panose="020B0604020202020204" pitchFamily="34" charset="0"/>
                <a:cs typeface="Arial" panose="020B0604020202020204" pitchFamily="34" charset="0"/>
              </a:rPr>
              <a:t>ŞUBAT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üyesi Sn. Samet Özkaya EOSB yönetim kuruluna seçilmiş olmasından dolayı hayırlı olsun ziyaretinde </a:t>
            </a:r>
            <a:r>
              <a:rPr lang="tr-TR" sz="1600" cap="none" dirty="0" err="1" smtClean="0">
                <a:latin typeface="Arial" panose="020B0604020202020204" pitchFamily="34" charset="0"/>
                <a:cs typeface="Arial" panose="020B0604020202020204" pitchFamily="34" charset="0"/>
              </a:rPr>
              <a:t>bulunulmuştur.Bu</a:t>
            </a:r>
            <a:r>
              <a:rPr lang="tr-TR" sz="1600" cap="none" dirty="0" smtClean="0">
                <a:latin typeface="Arial" panose="020B0604020202020204" pitchFamily="34" charset="0"/>
                <a:cs typeface="Arial" panose="020B0604020202020204" pitchFamily="34" charset="0"/>
              </a:rPr>
              <a:t> ziyarette vakfımıza 2021 yılı içerisin de üye olup burs desteği veren üyelerimize takdim ettiğimiz teşekkür belgesini Gürbüz Özkaya ve Samet Özkaya’ya vermenin mutluluğunu yaşadık. </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Demokratik Parti Eskişehir İl Başkanı </a:t>
            </a:r>
            <a:r>
              <a:rPr lang="tr-TR" sz="1600" cap="none" dirty="0" err="1" smtClean="0">
                <a:latin typeface="Arial" panose="020B0604020202020204" pitchFamily="34" charset="0"/>
                <a:cs typeface="Arial" panose="020B0604020202020204" pitchFamily="34" charset="0"/>
              </a:rPr>
              <a:t>Sn.Hüseyin</a:t>
            </a:r>
            <a:r>
              <a:rPr lang="tr-TR" sz="1600" cap="none" dirty="0" smtClean="0">
                <a:latin typeface="Arial" panose="020B0604020202020204" pitchFamily="34" charset="0"/>
                <a:cs typeface="Arial" panose="020B0604020202020204" pitchFamily="34" charset="0"/>
              </a:rPr>
              <a:t> Özcan ve yönetim kurulu üyelerinin vakfımıza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Tepebaşı Belediyesi Çevre ve İklim Değişikliği Müdürü, hemşerimiz veteriner hekim </a:t>
            </a:r>
            <a:r>
              <a:rPr lang="tr-TR" sz="1600" cap="none" dirty="0" err="1" smtClean="0">
                <a:latin typeface="Arial" panose="020B0604020202020204" pitchFamily="34" charset="0"/>
                <a:cs typeface="Arial" panose="020B0604020202020204" pitchFamily="34" charset="0"/>
              </a:rPr>
              <a:t>Sn.Yusuf</a:t>
            </a:r>
            <a:r>
              <a:rPr lang="tr-TR" sz="1600" cap="none" dirty="0" smtClean="0">
                <a:latin typeface="Arial" panose="020B0604020202020204" pitchFamily="34" charset="0"/>
                <a:cs typeface="Arial" panose="020B0604020202020204" pitchFamily="34" charset="0"/>
              </a:rPr>
              <a:t> Selek vakfımızı ziyarete gelmiştir.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Organize Sanayi bölgesinde faaliyet gösteren Yardımcı Tarım Ürünleri firmasının sahibi değerli hemşerimiz vakfımızın üyesi, iş insanı </a:t>
            </a:r>
            <a:r>
              <a:rPr lang="tr-TR" sz="1600" cap="none" dirty="0" err="1" smtClean="0">
                <a:latin typeface="Arial" panose="020B0604020202020204" pitchFamily="34" charset="0"/>
                <a:cs typeface="Arial" panose="020B0604020202020204" pitchFamily="34" charset="0"/>
              </a:rPr>
              <a:t>Sn.Recai</a:t>
            </a:r>
            <a:r>
              <a:rPr lang="tr-TR" sz="1600" cap="none" dirty="0" smtClean="0">
                <a:latin typeface="Arial" panose="020B0604020202020204" pitchFamily="34" charset="0"/>
                <a:cs typeface="Arial" panose="020B0604020202020204" pitchFamily="34" charset="0"/>
              </a:rPr>
              <a:t> Yardımcı burs desteği vermesinden dolayı teşekkür belgesi takdim edildi.</a:t>
            </a:r>
          </a:p>
        </p:txBody>
      </p:sp>
    </p:spTree>
    <p:extLst>
      <p:ext uri="{BB962C8B-B14F-4D97-AF65-F5344CB8AC3E}">
        <p14:creationId xmlns:p14="http://schemas.microsoft.com/office/powerpoint/2010/main" val="1640365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52697" y="222069"/>
            <a:ext cx="11469189" cy="6359205"/>
          </a:xfrm>
        </p:spPr>
        <p:txBody>
          <a:bodyPr>
            <a:normAutofit/>
          </a:bodyPr>
          <a:lstStyle/>
          <a:p>
            <a:r>
              <a:rPr lang="tr-TR" b="1" dirty="0" smtClean="0">
                <a:latin typeface="Arial" panose="020B0604020202020204" pitchFamily="34" charset="0"/>
                <a:cs typeface="Arial" panose="020B0604020202020204" pitchFamily="34" charset="0"/>
              </a:rPr>
              <a:t>mart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err="1" smtClean="0">
                <a:latin typeface="Arial" panose="020B0604020202020204" pitchFamily="34" charset="0"/>
                <a:cs typeface="Arial" panose="020B0604020202020204" pitchFamily="34" charset="0"/>
              </a:rPr>
              <a:t>Sivrihisarımızın</a:t>
            </a:r>
            <a:r>
              <a:rPr lang="tr-TR" sz="1600" cap="none" dirty="0" smtClean="0">
                <a:latin typeface="Arial" panose="020B0604020202020204" pitchFamily="34" charset="0"/>
                <a:cs typeface="Arial" panose="020B0604020202020204" pitchFamily="34" charset="0"/>
              </a:rPr>
              <a:t> değerli kaymakamı </a:t>
            </a:r>
            <a:r>
              <a:rPr lang="tr-TR" sz="1600" cap="none" dirty="0" err="1" smtClean="0">
                <a:latin typeface="Arial" panose="020B0604020202020204" pitchFamily="34" charset="0"/>
                <a:cs typeface="Arial" panose="020B0604020202020204" pitchFamily="34" charset="0"/>
              </a:rPr>
              <a:t>Sn.Hüseyin</a:t>
            </a:r>
            <a:r>
              <a:rPr lang="tr-TR" sz="1600" cap="none" dirty="0" smtClean="0">
                <a:latin typeface="Arial" panose="020B0604020202020204" pitchFamily="34" charset="0"/>
                <a:cs typeface="Arial" panose="020B0604020202020204" pitchFamily="34" charset="0"/>
              </a:rPr>
              <a:t> Sayın vakfımızı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üyeleri </a:t>
            </a:r>
            <a:r>
              <a:rPr lang="tr-TR" sz="1600" cap="none" dirty="0" err="1" smtClean="0">
                <a:latin typeface="Arial" panose="020B0604020202020204" pitchFamily="34" charset="0"/>
                <a:cs typeface="Arial" panose="020B0604020202020204" pitchFamily="34" charset="0"/>
              </a:rPr>
              <a:t>Maşaoğlu</a:t>
            </a:r>
            <a:r>
              <a:rPr lang="tr-TR" sz="1600" cap="none" dirty="0" smtClean="0">
                <a:latin typeface="Arial" panose="020B0604020202020204" pitchFamily="34" charset="0"/>
                <a:cs typeface="Arial" panose="020B0604020202020204" pitchFamily="34" charset="0"/>
              </a:rPr>
              <a:t> kardeşler </a:t>
            </a:r>
            <a:r>
              <a:rPr lang="tr-TR" sz="1600" cap="none" dirty="0" err="1" smtClean="0">
                <a:latin typeface="Arial" panose="020B0604020202020204" pitchFamily="34" charset="0"/>
                <a:cs typeface="Arial" panose="020B0604020202020204" pitchFamily="34" charset="0"/>
              </a:rPr>
              <a:t>Sn.Bülent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Maşaoğlu</a:t>
            </a:r>
            <a:r>
              <a:rPr lang="tr-TR" sz="1600" cap="none" dirty="0" smtClean="0">
                <a:latin typeface="Arial" panose="020B0604020202020204" pitchFamily="34" charset="0"/>
                <a:cs typeface="Arial" panose="020B0604020202020204" pitchFamily="34" charset="0"/>
              </a:rPr>
              <a:t> ve </a:t>
            </a:r>
            <a:r>
              <a:rPr lang="tr-TR" sz="1600" cap="none" dirty="0" err="1" smtClean="0">
                <a:latin typeface="Arial" panose="020B0604020202020204" pitchFamily="34" charset="0"/>
                <a:cs typeface="Arial" panose="020B0604020202020204" pitchFamily="34" charset="0"/>
              </a:rPr>
              <a:t>Sn.Levent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Maşaoğlu</a:t>
            </a:r>
            <a:r>
              <a:rPr lang="tr-TR" sz="1600" cap="none" dirty="0" smtClean="0">
                <a:latin typeface="Arial" panose="020B0604020202020204" pitchFamily="34" charset="0"/>
                <a:cs typeface="Arial" panose="020B0604020202020204" pitchFamily="34" charset="0"/>
              </a:rPr>
              <a:t> vakfımızı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Vakfın yönetim kurulu toplantısı Mustafa Kara’nın ev sahipliğinde gerçekleştirdi. Yönetim kurulu üyelerimizin hepsi geleneksel düğün kıyafetimiz </a:t>
            </a:r>
            <a:r>
              <a:rPr lang="tr-TR" sz="1600" cap="none" dirty="0" err="1" smtClean="0">
                <a:latin typeface="Arial" panose="020B0604020202020204" pitchFamily="34" charset="0"/>
                <a:cs typeface="Arial" panose="020B0604020202020204" pitchFamily="34" charset="0"/>
              </a:rPr>
              <a:t>olan,minyatür</a:t>
            </a:r>
            <a:r>
              <a:rPr lang="tr-TR" sz="1600" cap="none" dirty="0" smtClean="0">
                <a:latin typeface="Arial" panose="020B0604020202020204" pitchFamily="34" charset="0"/>
                <a:cs typeface="Arial" panose="020B0604020202020204" pitchFamily="34" charset="0"/>
              </a:rPr>
              <a:t> olarak yaptırdığımız </a:t>
            </a:r>
            <a:r>
              <a:rPr lang="tr-TR" sz="1600" cap="none" dirty="0" err="1" smtClean="0">
                <a:latin typeface="Arial" panose="020B0604020202020204" pitchFamily="34" charset="0"/>
                <a:cs typeface="Arial" panose="020B0604020202020204" pitchFamily="34" charset="0"/>
              </a:rPr>
              <a:t>sarkadan</a:t>
            </a:r>
            <a:r>
              <a:rPr lang="tr-TR" sz="1600" cap="none" dirty="0" smtClean="0">
                <a:latin typeface="Arial" panose="020B0604020202020204" pitchFamily="34" charset="0"/>
                <a:cs typeface="Arial" panose="020B0604020202020204" pitchFamily="34" charset="0"/>
              </a:rPr>
              <a:t> alarak vakfımıza destek de bulunmuşlardır.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yeni üyesi Levent </a:t>
            </a:r>
            <a:r>
              <a:rPr lang="tr-TR" sz="1600" cap="none" dirty="0" err="1" smtClean="0">
                <a:latin typeface="Arial" panose="020B0604020202020204" pitchFamily="34" charset="0"/>
                <a:cs typeface="Arial" panose="020B0604020202020204" pitchFamily="34" charset="0"/>
              </a:rPr>
              <a:t>Maşaoğlu’na</a:t>
            </a:r>
            <a:r>
              <a:rPr lang="tr-TR" sz="1600" cap="none" dirty="0" smtClean="0">
                <a:latin typeface="Arial" panose="020B0604020202020204" pitchFamily="34" charset="0"/>
                <a:cs typeface="Arial" panose="020B0604020202020204" pitchFamily="34" charset="0"/>
              </a:rPr>
              <a:t> üye kabul belgesini başkanımız Bekir Kalır takdim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yüksek istişare kurulu üyesi </a:t>
            </a:r>
            <a:r>
              <a:rPr lang="tr-TR" sz="1600" cap="none" dirty="0" err="1" smtClean="0">
                <a:latin typeface="Arial" panose="020B0604020202020204" pitchFamily="34" charset="0"/>
                <a:cs typeface="Arial" panose="020B0604020202020204" pitchFamily="34" charset="0"/>
              </a:rPr>
              <a:t>Sn.İskender</a:t>
            </a:r>
            <a:r>
              <a:rPr lang="tr-TR" sz="1600" cap="none" dirty="0" smtClean="0">
                <a:latin typeface="Arial" panose="020B0604020202020204" pitchFamily="34" charset="0"/>
                <a:cs typeface="Arial" panose="020B0604020202020204" pitchFamily="34" charset="0"/>
              </a:rPr>
              <a:t> Bayar’ Başkanımız ve Yönetim kurulu üyemiz </a:t>
            </a:r>
            <a:r>
              <a:rPr lang="tr-TR" sz="1600" cap="none" dirty="0" err="1" smtClean="0">
                <a:latin typeface="Arial" panose="020B0604020202020204" pitchFamily="34" charset="0"/>
                <a:cs typeface="Arial" panose="020B0604020202020204" pitchFamily="34" charset="0"/>
              </a:rPr>
              <a:t>Sn.Sezgin</a:t>
            </a:r>
            <a:r>
              <a:rPr lang="tr-TR" sz="1600" cap="none" dirty="0" smtClean="0">
                <a:latin typeface="Arial" panose="020B0604020202020204" pitchFamily="34" charset="0"/>
                <a:cs typeface="Arial" panose="020B0604020202020204" pitchFamily="34" charset="0"/>
              </a:rPr>
              <a:t> Demir iş yerinde ziyaret </a:t>
            </a:r>
            <a:r>
              <a:rPr lang="tr-TR" sz="1600" cap="none" dirty="0" err="1" smtClean="0">
                <a:latin typeface="Arial" panose="020B0604020202020204" pitchFamily="34" charset="0"/>
                <a:cs typeface="Arial" panose="020B0604020202020204" pitchFamily="34" charset="0"/>
              </a:rPr>
              <a:t>etmişlerdir.Sn.İskenker</a:t>
            </a:r>
            <a:r>
              <a:rPr lang="tr-TR" sz="1600" cap="none" dirty="0" smtClean="0">
                <a:latin typeface="Arial" panose="020B0604020202020204" pitchFamily="34" charset="0"/>
                <a:cs typeface="Arial" panose="020B0604020202020204" pitchFamily="34" charset="0"/>
              </a:rPr>
              <a:t> Bayar’a vakfımıza yaptığı burs </a:t>
            </a:r>
            <a:r>
              <a:rPr lang="tr-TR" sz="1600" cap="none" dirty="0" err="1" smtClean="0">
                <a:latin typeface="Arial" panose="020B0604020202020204" pitchFamily="34" charset="0"/>
                <a:cs typeface="Arial" panose="020B0604020202020204" pitchFamily="34" charset="0"/>
              </a:rPr>
              <a:t>desteğiden</a:t>
            </a:r>
            <a:r>
              <a:rPr lang="tr-TR" sz="1600" cap="none" dirty="0" smtClean="0">
                <a:latin typeface="Arial" panose="020B0604020202020204" pitchFamily="34" charset="0"/>
                <a:cs typeface="Arial" panose="020B0604020202020204" pitchFamily="34" charset="0"/>
              </a:rPr>
              <a:t> dolayı teşekkür belgesi takdim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denetim kurulu üyesi Es Harita firmasının sahibi </a:t>
            </a:r>
            <a:r>
              <a:rPr lang="tr-TR" sz="1600" cap="none" dirty="0" err="1" smtClean="0">
                <a:latin typeface="Arial" panose="020B0604020202020204" pitchFamily="34" charset="0"/>
                <a:cs typeface="Arial" panose="020B0604020202020204" pitchFamily="34" charset="0"/>
              </a:rPr>
              <a:t>Sn.Ahmet</a:t>
            </a:r>
            <a:r>
              <a:rPr lang="tr-TR" sz="1600" cap="none" dirty="0" smtClean="0">
                <a:latin typeface="Arial" panose="020B0604020202020204" pitchFamily="34" charset="0"/>
                <a:cs typeface="Arial" panose="020B0604020202020204" pitchFamily="34" charset="0"/>
              </a:rPr>
              <a:t> Emel vakfımızı ziyarete </a:t>
            </a:r>
            <a:r>
              <a:rPr lang="tr-TR" sz="1600" cap="none" dirty="0" err="1" smtClean="0">
                <a:latin typeface="Arial" panose="020B0604020202020204" pitchFamily="34" charset="0"/>
                <a:cs typeface="Arial" panose="020B0604020202020204" pitchFamily="34" charset="0"/>
              </a:rPr>
              <a:t>gelmiştir.Vakfımız</a:t>
            </a:r>
            <a:r>
              <a:rPr lang="tr-TR" sz="1600" cap="none" dirty="0" smtClean="0">
                <a:latin typeface="Arial" panose="020B0604020202020204" pitchFamily="34" charset="0"/>
                <a:cs typeface="Arial" panose="020B0604020202020204" pitchFamily="34" charset="0"/>
              </a:rPr>
              <a:t> başkanı Ahmet Emel’e burs desteğinden dolayı teşekkür belgesi takdim edildi.</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üyesi </a:t>
            </a:r>
            <a:r>
              <a:rPr lang="tr-TR" sz="1600" cap="none" dirty="0" err="1" smtClean="0">
                <a:latin typeface="Arial" panose="020B0604020202020204" pitchFamily="34" charset="0"/>
                <a:cs typeface="Arial" panose="020B0604020202020204" pitchFamily="34" charset="0"/>
              </a:rPr>
              <a:t>Av.Selin</a:t>
            </a:r>
            <a:r>
              <a:rPr lang="tr-TR" sz="1600" cap="none" dirty="0" smtClean="0">
                <a:latin typeface="Arial" panose="020B0604020202020204" pitchFamily="34" charset="0"/>
                <a:cs typeface="Arial" panose="020B0604020202020204" pitchFamily="34" charset="0"/>
              </a:rPr>
              <a:t> Dağlar vakfımızı ziyarete gelmiştir.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Bekir Kalır Sakarya Gazetesi Genel yayın yönetmeni </a:t>
            </a:r>
            <a:r>
              <a:rPr lang="tr-TR" sz="1600" cap="none" dirty="0" err="1" smtClean="0">
                <a:latin typeface="Arial" panose="020B0604020202020204" pitchFamily="34" charset="0"/>
                <a:cs typeface="Arial" panose="020B0604020202020204" pitchFamily="34" charset="0"/>
              </a:rPr>
              <a:t>Sn.Hakkı</a:t>
            </a:r>
            <a:r>
              <a:rPr lang="tr-TR" sz="1600" cap="none" dirty="0" smtClean="0">
                <a:latin typeface="Arial" panose="020B0604020202020204" pitchFamily="34" charset="0"/>
                <a:cs typeface="Arial" panose="020B0604020202020204" pitchFamily="34" charset="0"/>
              </a:rPr>
              <a:t> Sağlam’ı ziyaret etmiş Osmanlı arşivlerinde Dünyanın merkezi Sivrihisar ve Sivrihisar yemekleri kitabını hediye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Yeni çizgi eğitim kurumları koordinatörü </a:t>
            </a:r>
            <a:r>
              <a:rPr lang="tr-TR" sz="1600" cap="none" dirty="0" err="1" smtClean="0">
                <a:latin typeface="Arial" panose="020B0604020202020204" pitchFamily="34" charset="0"/>
                <a:cs typeface="Arial" panose="020B0604020202020204" pitchFamily="34" charset="0"/>
              </a:rPr>
              <a:t>Sn.Hasan</a:t>
            </a:r>
            <a:r>
              <a:rPr lang="tr-TR" sz="1600" cap="none" dirty="0" smtClean="0">
                <a:latin typeface="Arial" panose="020B0604020202020204" pitchFamily="34" charset="0"/>
                <a:cs typeface="Arial" panose="020B0604020202020204" pitchFamily="34" charset="0"/>
              </a:rPr>
              <a:t> Gürbüz vakfımızı ziyaret etmiş vakfımız başkanı Bekir Kalır ile vakfın üyelerine indirim sözleşmesi konusunda ön görüşme yapmışlardır.</a:t>
            </a:r>
          </a:p>
        </p:txBody>
      </p:sp>
    </p:spTree>
    <p:extLst>
      <p:ext uri="{BB962C8B-B14F-4D97-AF65-F5344CB8AC3E}">
        <p14:creationId xmlns:p14="http://schemas.microsoft.com/office/powerpoint/2010/main" val="36288651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261257" y="318654"/>
            <a:ext cx="11612880" cy="6165638"/>
          </a:xfrm>
        </p:spPr>
        <p:txBody>
          <a:bodyPr>
            <a:normAutofit/>
          </a:bodyPr>
          <a:lstStyle/>
          <a:p>
            <a:r>
              <a:rPr lang="tr-TR" b="1" dirty="0" smtClean="0">
                <a:latin typeface="Arial" panose="020B0604020202020204" pitchFamily="34" charset="0"/>
                <a:cs typeface="Arial" panose="020B0604020202020204" pitchFamily="34" charset="0"/>
              </a:rPr>
              <a:t>mart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Bekir Kalır Sivrihisar’da bir dizi esnafa ziyarette </a:t>
            </a:r>
            <a:r>
              <a:rPr lang="tr-TR" sz="1600" cap="none" dirty="0" err="1" smtClean="0">
                <a:latin typeface="Arial" panose="020B0604020202020204" pitchFamily="34" charset="0"/>
                <a:cs typeface="Arial" panose="020B0604020202020204" pitchFamily="34" charset="0"/>
              </a:rPr>
              <a:t>blunmuştur.Sivrihisar</a:t>
            </a:r>
            <a:r>
              <a:rPr lang="tr-TR" sz="1600" cap="none" dirty="0" smtClean="0">
                <a:latin typeface="Arial" panose="020B0604020202020204" pitchFamily="34" charset="0"/>
                <a:cs typeface="Arial" panose="020B0604020202020204" pitchFamily="34" charset="0"/>
              </a:rPr>
              <a:t> da beyaz </a:t>
            </a:r>
            <a:r>
              <a:rPr lang="tr-TR" sz="1600" cap="none" dirty="0" err="1" smtClean="0">
                <a:latin typeface="Arial" panose="020B0604020202020204" pitchFamily="34" charset="0"/>
                <a:cs typeface="Arial" panose="020B0604020202020204" pitchFamily="34" charset="0"/>
              </a:rPr>
              <a:t>eşya,küçük</a:t>
            </a:r>
            <a:r>
              <a:rPr lang="tr-TR" sz="1600" cap="none" dirty="0" smtClean="0">
                <a:latin typeface="Arial" panose="020B0604020202020204" pitchFamily="34" charset="0"/>
                <a:cs typeface="Arial" panose="020B0604020202020204" pitchFamily="34" charset="0"/>
              </a:rPr>
              <a:t> ev aletleri ve tarım makinaları satışı konularında iştigal eden iş insanı </a:t>
            </a:r>
            <a:r>
              <a:rPr lang="tr-TR" sz="1600" cap="none" dirty="0" err="1" smtClean="0">
                <a:latin typeface="Arial" panose="020B0604020202020204" pitchFamily="34" charset="0"/>
                <a:cs typeface="Arial" panose="020B0604020202020204" pitchFamily="34" charset="0"/>
              </a:rPr>
              <a:t>Sn.Mustafa</a:t>
            </a:r>
            <a:r>
              <a:rPr lang="tr-TR" sz="1600" cap="none" dirty="0" smtClean="0">
                <a:latin typeface="Arial" panose="020B0604020202020204" pitchFamily="34" charset="0"/>
                <a:cs typeface="Arial" panose="020B0604020202020204" pitchFamily="34" charset="0"/>
              </a:rPr>
              <a:t> Sağdıç’ı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24/03/2022 Ulu Önder Gazi Mustafa Kemal Atatürk’ün Sivrihisar’a gelişi, Ankara dışında yapılan ilk ve tek Bakanlar Kurulu toplantısının yapıldığı 100.yıl dönümü </a:t>
            </a:r>
            <a:r>
              <a:rPr lang="tr-TR" sz="1600" cap="none" dirty="0" err="1" smtClean="0">
                <a:latin typeface="Arial" panose="020B0604020202020204" pitchFamily="34" charset="0"/>
                <a:cs typeface="Arial" panose="020B0604020202020204" pitchFamily="34" charset="0"/>
              </a:rPr>
              <a:t>idi.Toplantının</a:t>
            </a:r>
            <a:r>
              <a:rPr lang="tr-TR" sz="1600" cap="none" dirty="0" smtClean="0">
                <a:latin typeface="Arial" panose="020B0604020202020204" pitchFamily="34" charset="0"/>
                <a:cs typeface="Arial" panose="020B0604020202020204" pitchFamily="34" charset="0"/>
              </a:rPr>
              <a:t> yapıldığı </a:t>
            </a:r>
            <a:r>
              <a:rPr lang="tr-TR" sz="1600" cap="none" dirty="0" err="1" smtClean="0">
                <a:latin typeface="Arial" panose="020B0604020202020204" pitchFamily="34" charset="0"/>
                <a:cs typeface="Arial" panose="020B0604020202020204" pitchFamily="34" charset="0"/>
              </a:rPr>
              <a:t>Zaimağa</a:t>
            </a:r>
            <a:r>
              <a:rPr lang="tr-TR" sz="1600" cap="none" dirty="0" smtClean="0">
                <a:latin typeface="Arial" panose="020B0604020202020204" pitchFamily="34" charset="0"/>
                <a:cs typeface="Arial" panose="020B0604020202020204" pitchFamily="34" charset="0"/>
              </a:rPr>
              <a:t> konağında Sivrihisar Eğitim Vakfı olarak Atatürk’ün </a:t>
            </a:r>
            <a:r>
              <a:rPr lang="tr-TR" sz="1600" cap="none" dirty="0" err="1" smtClean="0">
                <a:latin typeface="Arial" panose="020B0604020202020204" pitchFamily="34" charset="0"/>
                <a:cs typeface="Arial" panose="020B0604020202020204" pitchFamily="34" charset="0"/>
              </a:rPr>
              <a:t>Sivrihisar</a:t>
            </a:r>
            <a:r>
              <a:rPr lang="tr-TR" sz="1600" cap="none" dirty="0" err="1">
                <a:latin typeface="Arial" panose="020B0604020202020204" pitchFamily="34" charset="0"/>
                <a:cs typeface="Arial" panose="020B0604020202020204" pitchFamily="34" charset="0"/>
              </a:rPr>
              <a:t>a</a:t>
            </a:r>
            <a:r>
              <a:rPr lang="tr-TR" sz="1600" cap="none" dirty="0" smtClean="0">
                <a:latin typeface="Arial" panose="020B0604020202020204" pitchFamily="34" charset="0"/>
                <a:cs typeface="Arial" panose="020B0604020202020204" pitchFamily="34" charset="0"/>
              </a:rPr>
              <a:t> gelişinin 100. yılı konulu basın açıklaması vakıf başkanı Bekir Kalır tarafından yapılmıştır.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Fora Fizik tedavi merkezi ile sağlık hizmet indirim sözleşmesi </a:t>
            </a:r>
            <a:r>
              <a:rPr lang="tr-TR" sz="1600" cap="none" dirty="0" err="1" smtClean="0">
                <a:latin typeface="Arial" panose="020B0604020202020204" pitchFamily="34" charset="0"/>
                <a:cs typeface="Arial" panose="020B0604020202020204" pitchFamily="34" charset="0"/>
              </a:rPr>
              <a:t>imzalanmıştır.Bu</a:t>
            </a:r>
            <a:r>
              <a:rPr lang="tr-TR" sz="1600" cap="none" dirty="0" smtClean="0">
                <a:latin typeface="Arial" panose="020B0604020202020204" pitchFamily="34" charset="0"/>
                <a:cs typeface="Arial" panose="020B0604020202020204" pitchFamily="34" charset="0"/>
              </a:rPr>
              <a:t> indirimle vakıf üyelerine ve 1.derece akrabalarına muayene uygulamalarında %10, fizik tedavi ve rehabilitasyon uygulamalarında %20, tahlil ve tetkiklerden %10 indirim uygulanması kararı alınmıştır. Sözleşmeyi vakfımız adına vakıf başkanımız Bekir Kalır, Fora Fizik Tedavi merkezi adına </a:t>
            </a:r>
            <a:r>
              <a:rPr lang="tr-TR" sz="1600" cap="none" dirty="0" err="1" smtClean="0">
                <a:latin typeface="Arial" panose="020B0604020202020204" pitchFamily="34" charset="0"/>
                <a:cs typeface="Arial" panose="020B0604020202020204" pitchFamily="34" charset="0"/>
              </a:rPr>
              <a:t>Dr.Önder</a:t>
            </a:r>
            <a:r>
              <a:rPr lang="tr-TR" sz="1600" cap="none" dirty="0" smtClean="0">
                <a:latin typeface="Arial" panose="020B0604020202020204" pitchFamily="34" charset="0"/>
                <a:cs typeface="Arial" panose="020B0604020202020204" pitchFamily="34" charset="0"/>
              </a:rPr>
              <a:t> Kılıç imzalamıştır.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QNB Finansbank’ın vakfımıza göndermiş olduğu bilgisayarlardan bir tanesini SEV Muzaffer Demir Anadolu Lisesi’nde okuyan başarılı gençlerimize verilmek üzere okul yönetimine teslim edilmiştir.</a:t>
            </a:r>
          </a:p>
        </p:txBody>
      </p:sp>
    </p:spTree>
    <p:extLst>
      <p:ext uri="{BB962C8B-B14F-4D97-AF65-F5344CB8AC3E}">
        <p14:creationId xmlns:p14="http://schemas.microsoft.com/office/powerpoint/2010/main" val="18427905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261257" y="318654"/>
            <a:ext cx="11534503" cy="6165638"/>
          </a:xfrm>
        </p:spPr>
        <p:txBody>
          <a:bodyPr>
            <a:normAutofit/>
          </a:bodyPr>
          <a:lstStyle/>
          <a:p>
            <a:r>
              <a:rPr lang="tr-TR" b="1" dirty="0" smtClean="0">
                <a:latin typeface="Arial" panose="020B0604020202020204" pitchFamily="34" charset="0"/>
                <a:cs typeface="Arial" panose="020B0604020202020204" pitchFamily="34" charset="0"/>
              </a:rPr>
              <a:t>NİSAN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Vakfımıza ramazan ayı dolayısıyla bağış yapan hayırseverlerin Sivrihisar’da tespit edilen ihtiyaç sahiplerine  erzak ve market kartı verilerek dağıtımı gerçekleştirilmiştir.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QNB Finansbank vakfımıza oturma grubu hediye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Bekir Kalır ve yönetim kurulu üyelerimiz </a:t>
            </a:r>
            <a:r>
              <a:rPr lang="tr-TR" sz="1600" cap="none" dirty="0" err="1" smtClean="0">
                <a:latin typeface="Arial" panose="020B0604020202020204" pitchFamily="34" charset="0"/>
                <a:cs typeface="Arial" panose="020B0604020202020204" pitchFamily="34" charset="0"/>
              </a:rPr>
              <a:t>Sn.Sezgin</a:t>
            </a:r>
            <a:r>
              <a:rPr lang="tr-TR" sz="1600" cap="none" dirty="0" smtClean="0">
                <a:latin typeface="Arial" panose="020B0604020202020204" pitchFamily="34" charset="0"/>
                <a:cs typeface="Arial" panose="020B0604020202020204" pitchFamily="34" charset="0"/>
              </a:rPr>
              <a:t> Demir, Pınar Barış ve üyemiz Özkan Akay Sivrihisar Kaymakamımız </a:t>
            </a:r>
            <a:r>
              <a:rPr lang="tr-TR" sz="1600" cap="none" dirty="0" err="1" smtClean="0">
                <a:latin typeface="Arial" panose="020B0604020202020204" pitchFamily="34" charset="0"/>
                <a:cs typeface="Arial" panose="020B0604020202020204" pitchFamily="34" charset="0"/>
              </a:rPr>
              <a:t>Sn.Hüseyin</a:t>
            </a:r>
            <a:r>
              <a:rPr lang="tr-TR" sz="1600" cap="none" dirty="0" smtClean="0">
                <a:latin typeface="Arial" panose="020B0604020202020204" pitchFamily="34" charset="0"/>
                <a:cs typeface="Arial" panose="020B0604020202020204" pitchFamily="34" charset="0"/>
              </a:rPr>
              <a:t> Sayın’ı, Belediye Başkanımız </a:t>
            </a:r>
            <a:r>
              <a:rPr lang="tr-TR" sz="1600" cap="none" dirty="0" err="1" smtClean="0">
                <a:latin typeface="Arial" panose="020B0604020202020204" pitchFamily="34" charset="0"/>
                <a:cs typeface="Arial" panose="020B0604020202020204" pitchFamily="34" charset="0"/>
              </a:rPr>
              <a:t>Sn.Hamid</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Yüzügüllü’yü</a:t>
            </a:r>
            <a:r>
              <a:rPr lang="tr-TR" sz="1600" cap="none" dirty="0" smtClean="0">
                <a:latin typeface="Arial" panose="020B0604020202020204" pitchFamily="34" charset="0"/>
                <a:cs typeface="Arial" panose="020B0604020202020204" pitchFamily="34" charset="0"/>
              </a:rPr>
              <a:t>, Alay Komutanımız </a:t>
            </a:r>
            <a:r>
              <a:rPr lang="tr-TR" sz="1600" cap="none" dirty="0" err="1" smtClean="0">
                <a:latin typeface="Arial" panose="020B0604020202020204" pitchFamily="34" charset="0"/>
                <a:cs typeface="Arial" panose="020B0604020202020204" pitchFamily="34" charset="0"/>
              </a:rPr>
              <a:t>Sn.Albay</a:t>
            </a:r>
            <a:r>
              <a:rPr lang="tr-TR" sz="1600" cap="none" dirty="0" smtClean="0">
                <a:latin typeface="Arial" panose="020B0604020202020204" pitchFamily="34" charset="0"/>
                <a:cs typeface="Arial" panose="020B0604020202020204" pitchFamily="34" charset="0"/>
              </a:rPr>
              <a:t> Ali İnci’yi, Belediye Başkan Yardımcımız </a:t>
            </a:r>
            <a:r>
              <a:rPr lang="tr-TR" sz="1600" cap="none" dirty="0" err="1" smtClean="0">
                <a:latin typeface="Arial" panose="020B0604020202020204" pitchFamily="34" charset="0"/>
                <a:cs typeface="Arial" panose="020B0604020202020204" pitchFamily="34" charset="0"/>
              </a:rPr>
              <a:t>Sn.Hüseyin</a:t>
            </a:r>
            <a:r>
              <a:rPr lang="tr-TR" sz="1600" cap="none" dirty="0" smtClean="0">
                <a:latin typeface="Arial" panose="020B0604020202020204" pitchFamily="34" charset="0"/>
                <a:cs typeface="Arial" panose="020B0604020202020204" pitchFamily="34" charset="0"/>
              </a:rPr>
              <a:t> İlhan’ı, Sivrihisar Emniyet Müdürü </a:t>
            </a:r>
            <a:r>
              <a:rPr lang="tr-TR" sz="1600" cap="none" dirty="0" err="1" smtClean="0">
                <a:latin typeface="Arial" panose="020B0604020202020204" pitchFamily="34" charset="0"/>
                <a:cs typeface="Arial" panose="020B0604020202020204" pitchFamily="34" charset="0"/>
              </a:rPr>
              <a:t>Sn.Hami</a:t>
            </a:r>
            <a:r>
              <a:rPr lang="tr-TR" sz="1600" cap="none" dirty="0" smtClean="0">
                <a:latin typeface="Arial" panose="020B0604020202020204" pitchFamily="34" charset="0"/>
                <a:cs typeface="Arial" panose="020B0604020202020204" pitchFamily="34" charset="0"/>
              </a:rPr>
              <a:t> Aydın’ı SEV Muzaffer Demir Anadolu Lisesi müdürü </a:t>
            </a:r>
            <a:r>
              <a:rPr lang="tr-TR" sz="1600" cap="none" dirty="0" err="1" smtClean="0">
                <a:latin typeface="Arial" panose="020B0604020202020204" pitchFamily="34" charset="0"/>
                <a:cs typeface="Arial" panose="020B0604020202020204" pitchFamily="34" charset="0"/>
              </a:rPr>
              <a:t>Sn.Mehmet</a:t>
            </a:r>
            <a:r>
              <a:rPr lang="tr-TR" sz="1600" cap="none" dirty="0" smtClean="0">
                <a:latin typeface="Arial" panose="020B0604020202020204" pitchFamily="34" charset="0"/>
                <a:cs typeface="Arial" panose="020B0604020202020204" pitchFamily="34" charset="0"/>
              </a:rPr>
              <a:t> Öz ziyaret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iftar yemeği programı </a:t>
            </a:r>
            <a:r>
              <a:rPr lang="tr-TR" sz="1600" cap="none" dirty="0" err="1" smtClean="0">
                <a:latin typeface="Arial" panose="020B0604020202020204" pitchFamily="34" charset="0"/>
                <a:cs typeface="Arial" panose="020B0604020202020204" pitchFamily="34" charset="0"/>
              </a:rPr>
              <a:t>Atışkan</a:t>
            </a:r>
            <a:r>
              <a:rPr lang="tr-TR" sz="1600" cap="none" dirty="0" smtClean="0">
                <a:latin typeface="Arial" panose="020B0604020202020204" pitchFamily="34" charset="0"/>
                <a:cs typeface="Arial" panose="020B0604020202020204" pitchFamily="34" charset="0"/>
              </a:rPr>
              <a:t> Otelde gerçekleştirilmiştir.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Tepebaşı Belediyesinin Sivrihisar Sosyal Kültür ve Dayanışma Derneği ve Sivrihisar Eğitim Vakfı ile birlikte organize ettiği Sivrihisarlıların buluştuğu iftar programı düzenlenmiştir. Yapılan organizasyonda vakfımız başkanı ve değerli üyeleri ile birlikte </a:t>
            </a:r>
            <a:r>
              <a:rPr lang="tr-TR" sz="1600" cap="none" dirty="0" err="1" smtClean="0">
                <a:latin typeface="Arial" panose="020B0604020202020204" pitchFamily="34" charset="0"/>
                <a:cs typeface="Arial" panose="020B0604020202020204" pitchFamily="34" charset="0"/>
              </a:rPr>
              <a:t>Sn.Ahmet</a:t>
            </a:r>
            <a:r>
              <a:rPr lang="tr-TR" sz="1600" cap="none" dirty="0" smtClean="0">
                <a:latin typeface="Arial" panose="020B0604020202020204" pitchFamily="34" charset="0"/>
                <a:cs typeface="Arial" panose="020B0604020202020204" pitchFamily="34" charset="0"/>
              </a:rPr>
              <a:t> Ataç’a Sivrihisar’ın geleneksel giysisi olan SARKA hediye edilmiştir.</a:t>
            </a:r>
          </a:p>
          <a:p>
            <a:pPr marL="285750" indent="-285750">
              <a:buFont typeface="Arial" panose="020B0604020202020204" pitchFamily="34" charset="0"/>
              <a:buChar char="•"/>
            </a:pPr>
            <a:r>
              <a:rPr lang="tr-TR" sz="1600" cap="none" dirty="0" err="1" smtClean="0">
                <a:latin typeface="Arial" panose="020B0604020202020204" pitchFamily="34" charset="0"/>
                <a:cs typeface="Arial" panose="020B0604020202020204" pitchFamily="34" charset="0"/>
              </a:rPr>
              <a:t>Esar</a:t>
            </a:r>
            <a:r>
              <a:rPr lang="tr-TR" sz="1600" cap="none" dirty="0">
                <a:latin typeface="Arial" panose="020B0604020202020204" pitchFamily="34" charset="0"/>
                <a:cs typeface="Arial" panose="020B0604020202020204" pitchFamily="34" charset="0"/>
              </a:rPr>
              <a:t> </a:t>
            </a:r>
            <a:r>
              <a:rPr lang="tr-TR" sz="1600" cap="none" dirty="0" smtClean="0">
                <a:latin typeface="Arial" panose="020B0604020202020204" pitchFamily="34" charset="0"/>
                <a:cs typeface="Arial" panose="020B0604020202020204" pitchFamily="34" charset="0"/>
              </a:rPr>
              <a:t>Gayrimenkul yatırım danışmanlığı firmasının sahibi, hemşerimiz, vakfımızın üyesi </a:t>
            </a:r>
            <a:r>
              <a:rPr lang="tr-TR" sz="1600" cap="none" dirty="0" err="1" smtClean="0">
                <a:latin typeface="Arial" panose="020B0604020202020204" pitchFamily="34" charset="0"/>
                <a:cs typeface="Arial" panose="020B0604020202020204" pitchFamily="34" charset="0"/>
              </a:rPr>
              <a:t>Sn.Ahmet</a:t>
            </a:r>
            <a:r>
              <a:rPr lang="tr-TR" sz="1600" cap="none" dirty="0" smtClean="0">
                <a:latin typeface="Arial" panose="020B0604020202020204" pitchFamily="34" charset="0"/>
                <a:cs typeface="Arial" panose="020B0604020202020204" pitchFamily="34" charset="0"/>
              </a:rPr>
              <a:t> Rıfat Ekşi vakfımızı ziyaret etmiştir.</a:t>
            </a:r>
          </a:p>
        </p:txBody>
      </p:sp>
    </p:spTree>
    <p:extLst>
      <p:ext uri="{BB962C8B-B14F-4D97-AF65-F5344CB8AC3E}">
        <p14:creationId xmlns:p14="http://schemas.microsoft.com/office/powerpoint/2010/main" val="5128633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789709" y="318654"/>
            <a:ext cx="10437811" cy="6165638"/>
          </a:xfrm>
        </p:spPr>
        <p:txBody>
          <a:bodyPr>
            <a:normAutofit/>
          </a:bodyPr>
          <a:lstStyle/>
          <a:p>
            <a:r>
              <a:rPr lang="tr-TR" b="1" dirty="0" smtClean="0">
                <a:latin typeface="Arial" panose="020B0604020202020204" pitchFamily="34" charset="0"/>
                <a:cs typeface="Arial" panose="020B0604020202020204" pitchFamily="34" charset="0"/>
              </a:rPr>
              <a:t>mayıs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Vakıflar haftası dolayısıyla Kültür Turizm Bakanlığının Cumhurbaşkanlığı Külliyesinde düzenlediği programa Sivrihisar Eğitim Vakfı olarak başkanımız Sn. Bekir Kalır ve eşi Canan Kalır, Pınar Barış ve Sezgin Demir katılım sağlamıştır.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a:t>
            </a:r>
            <a:r>
              <a:rPr lang="tr-TR" sz="1600" cap="none" dirty="0" err="1" smtClean="0">
                <a:latin typeface="Arial" panose="020B0604020202020204" pitchFamily="34" charset="0"/>
                <a:cs typeface="Arial" panose="020B0604020202020204" pitchFamily="34" charset="0"/>
              </a:rPr>
              <a:t>Atışkan</a:t>
            </a:r>
            <a:r>
              <a:rPr lang="tr-TR" sz="1600" cap="none" dirty="0" smtClean="0">
                <a:latin typeface="Arial" panose="020B0604020202020204" pitchFamily="34" charset="0"/>
                <a:cs typeface="Arial" panose="020B0604020202020204" pitchFamily="34" charset="0"/>
              </a:rPr>
              <a:t> otelde Ramazan ayında düzenlediği iftar programında desteklerinden dolayı </a:t>
            </a:r>
            <a:r>
              <a:rPr lang="tr-TR" sz="1600" cap="none" dirty="0" err="1" smtClean="0">
                <a:latin typeface="Arial" panose="020B0604020202020204" pitchFamily="34" charset="0"/>
                <a:cs typeface="Arial" panose="020B0604020202020204" pitchFamily="34" charset="0"/>
              </a:rPr>
              <a:t>Sn.Dt.Cahit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Atışkan</a:t>
            </a:r>
            <a:r>
              <a:rPr lang="tr-TR" sz="1600" cap="none" dirty="0" smtClean="0">
                <a:latin typeface="Arial" panose="020B0604020202020204" pitchFamily="34" charset="0"/>
                <a:cs typeface="Arial" panose="020B0604020202020204" pitchFamily="34" charset="0"/>
              </a:rPr>
              <a:t> ve </a:t>
            </a:r>
            <a:r>
              <a:rPr lang="tr-TR" sz="1600" cap="none" dirty="0" err="1" smtClean="0">
                <a:latin typeface="Arial" panose="020B0604020202020204" pitchFamily="34" charset="0"/>
                <a:cs typeface="Arial" panose="020B0604020202020204" pitchFamily="34" charset="0"/>
              </a:rPr>
              <a:t>Sn.Kazım</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Atışkan’a</a:t>
            </a:r>
            <a:r>
              <a:rPr lang="tr-TR" sz="1600" cap="none" dirty="0" smtClean="0">
                <a:latin typeface="Arial" panose="020B0604020202020204" pitchFamily="34" charset="0"/>
                <a:cs typeface="Arial" panose="020B0604020202020204" pitchFamily="34" charset="0"/>
              </a:rPr>
              <a:t> teşekkür ederek hazırladığımız teşekkür belgesini takdim ettik.</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üyesi avukat </a:t>
            </a:r>
            <a:r>
              <a:rPr lang="tr-TR" sz="1600" cap="none" dirty="0" err="1" smtClean="0">
                <a:latin typeface="Arial" panose="020B0604020202020204" pitchFamily="34" charset="0"/>
                <a:cs typeface="Arial" panose="020B0604020202020204" pitchFamily="34" charset="0"/>
              </a:rPr>
              <a:t>Sn.Selin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Dağlar’ı</a:t>
            </a:r>
            <a:r>
              <a:rPr lang="tr-TR" sz="1600" cap="none" dirty="0" smtClean="0">
                <a:latin typeface="Arial" panose="020B0604020202020204" pitchFamily="34" charset="0"/>
                <a:cs typeface="Arial" panose="020B0604020202020204" pitchFamily="34" charset="0"/>
              </a:rPr>
              <a:t> işyerinde vakıf başkanımız ziyaret </a:t>
            </a:r>
            <a:r>
              <a:rPr lang="tr-TR" sz="1600" cap="none" dirty="0" err="1" smtClean="0">
                <a:latin typeface="Arial" panose="020B0604020202020204" pitchFamily="34" charset="0"/>
                <a:cs typeface="Arial" panose="020B0604020202020204" pitchFamily="34" charset="0"/>
              </a:rPr>
              <a:t>etmiştir.Sn.Selin</a:t>
            </a:r>
            <a:r>
              <a:rPr lang="tr-TR" sz="1600" cap="none" dirty="0" smtClean="0">
                <a:latin typeface="Arial" panose="020B0604020202020204" pitchFamily="34" charset="0"/>
                <a:cs typeface="Arial" panose="020B0604020202020204" pitchFamily="34" charset="0"/>
              </a:rPr>
              <a:t> Dağlar Sivrihisar geleneksel giysisi Sarka alarak vakfımıza destek olmuştur.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a:t>
            </a:r>
            <a:r>
              <a:rPr lang="tr-TR" sz="1600" cap="none" dirty="0" err="1" smtClean="0">
                <a:latin typeface="Arial" panose="020B0604020202020204" pitchFamily="34" charset="0"/>
                <a:cs typeface="Arial" panose="020B0604020202020204" pitchFamily="34" charset="0"/>
              </a:rPr>
              <a:t>Sn.Bekir</a:t>
            </a:r>
            <a:r>
              <a:rPr lang="tr-TR" sz="1600" cap="none" dirty="0" smtClean="0">
                <a:latin typeface="Arial" panose="020B0604020202020204" pitchFamily="34" charset="0"/>
                <a:cs typeface="Arial" panose="020B0604020202020204" pitchFamily="34" charset="0"/>
              </a:rPr>
              <a:t> Kalır vakfımızın üyesi olan Sn. Rıfat Ekşi’yi iş yerinde ziyarette </a:t>
            </a:r>
            <a:r>
              <a:rPr lang="tr-TR" sz="1600" cap="none" dirty="0" err="1" smtClean="0">
                <a:latin typeface="Arial" panose="020B0604020202020204" pitchFamily="34" charset="0"/>
                <a:cs typeface="Arial" panose="020B0604020202020204" pitchFamily="34" charset="0"/>
              </a:rPr>
              <a:t>bulunmuştur.Sn.Rıfat</a:t>
            </a:r>
            <a:r>
              <a:rPr lang="tr-TR" sz="1600" cap="none" dirty="0" smtClean="0">
                <a:latin typeface="Arial" panose="020B0604020202020204" pitchFamily="34" charset="0"/>
                <a:cs typeface="Arial" panose="020B0604020202020204" pitchFamily="34" charset="0"/>
              </a:rPr>
              <a:t> Ekşi </a:t>
            </a:r>
            <a:r>
              <a:rPr lang="tr-TR" sz="1600" cap="none" dirty="0" err="1" smtClean="0">
                <a:latin typeface="Arial" panose="020B0604020202020204" pitchFamily="34" charset="0"/>
                <a:cs typeface="Arial" panose="020B0604020202020204" pitchFamily="34" charset="0"/>
              </a:rPr>
              <a:t>Sivrihisarın</a:t>
            </a:r>
            <a:r>
              <a:rPr lang="tr-TR" sz="1600" cap="none" dirty="0" smtClean="0">
                <a:latin typeface="Arial" panose="020B0604020202020204" pitchFamily="34" charset="0"/>
                <a:cs typeface="Arial" panose="020B0604020202020204" pitchFamily="34" charset="0"/>
              </a:rPr>
              <a:t> geleneksel giysisi Sarka alarak vakfımıza destek olmuştur.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Mayıs ayı Yönetim Kurulu toplantısını </a:t>
            </a:r>
            <a:r>
              <a:rPr lang="tr-TR" sz="1600" cap="none" dirty="0" err="1" smtClean="0">
                <a:latin typeface="Arial" panose="020B0604020202020204" pitchFamily="34" charset="0"/>
                <a:cs typeface="Arial" panose="020B0604020202020204" pitchFamily="34" charset="0"/>
              </a:rPr>
              <a:t>Sn.Yavuz</a:t>
            </a:r>
            <a:r>
              <a:rPr lang="tr-TR" sz="1600" cap="none" dirty="0" smtClean="0">
                <a:latin typeface="Arial" panose="020B0604020202020204" pitchFamily="34" charset="0"/>
                <a:cs typeface="Arial" panose="020B0604020202020204" pitchFamily="34" charset="0"/>
              </a:rPr>
              <a:t> Ayva’nın ev sahipliğin de gerçekleştirmiştir.</a:t>
            </a:r>
          </a:p>
          <a:p>
            <a:pPr marL="285750" indent="-285750">
              <a:buFont typeface="Arial" panose="020B0604020202020204" pitchFamily="34" charset="0"/>
              <a:buChar char="•"/>
            </a:pPr>
            <a:r>
              <a:rPr lang="tr-TR" sz="1600" cap="none" dirty="0" err="1" smtClean="0">
                <a:latin typeface="Arial" panose="020B0604020202020204" pitchFamily="34" charset="0"/>
                <a:cs typeface="Arial" panose="020B0604020202020204" pitchFamily="34" charset="0"/>
              </a:rPr>
              <a:t>Av.Gamze</a:t>
            </a:r>
            <a:r>
              <a:rPr lang="tr-TR" sz="1600" cap="none" dirty="0" smtClean="0">
                <a:latin typeface="Arial" panose="020B0604020202020204" pitchFamily="34" charset="0"/>
                <a:cs typeface="Arial" panose="020B0604020202020204" pitchFamily="34" charset="0"/>
              </a:rPr>
              <a:t> Ayva Ünsal da yönetim kurulu toplantımızın kararıyla </a:t>
            </a:r>
            <a:r>
              <a:rPr lang="tr-TR" sz="1600" cap="none" dirty="0" err="1" smtClean="0">
                <a:latin typeface="Arial" panose="020B0604020202020204" pitchFamily="34" charset="0"/>
                <a:cs typeface="Arial" panose="020B0604020202020204" pitchFamily="34" charset="0"/>
              </a:rPr>
              <a:t>sev’in</a:t>
            </a:r>
            <a:r>
              <a:rPr lang="tr-TR" sz="1600" cap="none" dirty="0" smtClean="0">
                <a:latin typeface="Arial" panose="020B0604020202020204" pitchFamily="34" charset="0"/>
                <a:cs typeface="Arial" panose="020B0604020202020204" pitchFamily="34" charset="0"/>
              </a:rPr>
              <a:t> bir üyesi olarak kabul </a:t>
            </a:r>
            <a:r>
              <a:rPr lang="tr-TR" sz="1600" cap="none" dirty="0" err="1" smtClean="0">
                <a:latin typeface="Arial" panose="020B0604020202020204" pitchFamily="34" charset="0"/>
                <a:cs typeface="Arial" panose="020B0604020202020204" pitchFamily="34" charset="0"/>
              </a:rPr>
              <a:t>edimiştir.Sn.Av.Gamze</a:t>
            </a:r>
            <a:r>
              <a:rPr lang="tr-TR" sz="1600" cap="none" dirty="0" smtClean="0">
                <a:latin typeface="Arial" panose="020B0604020202020204" pitchFamily="34" charset="0"/>
                <a:cs typeface="Arial" panose="020B0604020202020204" pitchFamily="34" charset="0"/>
              </a:rPr>
              <a:t> Ayva Ünsal burs desteğinin yanında hem sarka hem de kilim alarak destek olmuştur.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Orman Bölge Müdürü </a:t>
            </a:r>
            <a:r>
              <a:rPr lang="tr-TR" sz="1600" cap="none" dirty="0" err="1" smtClean="0">
                <a:latin typeface="Arial" panose="020B0604020202020204" pitchFamily="34" charset="0"/>
                <a:cs typeface="Arial" panose="020B0604020202020204" pitchFamily="34" charset="0"/>
              </a:rPr>
              <a:t>Sn.İsmail</a:t>
            </a:r>
            <a:r>
              <a:rPr lang="tr-TR" sz="1600" cap="none" dirty="0" smtClean="0">
                <a:latin typeface="Arial" panose="020B0604020202020204" pitchFamily="34" charset="0"/>
                <a:cs typeface="Arial" panose="020B0604020202020204" pitchFamily="34" charset="0"/>
              </a:rPr>
              <a:t> Boz ile </a:t>
            </a:r>
            <a:r>
              <a:rPr lang="tr-TR" sz="1600" cap="none" dirty="0" err="1" smtClean="0">
                <a:latin typeface="Arial" panose="020B0604020202020204" pitchFamily="34" charset="0"/>
                <a:cs typeface="Arial" panose="020B0604020202020204" pitchFamily="34" charset="0"/>
              </a:rPr>
              <a:t>akamında</a:t>
            </a:r>
            <a:r>
              <a:rPr lang="tr-TR" sz="1600" cap="none" dirty="0" smtClean="0">
                <a:latin typeface="Arial" panose="020B0604020202020204" pitchFamily="34" charset="0"/>
                <a:cs typeface="Arial" panose="020B0604020202020204" pitchFamily="34" charset="0"/>
              </a:rPr>
              <a:t> görüşme </a:t>
            </a:r>
            <a:r>
              <a:rPr lang="tr-TR" sz="1600" cap="none" dirty="0" err="1" smtClean="0">
                <a:latin typeface="Arial" panose="020B0604020202020204" pitchFamily="34" charset="0"/>
                <a:cs typeface="Arial" panose="020B0604020202020204" pitchFamily="34" charset="0"/>
              </a:rPr>
              <a:t>gerçekleştirilmiştir.Sn.Bölge</a:t>
            </a:r>
            <a:r>
              <a:rPr lang="tr-TR" sz="1600" cap="none" dirty="0" smtClean="0">
                <a:latin typeface="Arial" panose="020B0604020202020204" pitchFamily="34" charset="0"/>
                <a:cs typeface="Arial" panose="020B0604020202020204" pitchFamily="34" charset="0"/>
              </a:rPr>
              <a:t> Müdürü İsmail Boz’a vakfımız başkanı </a:t>
            </a:r>
            <a:r>
              <a:rPr lang="tr-TR" sz="1600" cap="none" dirty="0" err="1" smtClean="0">
                <a:latin typeface="Arial" panose="020B0604020202020204" pitchFamily="34" charset="0"/>
                <a:cs typeface="Arial" panose="020B0604020202020204" pitchFamily="34" charset="0"/>
              </a:rPr>
              <a:t>Sn.Bekir</a:t>
            </a:r>
            <a:r>
              <a:rPr lang="tr-TR" sz="1600" cap="none" dirty="0" smtClean="0">
                <a:latin typeface="Arial" panose="020B0604020202020204" pitchFamily="34" charset="0"/>
                <a:cs typeface="Arial" panose="020B0604020202020204" pitchFamily="34" charset="0"/>
              </a:rPr>
              <a:t> Kalır Sivrihisar Kilim motifi, vakfımızın bastırdığı Osmanlı arşivlerinde dünyanın merkezi Sivrihisar ve Sivrihisar yemekleri kitabımızı takdim etmiştir.</a:t>
            </a:r>
          </a:p>
        </p:txBody>
      </p:sp>
    </p:spTree>
    <p:extLst>
      <p:ext uri="{BB962C8B-B14F-4D97-AF65-F5344CB8AC3E}">
        <p14:creationId xmlns:p14="http://schemas.microsoft.com/office/powerpoint/2010/main" val="22944853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789709" y="318654"/>
            <a:ext cx="10437811" cy="6165638"/>
          </a:xfrm>
        </p:spPr>
        <p:txBody>
          <a:bodyPr>
            <a:normAutofit lnSpcReduction="10000"/>
          </a:bodyPr>
          <a:lstStyle/>
          <a:p>
            <a:r>
              <a:rPr lang="tr-TR" b="1" dirty="0" smtClean="0">
                <a:latin typeface="Arial" panose="020B0604020202020204" pitchFamily="34" charset="0"/>
                <a:cs typeface="Arial" panose="020B0604020202020204" pitchFamily="34" charset="0"/>
              </a:rPr>
              <a:t>haziran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SEV Muzaffer Demir Anadolu Lisesi 2021/2022 Eğitim yılı mezuniyet törenine vakfımız Yönetim Kurulu üyesi </a:t>
            </a:r>
            <a:r>
              <a:rPr lang="tr-TR" sz="1600" cap="none" dirty="0" err="1" smtClean="0">
                <a:latin typeface="Arial" panose="020B0604020202020204" pitchFamily="34" charset="0"/>
                <a:cs typeface="Arial" panose="020B0604020202020204" pitchFamily="34" charset="0"/>
              </a:rPr>
              <a:t>Sn.Sezgin</a:t>
            </a:r>
            <a:r>
              <a:rPr lang="tr-TR" sz="1600" cap="none" dirty="0" smtClean="0">
                <a:latin typeface="Arial" panose="020B0604020202020204" pitchFamily="34" charset="0"/>
                <a:cs typeface="Arial" panose="020B0604020202020204" pitchFamily="34" charset="0"/>
              </a:rPr>
              <a:t> Demir katılmıştır. Okulumuz birincisi, ikincisi ve üçüncüsüne Yönetim Kurulu kararı ile üniversite kazanmaları halinde burs desteği verileceği kararını almıştık. Başarı belgeleri törende öğrencilerimize takdim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SEV Muzaffer Demir Anadolu Lisesin de TUBİTAK  Bilim Fuarı açılışı yapıldı. Yoğun katılım ile açılan fuara Belediye başkanımız ve İlçe Milli Eğitim Müdürümüz, vakfımızı temsilen Yönetim Kurulu üyelerimiz Ali İnci ve Sezgin Demir katılmıştır.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Kadın kolları üyeleri ile toplantı gerçekleştirilmiştir.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a:t>
            </a:r>
            <a:r>
              <a:rPr lang="tr-TR" sz="1600" cap="none" dirty="0" err="1" smtClean="0">
                <a:latin typeface="Arial" panose="020B0604020202020204" pitchFamily="34" charset="0"/>
                <a:cs typeface="Arial" panose="020B0604020202020204" pitchFamily="34" charset="0"/>
              </a:rPr>
              <a:t>Sn.Bekir</a:t>
            </a:r>
            <a:r>
              <a:rPr lang="tr-TR" sz="1600" cap="none" dirty="0" smtClean="0">
                <a:latin typeface="Arial" panose="020B0604020202020204" pitchFamily="34" charset="0"/>
                <a:cs typeface="Arial" panose="020B0604020202020204" pitchFamily="34" charset="0"/>
              </a:rPr>
              <a:t> Kalır , Yüksek istişare kurul üyemiz mali müşavir </a:t>
            </a:r>
            <a:r>
              <a:rPr lang="tr-TR" sz="1600" cap="none" dirty="0" err="1" smtClean="0">
                <a:latin typeface="Arial" panose="020B0604020202020204" pitchFamily="34" charset="0"/>
                <a:cs typeface="Arial" panose="020B0604020202020204" pitchFamily="34" charset="0"/>
              </a:rPr>
              <a:t>Sn.İbrahim</a:t>
            </a:r>
            <a:r>
              <a:rPr lang="tr-TR" sz="1600" cap="none" dirty="0" smtClean="0">
                <a:latin typeface="Arial" panose="020B0604020202020204" pitchFamily="34" charset="0"/>
                <a:cs typeface="Arial" panose="020B0604020202020204" pitchFamily="34" charset="0"/>
              </a:rPr>
              <a:t> Ünver ile Eskişehir Serbest Muhasebeci Mali  Müşavirler odası başkanlığına seçilen </a:t>
            </a:r>
            <a:r>
              <a:rPr lang="tr-TR" sz="1600" cap="none" dirty="0" err="1" smtClean="0">
                <a:latin typeface="Arial" panose="020B0604020202020204" pitchFamily="34" charset="0"/>
                <a:cs typeface="Arial" panose="020B0604020202020204" pitchFamily="34" charset="0"/>
              </a:rPr>
              <a:t>Sn.Ersin</a:t>
            </a:r>
            <a:r>
              <a:rPr lang="tr-TR" sz="1600" cap="none" dirty="0" smtClean="0">
                <a:latin typeface="Arial" panose="020B0604020202020204" pitchFamily="34" charset="0"/>
                <a:cs typeface="Arial" panose="020B0604020202020204" pitchFamily="34" charset="0"/>
              </a:rPr>
              <a:t> Karakoç ve Yönetim Kurulu üyeleri ziyaret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Orman Bölge Müdürü </a:t>
            </a:r>
            <a:r>
              <a:rPr lang="tr-TR" sz="1600" cap="none" dirty="0" err="1" smtClean="0">
                <a:latin typeface="Arial" panose="020B0604020202020204" pitchFamily="34" charset="0"/>
                <a:cs typeface="Arial" panose="020B0604020202020204" pitchFamily="34" charset="0"/>
              </a:rPr>
              <a:t>Sn.İsmail</a:t>
            </a:r>
            <a:r>
              <a:rPr lang="tr-TR" sz="1600" cap="none" dirty="0" smtClean="0">
                <a:latin typeface="Arial" panose="020B0604020202020204" pitchFamily="34" charset="0"/>
                <a:cs typeface="Arial" panose="020B0604020202020204" pitchFamily="34" charset="0"/>
              </a:rPr>
              <a:t> Boz ve müdür yardımcıları ile birlikte Sivrihisar Eğitim Vakfı Yönetim Kurulu üyeleri </a:t>
            </a:r>
            <a:r>
              <a:rPr lang="tr-TR" sz="1600" cap="none" dirty="0" err="1" smtClean="0">
                <a:latin typeface="Arial" panose="020B0604020202020204" pitchFamily="34" charset="0"/>
                <a:cs typeface="Arial" panose="020B0604020202020204" pitchFamily="34" charset="0"/>
              </a:rPr>
              <a:t>Atışkan</a:t>
            </a:r>
            <a:r>
              <a:rPr lang="tr-TR" sz="1600" cap="none" dirty="0" smtClean="0">
                <a:latin typeface="Arial" panose="020B0604020202020204" pitchFamily="34" charset="0"/>
                <a:cs typeface="Arial" panose="020B0604020202020204" pitchFamily="34" charset="0"/>
              </a:rPr>
              <a:t> otelde kahvaltılı toplantı gerçekleştirilmiştir.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Türkiye terziler, konfeksiyoncular ve giyim sanatkarları federasyonu genel başkanı seçilen, vakfımız üyesi </a:t>
            </a:r>
            <a:r>
              <a:rPr lang="tr-TR" sz="1600" cap="none" dirty="0" err="1" smtClean="0">
                <a:latin typeface="Arial" panose="020B0604020202020204" pitchFamily="34" charset="0"/>
                <a:cs typeface="Arial" panose="020B0604020202020204" pitchFamily="34" charset="0"/>
              </a:rPr>
              <a:t>Sn.Ali</a:t>
            </a:r>
            <a:r>
              <a:rPr lang="tr-TR" sz="1600" cap="none" dirty="0" smtClean="0">
                <a:latin typeface="Arial" panose="020B0604020202020204" pitchFamily="34" charset="0"/>
                <a:cs typeface="Arial" panose="020B0604020202020204" pitchFamily="34" charset="0"/>
              </a:rPr>
              <a:t> Sefa Şen’e hayırlı olsun ziyaretinde bulunulmuştur.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üyesi, gayrimenkul danışmanı </a:t>
            </a:r>
            <a:r>
              <a:rPr lang="tr-TR" sz="1600" cap="none" dirty="0" err="1" smtClean="0">
                <a:latin typeface="Arial" panose="020B0604020202020204" pitchFamily="34" charset="0"/>
                <a:cs typeface="Arial" panose="020B0604020202020204" pitchFamily="34" charset="0"/>
              </a:rPr>
              <a:t>Sn.Besime</a:t>
            </a:r>
            <a:r>
              <a:rPr lang="tr-TR" sz="1600" cap="none" dirty="0" smtClean="0">
                <a:latin typeface="Arial" panose="020B0604020202020204" pitchFamily="34" charset="0"/>
                <a:cs typeface="Arial" panose="020B0604020202020204" pitchFamily="34" charset="0"/>
              </a:rPr>
              <a:t> Kuran </a:t>
            </a:r>
            <a:r>
              <a:rPr lang="tr-TR" sz="1600" cap="none" dirty="0" err="1" smtClean="0">
                <a:latin typeface="Arial" panose="020B0604020202020204" pitchFamily="34" charset="0"/>
                <a:cs typeface="Arial" panose="020B0604020202020204" pitchFamily="34" charset="0"/>
              </a:rPr>
              <a:t>Sivrihisarda</a:t>
            </a:r>
            <a:r>
              <a:rPr lang="tr-TR" sz="1600" cap="none" dirty="0" smtClean="0">
                <a:latin typeface="Arial" panose="020B0604020202020204" pitchFamily="34" charset="0"/>
                <a:cs typeface="Arial" panose="020B0604020202020204" pitchFamily="34" charset="0"/>
              </a:rPr>
              <a:t> üretimini yaptırdığımız, geleneksel düğün kıyafeti olan minyatür </a:t>
            </a:r>
            <a:r>
              <a:rPr lang="tr-TR" sz="1600" cap="none" dirty="0" err="1" smtClean="0">
                <a:latin typeface="Arial" panose="020B0604020202020204" pitchFamily="34" charset="0"/>
                <a:cs typeface="Arial" panose="020B0604020202020204" pitchFamily="34" charset="0"/>
              </a:rPr>
              <a:t>Sarkamızı</a:t>
            </a:r>
            <a:r>
              <a:rPr lang="tr-TR" sz="1600" cap="none" dirty="0" smtClean="0">
                <a:latin typeface="Arial" panose="020B0604020202020204" pitchFamily="34" charset="0"/>
                <a:cs typeface="Arial" panose="020B0604020202020204" pitchFamily="34" charset="0"/>
              </a:rPr>
              <a:t> alarak destek olmuştur.</a:t>
            </a:r>
            <a:endParaRPr lang="tr-TR" dirty="0"/>
          </a:p>
        </p:txBody>
      </p:sp>
    </p:spTree>
    <p:extLst>
      <p:ext uri="{BB962C8B-B14F-4D97-AF65-F5344CB8AC3E}">
        <p14:creationId xmlns:p14="http://schemas.microsoft.com/office/powerpoint/2010/main" val="33007667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431075" y="318654"/>
            <a:ext cx="11469188" cy="6165638"/>
          </a:xfrm>
        </p:spPr>
        <p:txBody>
          <a:bodyPr>
            <a:normAutofit/>
          </a:bodyPr>
          <a:lstStyle/>
          <a:p>
            <a:r>
              <a:rPr lang="tr-TR" b="1" dirty="0" smtClean="0">
                <a:latin typeface="Arial" panose="020B0604020202020204" pitchFamily="34" charset="0"/>
                <a:cs typeface="Arial" panose="020B0604020202020204" pitchFamily="34" charset="0"/>
              </a:rPr>
              <a:t>TEMMUZ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da Nasreddin Hoca festivalinin açılışına vakfımız başkanı Bekir Kalır ve başkan yardımcısı mimar Ali İnci katılmıştır.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2022-2023 burs programı için başlattığı bağış kampanyası hızla büyümektedir.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Hemşerimiz, vakfımızın üyesi, hayırsever THY kaptan pilot Mehmet </a:t>
            </a:r>
            <a:r>
              <a:rPr lang="tr-TR" sz="1600" cap="none" dirty="0" err="1" smtClean="0">
                <a:latin typeface="Arial" panose="020B0604020202020204" pitchFamily="34" charset="0"/>
                <a:cs typeface="Arial" panose="020B0604020202020204" pitchFamily="34" charset="0"/>
              </a:rPr>
              <a:t>Aksoyek</a:t>
            </a:r>
            <a:r>
              <a:rPr lang="tr-TR" sz="1600" cap="none" dirty="0" smtClean="0">
                <a:latin typeface="Arial" panose="020B0604020202020204" pitchFamily="34" charset="0"/>
                <a:cs typeface="Arial" panose="020B0604020202020204" pitchFamily="34" charset="0"/>
              </a:rPr>
              <a:t> vakfımızı ziyaret etmiştir.</a:t>
            </a:r>
          </a:p>
          <a:p>
            <a:pPr marL="285750" indent="-285750">
              <a:buFont typeface="Arial" panose="020B0604020202020204" pitchFamily="34" charset="0"/>
              <a:buChar char="•"/>
            </a:pPr>
            <a:r>
              <a:rPr lang="tr-TR" sz="1600" cap="none" dirty="0" err="1" smtClean="0">
                <a:latin typeface="Arial" panose="020B0604020202020204" pitchFamily="34" charset="0"/>
                <a:cs typeface="Arial" panose="020B0604020202020204" pitchFamily="34" charset="0"/>
              </a:rPr>
              <a:t>Sn.Av.Mehmet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Ektaş</a:t>
            </a:r>
            <a:r>
              <a:rPr lang="tr-TR" sz="1600" cap="none" dirty="0" smtClean="0">
                <a:latin typeface="Arial" panose="020B0604020202020204" pitchFamily="34" charset="0"/>
                <a:cs typeface="Arial" panose="020B0604020202020204" pitchFamily="34" charset="0"/>
              </a:rPr>
              <a:t> vakfımızı ziyaret etmiştir. Bu ziyaretinde geleneksel giysimiz olan </a:t>
            </a:r>
            <a:r>
              <a:rPr lang="tr-TR" sz="1600" cap="none" dirty="0" err="1" smtClean="0">
                <a:latin typeface="Arial" panose="020B0604020202020204" pitchFamily="34" charset="0"/>
                <a:cs typeface="Arial" panose="020B0604020202020204" pitchFamily="34" charset="0"/>
              </a:rPr>
              <a:t>Sarkamızı</a:t>
            </a:r>
            <a:r>
              <a:rPr lang="tr-TR" sz="1600" cap="none" dirty="0" smtClean="0">
                <a:latin typeface="Arial" panose="020B0604020202020204" pitchFamily="34" charset="0"/>
                <a:cs typeface="Arial" panose="020B0604020202020204" pitchFamily="34" charset="0"/>
              </a:rPr>
              <a:t> alarak eğitime destek oluştur.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üyesi, hemşerimiz </a:t>
            </a:r>
            <a:r>
              <a:rPr lang="tr-TR" sz="1600" cap="none" dirty="0" err="1" smtClean="0">
                <a:latin typeface="Arial" panose="020B0604020202020204" pitchFamily="34" charset="0"/>
                <a:cs typeface="Arial" panose="020B0604020202020204" pitchFamily="34" charset="0"/>
              </a:rPr>
              <a:t>Sn.Can</a:t>
            </a:r>
            <a:r>
              <a:rPr lang="tr-TR" sz="1600" cap="none" dirty="0" smtClean="0">
                <a:latin typeface="Arial" panose="020B0604020202020204" pitchFamily="34" charset="0"/>
                <a:cs typeface="Arial" panose="020B0604020202020204" pitchFamily="34" charset="0"/>
              </a:rPr>
              <a:t> Kaynakçı kendi tasarlamış olduğu çelengi imal ettirip vakfımıza hediye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kurucusu, diş hekimi </a:t>
            </a:r>
            <a:r>
              <a:rPr lang="tr-TR" sz="1600" cap="none" dirty="0" err="1" smtClean="0">
                <a:latin typeface="Arial" panose="020B0604020202020204" pitchFamily="34" charset="0"/>
                <a:cs typeface="Arial" panose="020B0604020202020204" pitchFamily="34" charset="0"/>
              </a:rPr>
              <a:t>Sn.Hayati</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Erdemgil’i</a:t>
            </a:r>
            <a:r>
              <a:rPr lang="tr-TR" sz="1600" cap="none" dirty="0" smtClean="0">
                <a:latin typeface="Arial" panose="020B0604020202020204" pitchFamily="34" charset="0"/>
                <a:cs typeface="Arial" panose="020B0604020202020204" pitchFamily="34" charset="0"/>
              </a:rPr>
              <a:t> vakıf başkanımız Bekir Kalır ve yönetim kurulu üyelerimiz Sezgin Demir, Mustafa Kara, YİK kurul üyemiz </a:t>
            </a:r>
            <a:r>
              <a:rPr lang="tr-TR" sz="1600" cap="none" dirty="0" err="1" smtClean="0">
                <a:latin typeface="Arial" panose="020B0604020202020204" pitchFamily="34" charset="0"/>
                <a:cs typeface="Arial" panose="020B0604020202020204" pitchFamily="34" charset="0"/>
              </a:rPr>
              <a:t>Av.Eren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Akgözlü</a:t>
            </a:r>
            <a:r>
              <a:rPr lang="tr-TR" sz="1600" cap="none" dirty="0" smtClean="0">
                <a:latin typeface="Arial" panose="020B0604020202020204" pitchFamily="34" charset="0"/>
                <a:cs typeface="Arial" panose="020B0604020202020204" pitchFamily="34" charset="0"/>
              </a:rPr>
              <a:t> ve yine vakfımızın kurucularından </a:t>
            </a:r>
            <a:r>
              <a:rPr lang="tr-TR" sz="1600" cap="none" dirty="0" err="1" smtClean="0">
                <a:latin typeface="Arial" panose="020B0604020202020204" pitchFamily="34" charset="0"/>
                <a:cs typeface="Arial" panose="020B0604020202020204" pitchFamily="34" charset="0"/>
              </a:rPr>
              <a:t>Sn.Hamdi</a:t>
            </a:r>
            <a:r>
              <a:rPr lang="tr-TR" sz="1600" cap="none" dirty="0" smtClean="0">
                <a:latin typeface="Arial" panose="020B0604020202020204" pitchFamily="34" charset="0"/>
                <a:cs typeface="Arial" panose="020B0604020202020204" pitchFamily="34" charset="0"/>
              </a:rPr>
              <a:t> Yaşar </a:t>
            </a:r>
            <a:r>
              <a:rPr lang="tr-TR" sz="1600" cap="none" dirty="0" err="1" smtClean="0">
                <a:latin typeface="Arial" panose="020B0604020202020204" pitchFamily="34" charset="0"/>
                <a:cs typeface="Arial" panose="020B0604020202020204" pitchFamily="34" charset="0"/>
              </a:rPr>
              <a:t>Özgeneci</a:t>
            </a:r>
            <a:r>
              <a:rPr lang="tr-TR" sz="1600" cap="none" dirty="0" smtClean="0">
                <a:latin typeface="Arial" panose="020B0604020202020204" pitchFamily="34" charset="0"/>
                <a:cs typeface="Arial" panose="020B0604020202020204" pitchFamily="34" charset="0"/>
              </a:rPr>
              <a:t> ile birlikte ziyaret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kurucularından Hamdi Yaşar </a:t>
            </a:r>
            <a:r>
              <a:rPr lang="tr-TR" sz="1600" cap="none" dirty="0" err="1" smtClean="0">
                <a:latin typeface="Arial" panose="020B0604020202020204" pitchFamily="34" charset="0"/>
                <a:cs typeface="Arial" panose="020B0604020202020204" pitchFamily="34" charset="0"/>
              </a:rPr>
              <a:t>Özgeneci</a:t>
            </a:r>
            <a:r>
              <a:rPr lang="tr-TR" sz="1600" cap="none" dirty="0" smtClean="0">
                <a:latin typeface="Arial" panose="020B0604020202020204" pitchFamily="34" charset="0"/>
                <a:cs typeface="Arial" panose="020B0604020202020204" pitchFamily="34" charset="0"/>
              </a:rPr>
              <a:t> vakfımız başkanı ve yönetim kurulu üyeleri Mustafa Kara ve Sezgin Demir ile birlikte büyüğümüz </a:t>
            </a:r>
            <a:r>
              <a:rPr lang="tr-TR" sz="1600" cap="none" dirty="0" err="1" smtClean="0">
                <a:latin typeface="Arial" panose="020B0604020202020204" pitchFamily="34" charset="0"/>
                <a:cs typeface="Arial" panose="020B0604020202020204" pitchFamily="34" charset="0"/>
              </a:rPr>
              <a:t>Sn.Gürbüz</a:t>
            </a:r>
            <a:r>
              <a:rPr lang="tr-TR" sz="1600" cap="none" dirty="0" smtClean="0">
                <a:latin typeface="Arial" panose="020B0604020202020204" pitchFamily="34" charset="0"/>
                <a:cs typeface="Arial" panose="020B0604020202020204" pitchFamily="34" charset="0"/>
              </a:rPr>
              <a:t> Kara ziyaret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ile Feyz turizm </a:t>
            </a:r>
            <a:r>
              <a:rPr lang="tr-TR" sz="1600" cap="none" dirty="0" err="1" smtClean="0">
                <a:latin typeface="Arial" panose="020B0604020202020204" pitchFamily="34" charset="0"/>
                <a:cs typeface="Arial" panose="020B0604020202020204" pitchFamily="34" charset="0"/>
              </a:rPr>
              <a:t>acentası</a:t>
            </a:r>
            <a:r>
              <a:rPr lang="tr-TR" sz="1600" cap="none" dirty="0" smtClean="0">
                <a:latin typeface="Arial" panose="020B0604020202020204" pitchFamily="34" charset="0"/>
                <a:cs typeface="Arial" panose="020B0604020202020204" pitchFamily="34" charset="0"/>
              </a:rPr>
              <a:t> arasında yurtiçi ve yurtdışına (hac-umre)yapılan organizasyonlar için vakfımız üyeleri ve 1.derece akrabaları (</a:t>
            </a:r>
            <a:r>
              <a:rPr lang="tr-TR" sz="1600" cap="none" dirty="0" err="1" smtClean="0">
                <a:latin typeface="Arial" panose="020B0604020202020204" pitchFamily="34" charset="0"/>
                <a:cs typeface="Arial" panose="020B0604020202020204" pitchFamily="34" charset="0"/>
              </a:rPr>
              <a:t>eş,çocukları</a:t>
            </a:r>
            <a:r>
              <a:rPr lang="tr-TR" sz="1600" cap="none" dirty="0" smtClean="0">
                <a:latin typeface="Arial" panose="020B0604020202020204" pitchFamily="34" charset="0"/>
                <a:cs typeface="Arial" panose="020B0604020202020204" pitchFamily="34" charset="0"/>
              </a:rPr>
              <a:t>) için </a:t>
            </a:r>
            <a:r>
              <a:rPr lang="tr-TR" sz="1600" cap="none" dirty="0" err="1" smtClean="0">
                <a:latin typeface="Arial" panose="020B0604020202020204" pitchFamily="34" charset="0"/>
                <a:cs typeface="Arial" panose="020B0604020202020204" pitchFamily="34" charset="0"/>
              </a:rPr>
              <a:t>farkli</a:t>
            </a:r>
            <a:r>
              <a:rPr lang="tr-TR" sz="1600" cap="none" dirty="0" smtClean="0">
                <a:latin typeface="Arial" panose="020B0604020202020204" pitchFamily="34" charset="0"/>
                <a:cs typeface="Arial" panose="020B0604020202020204" pitchFamily="34" charset="0"/>
              </a:rPr>
              <a:t> paketlerde %5 ila %15 oranlarında indirim sözleşmesi imzalanmıştır. Bu işbirliğin de </a:t>
            </a:r>
            <a:r>
              <a:rPr lang="tr-TR" sz="1600" cap="none" dirty="0" err="1" smtClean="0">
                <a:latin typeface="Arial" panose="020B0604020202020204" pitchFamily="34" charset="0"/>
                <a:cs typeface="Arial" panose="020B0604020202020204" pitchFamily="34" charset="0"/>
              </a:rPr>
              <a:t>Feyztur</a:t>
            </a:r>
            <a:r>
              <a:rPr lang="tr-TR" sz="1600" cap="none" dirty="0" smtClean="0">
                <a:latin typeface="Arial" panose="020B0604020202020204" pitchFamily="34" charset="0"/>
                <a:cs typeface="Arial" panose="020B0604020202020204" pitchFamily="34" charset="0"/>
              </a:rPr>
              <a:t> vakfımıza 2 adet burs desteği vererek katkı sağlamıştır.</a:t>
            </a:r>
            <a:endParaRPr lang="tr-TR" dirty="0"/>
          </a:p>
        </p:txBody>
      </p:sp>
    </p:spTree>
    <p:extLst>
      <p:ext uri="{BB962C8B-B14F-4D97-AF65-F5344CB8AC3E}">
        <p14:creationId xmlns:p14="http://schemas.microsoft.com/office/powerpoint/2010/main" val="419138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901337" y="130629"/>
            <a:ext cx="10344891" cy="679268"/>
          </a:xfrm>
        </p:spPr>
        <p:txBody>
          <a:bodyPr>
            <a:normAutofit/>
          </a:bodyPr>
          <a:lstStyle/>
          <a:p>
            <a:r>
              <a:rPr lang="tr-TR" dirty="0" smtClean="0">
                <a:latin typeface="Arial" panose="020B0604020202020204" pitchFamily="34" charset="0"/>
                <a:cs typeface="Arial" panose="020B0604020202020204" pitchFamily="34" charset="0"/>
              </a:rPr>
              <a:t>YÖNETİM KURULUBAŞKANININ MESAJI</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352697" y="809897"/>
            <a:ext cx="11606691" cy="6048104"/>
          </a:xfrm>
        </p:spPr>
        <p:txBody>
          <a:bodyPr>
            <a:normAutofit/>
          </a:bodyPr>
          <a:lstStyle/>
          <a:p>
            <a:r>
              <a:rPr lang="tr-TR" sz="1600" cap="none" dirty="0" smtClean="0">
                <a:latin typeface="Arial" panose="020B0604020202020204" pitchFamily="34" charset="0"/>
                <a:cs typeface="Arial" panose="020B0604020202020204" pitchFamily="34" charset="0"/>
              </a:rPr>
              <a:t>Büyük SEV Eğitim </a:t>
            </a:r>
            <a:r>
              <a:rPr lang="tr-TR" sz="1600" cap="none" dirty="0">
                <a:latin typeface="Arial" panose="020B0604020202020204" pitchFamily="34" charset="0"/>
                <a:cs typeface="Arial" panose="020B0604020202020204" pitchFamily="34" charset="0"/>
              </a:rPr>
              <a:t>V</a:t>
            </a:r>
            <a:r>
              <a:rPr lang="tr-TR" sz="1600" cap="none" dirty="0" smtClean="0">
                <a:latin typeface="Arial" panose="020B0604020202020204" pitchFamily="34" charset="0"/>
                <a:cs typeface="Arial" panose="020B0604020202020204" pitchFamily="34" charset="0"/>
              </a:rPr>
              <a:t>akfı </a:t>
            </a:r>
            <a:r>
              <a:rPr lang="tr-TR" sz="1600" cap="none" dirty="0">
                <a:latin typeface="Arial" panose="020B0604020202020204" pitchFamily="34" charset="0"/>
                <a:cs typeface="Arial" panose="020B0604020202020204" pitchFamily="34" charset="0"/>
              </a:rPr>
              <a:t>A</a:t>
            </a:r>
            <a:r>
              <a:rPr lang="tr-TR" sz="1600" cap="none" dirty="0" smtClean="0">
                <a:latin typeface="Arial" panose="020B0604020202020204" pitchFamily="34" charset="0"/>
                <a:cs typeface="Arial" panose="020B0604020202020204" pitchFamily="34" charset="0"/>
              </a:rPr>
              <a:t>ilem,</a:t>
            </a:r>
          </a:p>
          <a:p>
            <a:endParaRPr lang="tr-TR" sz="1600" cap="none" dirty="0">
              <a:latin typeface="Arial" panose="020B0604020202020204" pitchFamily="34" charset="0"/>
              <a:cs typeface="Arial" panose="020B0604020202020204" pitchFamily="34" charset="0"/>
            </a:endParaRPr>
          </a:p>
          <a:p>
            <a:r>
              <a:rPr lang="tr-TR" sz="1600" cap="none" dirty="0" smtClean="0">
                <a:latin typeface="Arial" panose="020B0604020202020204" pitchFamily="34" charset="0"/>
                <a:cs typeface="Arial" panose="020B0604020202020204" pitchFamily="34" charset="0"/>
              </a:rPr>
              <a:t>Vakıf olarak 2022 yılını başarılı bir şekilde tamamlamış </a:t>
            </a:r>
            <a:r>
              <a:rPr lang="tr-TR" sz="1600" cap="none" dirty="0" err="1" smtClean="0">
                <a:latin typeface="Arial" panose="020B0604020202020204" pitchFamily="34" charset="0"/>
                <a:cs typeface="Arial" panose="020B0604020202020204" pitchFamily="34" charset="0"/>
              </a:rPr>
              <a:t>bulunmaktayız.Gerek</a:t>
            </a:r>
            <a:r>
              <a:rPr lang="tr-TR" sz="1600" cap="none" dirty="0" smtClean="0">
                <a:latin typeface="Arial" panose="020B0604020202020204" pitchFamily="34" charset="0"/>
                <a:cs typeface="Arial" panose="020B0604020202020204" pitchFamily="34" charset="0"/>
              </a:rPr>
              <a:t> üye sayımızın artışı gerekse bilanço büyüklüğümüzün artmış olması mutluluk </a:t>
            </a:r>
            <a:r>
              <a:rPr lang="tr-TR" sz="1600" cap="none" dirty="0" err="1" smtClean="0">
                <a:latin typeface="Arial" panose="020B0604020202020204" pitchFamily="34" charset="0"/>
                <a:cs typeface="Arial" panose="020B0604020202020204" pitchFamily="34" charset="0"/>
              </a:rPr>
              <a:t>vericidir.Hepsinden</a:t>
            </a:r>
            <a:r>
              <a:rPr lang="tr-TR" sz="1600" cap="none" dirty="0" smtClean="0">
                <a:latin typeface="Arial" panose="020B0604020202020204" pitchFamily="34" charset="0"/>
                <a:cs typeface="Arial" panose="020B0604020202020204" pitchFamily="34" charset="0"/>
              </a:rPr>
              <a:t> önemlisi artık vakfımız toplumda teveccüh görmekte üyelik talepleri kendiliğinden </a:t>
            </a:r>
            <a:r>
              <a:rPr lang="tr-TR" sz="1600" cap="none" dirty="0" err="1" smtClean="0">
                <a:latin typeface="Arial" panose="020B0604020202020204" pitchFamily="34" charset="0"/>
                <a:cs typeface="Arial" panose="020B0604020202020204" pitchFamily="34" charset="0"/>
              </a:rPr>
              <a:t>gelmektedir.Bu</a:t>
            </a:r>
            <a:r>
              <a:rPr lang="tr-TR" sz="1600" cap="none" dirty="0" smtClean="0">
                <a:latin typeface="Arial" panose="020B0604020202020204" pitchFamily="34" charset="0"/>
                <a:cs typeface="Arial" panose="020B0604020202020204" pitchFamily="34" charset="0"/>
              </a:rPr>
              <a:t> hususu önemsiyorum.</a:t>
            </a:r>
          </a:p>
          <a:p>
            <a:r>
              <a:rPr lang="tr-TR" sz="1400" cap="none" dirty="0" smtClean="0">
                <a:latin typeface="Arial" panose="020B0604020202020204" pitchFamily="34" charset="0"/>
                <a:cs typeface="Arial" panose="020B0604020202020204" pitchFamily="34" charset="0"/>
              </a:rPr>
              <a:t>  </a:t>
            </a:r>
            <a:r>
              <a:rPr lang="tr-TR" sz="1600" cap="none" dirty="0" smtClean="0">
                <a:latin typeface="Arial" panose="020B0604020202020204" pitchFamily="34" charset="0"/>
                <a:cs typeface="Arial" panose="020B0604020202020204" pitchFamily="34" charset="0"/>
              </a:rPr>
              <a:t>Burs  verdiğimiz öğrenci sayımız yüksek lisans da 2 </a:t>
            </a:r>
            <a:r>
              <a:rPr lang="tr-TR" sz="1600" cap="none" dirty="0" err="1" smtClean="0">
                <a:latin typeface="Arial" panose="020B0604020202020204" pitchFamily="34" charset="0"/>
                <a:cs typeface="Arial" panose="020B0604020202020204" pitchFamily="34" charset="0"/>
              </a:rPr>
              <a:t>öğrencimiz,lise</a:t>
            </a:r>
            <a:r>
              <a:rPr lang="tr-TR" sz="1600" cap="none" dirty="0" smtClean="0">
                <a:latin typeface="Arial" panose="020B0604020202020204" pitchFamily="34" charset="0"/>
                <a:cs typeface="Arial" panose="020B0604020202020204" pitchFamily="34" charset="0"/>
              </a:rPr>
              <a:t> de okuyan 13 öğrencimiz, üniversite okuyan 107  öğrencimiz toplam da 122 öğrencimize burs desteği sağlamış </a:t>
            </a:r>
            <a:r>
              <a:rPr lang="tr-TR" sz="1600" cap="none" dirty="0" err="1" smtClean="0">
                <a:latin typeface="Arial" panose="020B0604020202020204" pitchFamily="34" charset="0"/>
                <a:cs typeface="Arial" panose="020B0604020202020204" pitchFamily="34" charset="0"/>
              </a:rPr>
              <a:t>bulunmaktayız.Lise</a:t>
            </a:r>
            <a:r>
              <a:rPr lang="tr-TR" sz="1600" cap="none" dirty="0" smtClean="0">
                <a:latin typeface="Arial" panose="020B0604020202020204" pitchFamily="34" charset="0"/>
                <a:cs typeface="Arial" panose="020B0604020202020204" pitchFamily="34" charset="0"/>
              </a:rPr>
              <a:t> öğrencilerimize 250 </a:t>
            </a:r>
            <a:r>
              <a:rPr lang="tr-TR" sz="1600" cap="none" dirty="0" err="1" smtClean="0">
                <a:latin typeface="Arial" panose="020B0604020202020204" pitchFamily="34" charset="0"/>
                <a:cs typeface="Arial" panose="020B0604020202020204" pitchFamily="34" charset="0"/>
              </a:rPr>
              <a:t>tl</a:t>
            </a:r>
            <a:r>
              <a:rPr lang="tr-TR" sz="1600" cap="none" dirty="0" smtClean="0">
                <a:latin typeface="Arial" panose="020B0604020202020204" pitchFamily="34" charset="0"/>
                <a:cs typeface="Arial" panose="020B0604020202020204" pitchFamily="34" charset="0"/>
              </a:rPr>
              <a:t> üniversite öğrencilerimize bir önceki yıl verilen tutarı %50 artırarak 450 </a:t>
            </a:r>
            <a:r>
              <a:rPr lang="tr-TR" sz="1600" cap="none" dirty="0" err="1" smtClean="0">
                <a:latin typeface="Arial" panose="020B0604020202020204" pitchFamily="34" charset="0"/>
                <a:cs typeface="Arial" panose="020B0604020202020204" pitchFamily="34" charset="0"/>
              </a:rPr>
              <a:t>tl</a:t>
            </a:r>
            <a:r>
              <a:rPr lang="tr-TR" sz="1600" cap="none" dirty="0" smtClean="0">
                <a:latin typeface="Arial" panose="020B0604020202020204" pitchFamily="34" charset="0"/>
                <a:cs typeface="Arial" panose="020B0604020202020204" pitchFamily="34" charset="0"/>
              </a:rPr>
              <a:t>, yüksek lisans öğrencilerimize 600 </a:t>
            </a:r>
            <a:r>
              <a:rPr lang="tr-TR" sz="1600" cap="none" dirty="0" err="1" smtClean="0">
                <a:latin typeface="Arial" panose="020B0604020202020204" pitchFamily="34" charset="0"/>
                <a:cs typeface="Arial" panose="020B0604020202020204" pitchFamily="34" charset="0"/>
              </a:rPr>
              <a:t>tl</a:t>
            </a:r>
            <a:r>
              <a:rPr lang="tr-TR" sz="1600" cap="none" dirty="0" smtClean="0">
                <a:latin typeface="Arial" panose="020B0604020202020204" pitchFamily="34" charset="0"/>
                <a:cs typeface="Arial" panose="020B0604020202020204" pitchFamily="34" charset="0"/>
              </a:rPr>
              <a:t> burs verilmektedir. Siz değerli üyelerimiz ve hayırseverlerimizden 300 </a:t>
            </a:r>
            <a:r>
              <a:rPr lang="tr-TR" sz="1600" cap="none" dirty="0" err="1" smtClean="0">
                <a:latin typeface="Arial" panose="020B0604020202020204" pitchFamily="34" charset="0"/>
                <a:cs typeface="Arial" panose="020B0604020202020204" pitchFamily="34" charset="0"/>
              </a:rPr>
              <a:t>tl</a:t>
            </a:r>
            <a:r>
              <a:rPr lang="tr-TR" sz="1600" cap="none" dirty="0" smtClean="0">
                <a:latin typeface="Arial" panose="020B0604020202020204" pitchFamily="34" charset="0"/>
                <a:cs typeface="Arial" panose="020B0604020202020204" pitchFamily="34" charset="0"/>
              </a:rPr>
              <a:t> aylık burs talep ediyoruz. Eğitim bursumuz 2000-2001 yılında 17 hayırsever bağışçıyla, 27 öğrencimize verilen burs ile başlamıştı. Bugün toplamda 1865 öğrencimize burs vermiş bulunmaktayız. SİZLERİN SAYESİNDE.. Bildiğiniz üzere üniversite öğrencilerine verdiğimiz bursu önceki yıl %100 artırmış idik, iki yılda toplam artış tutarı %300 ulaşmıştır. Burs tahsislerini beş kişiden oluşan komisyon üyeleri ile </a:t>
            </a:r>
            <a:r>
              <a:rPr lang="tr-TR" sz="1600" cap="none" dirty="0" err="1" smtClean="0">
                <a:latin typeface="Arial" panose="020B0604020202020204" pitchFamily="34" charset="0"/>
                <a:cs typeface="Arial" panose="020B0604020202020204" pitchFamily="34" charset="0"/>
              </a:rPr>
              <a:t>belirliyoruz.Açık</a:t>
            </a:r>
            <a:r>
              <a:rPr lang="tr-TR" sz="1600" cap="none" dirty="0" smtClean="0">
                <a:latin typeface="Arial" panose="020B0604020202020204" pitchFamily="34" charset="0"/>
                <a:cs typeface="Arial" panose="020B0604020202020204" pitchFamily="34" charset="0"/>
              </a:rPr>
              <a:t>, net, şeffaf doğru tahsisi edebilmek adına.</a:t>
            </a:r>
          </a:p>
          <a:p>
            <a:endParaRPr lang="tr-TR" sz="1600" cap="none" dirty="0">
              <a:latin typeface="Arial" panose="020B0604020202020204" pitchFamily="34" charset="0"/>
              <a:cs typeface="Arial" panose="020B0604020202020204" pitchFamily="34" charset="0"/>
            </a:endParaRPr>
          </a:p>
          <a:p>
            <a:r>
              <a:rPr lang="tr-TR" sz="1600" cap="none" dirty="0" smtClean="0">
                <a:latin typeface="Arial" panose="020B0604020202020204" pitchFamily="34" charset="0"/>
                <a:cs typeface="Arial" panose="020B0604020202020204" pitchFamily="34" charset="0"/>
              </a:rPr>
              <a:t>Çok önemsediğim bir hususu detaylarını raporumuzun içerisinde yer almaktadır. Bağışçı hakları  beyannamesi bildiğim kadarıyla ilimiz de tek, ülkemizde çok az  sayıda vakıfın imza attığı yayınladığı bir durumdur.</a:t>
            </a:r>
          </a:p>
          <a:p>
            <a:endParaRPr lang="tr-TR" sz="1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4366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78823" y="318654"/>
            <a:ext cx="11586754" cy="6165638"/>
          </a:xfrm>
        </p:spPr>
        <p:txBody>
          <a:bodyPr>
            <a:normAutofit/>
          </a:bodyPr>
          <a:lstStyle/>
          <a:p>
            <a:r>
              <a:rPr lang="tr-TR" b="1" dirty="0" smtClean="0">
                <a:latin typeface="Arial" panose="020B0604020202020204" pitchFamily="34" charset="0"/>
                <a:cs typeface="Arial" panose="020B0604020202020204" pitchFamily="34" charset="0"/>
              </a:rPr>
              <a:t>AĞUSTOS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Başkanımız ve vakfımızın değerli üyeleri </a:t>
            </a:r>
            <a:r>
              <a:rPr lang="tr-TR" sz="1600" cap="none" dirty="0" err="1" smtClean="0">
                <a:latin typeface="Arial" panose="020B0604020202020204" pitchFamily="34" charset="0"/>
                <a:cs typeface="Arial" panose="020B0604020202020204" pitchFamily="34" charset="0"/>
              </a:rPr>
              <a:t>Prof.Dr.Mustafa</a:t>
            </a:r>
            <a:r>
              <a:rPr lang="tr-TR" sz="1600" cap="none" dirty="0" smtClean="0">
                <a:latin typeface="Arial" panose="020B0604020202020204" pitchFamily="34" charset="0"/>
                <a:cs typeface="Arial" panose="020B0604020202020204" pitchFamily="34" charset="0"/>
              </a:rPr>
              <a:t> Kemal </a:t>
            </a:r>
            <a:r>
              <a:rPr lang="tr-TR" sz="1600" cap="none" dirty="0" err="1" smtClean="0">
                <a:latin typeface="Arial" panose="020B0604020202020204" pitchFamily="34" charset="0"/>
                <a:cs typeface="Arial" panose="020B0604020202020204" pitchFamily="34" charset="0"/>
              </a:rPr>
              <a:t>Biçerli</a:t>
            </a:r>
            <a:r>
              <a:rPr lang="tr-TR" sz="1600" cap="none" dirty="0" smtClean="0">
                <a:latin typeface="Arial" panose="020B0604020202020204" pitchFamily="34" charset="0"/>
                <a:cs typeface="Arial" panose="020B0604020202020204" pitchFamily="34" charset="0"/>
              </a:rPr>
              <a:t> ,Levent </a:t>
            </a:r>
            <a:r>
              <a:rPr lang="tr-TR" sz="1600" cap="none" dirty="0" err="1" smtClean="0">
                <a:latin typeface="Arial" panose="020B0604020202020204" pitchFamily="34" charset="0"/>
                <a:cs typeface="Arial" panose="020B0604020202020204" pitchFamily="34" charset="0"/>
              </a:rPr>
              <a:t>Maşaoğlu</a:t>
            </a:r>
            <a:r>
              <a:rPr lang="tr-TR" sz="1600" cap="none" dirty="0" smtClean="0">
                <a:latin typeface="Arial" panose="020B0604020202020204" pitchFamily="34" charset="0"/>
                <a:cs typeface="Arial" panose="020B0604020202020204" pitchFamily="34" charset="0"/>
              </a:rPr>
              <a:t> ve Özkan Akay ile birlikte Sivrihisar İhsan </a:t>
            </a:r>
            <a:r>
              <a:rPr lang="tr-TR" sz="1600" cap="none" dirty="0" err="1" smtClean="0">
                <a:latin typeface="Arial" panose="020B0604020202020204" pitchFamily="34" charset="0"/>
                <a:cs typeface="Arial" panose="020B0604020202020204" pitchFamily="34" charset="0"/>
              </a:rPr>
              <a:t>Biçerli</a:t>
            </a:r>
            <a:r>
              <a:rPr lang="tr-TR" sz="1600" cap="none" dirty="0" smtClean="0">
                <a:latin typeface="Arial" panose="020B0604020202020204" pitchFamily="34" charset="0"/>
                <a:cs typeface="Arial" panose="020B0604020202020204" pitchFamily="34" charset="0"/>
              </a:rPr>
              <a:t> Anadolu Lisesini ziyarette </a:t>
            </a:r>
            <a:r>
              <a:rPr lang="tr-TR" sz="1600" cap="none" dirty="0" err="1" smtClean="0">
                <a:latin typeface="Arial" panose="020B0604020202020204" pitchFamily="34" charset="0"/>
                <a:cs typeface="Arial" panose="020B0604020202020204" pitchFamily="34" charset="0"/>
              </a:rPr>
              <a:t>bulundu.Okulun</a:t>
            </a:r>
            <a:r>
              <a:rPr lang="tr-TR" sz="1600" cap="none" dirty="0" smtClean="0">
                <a:latin typeface="Arial" panose="020B0604020202020204" pitchFamily="34" charset="0"/>
                <a:cs typeface="Arial" panose="020B0604020202020204" pitchFamily="34" charset="0"/>
              </a:rPr>
              <a:t> kullanımı için 2 adet bilgisayar bağışlanmıştır.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yüksek istişare kurul üyesi, hayırsever Sinan Şengel’i vakfımız başkanı Bekir Kalır iş yerinde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başkanı Bekir Kalır vakfımız ile ilgili ES </a:t>
            </a:r>
            <a:r>
              <a:rPr lang="tr-TR" sz="1600" cap="none" dirty="0" err="1">
                <a:latin typeface="Arial" panose="020B0604020202020204" pitchFamily="34" charset="0"/>
                <a:cs typeface="Arial" panose="020B0604020202020204" pitchFamily="34" charset="0"/>
              </a:rPr>
              <a:t>T</a:t>
            </a:r>
            <a:r>
              <a:rPr lang="tr-TR" sz="1600" cap="none" dirty="0" err="1" smtClean="0">
                <a:latin typeface="Arial" panose="020B0604020202020204" pitchFamily="34" charset="0"/>
                <a:cs typeface="Arial" panose="020B0604020202020204" pitchFamily="34" charset="0"/>
              </a:rPr>
              <a:t>v</a:t>
            </a:r>
            <a:r>
              <a:rPr lang="tr-TR" sz="1600" cap="none" dirty="0" smtClean="0">
                <a:latin typeface="Arial" panose="020B0604020202020204" pitchFamily="34" charset="0"/>
                <a:cs typeface="Arial" panose="020B0604020202020204" pitchFamily="34" charset="0"/>
              </a:rPr>
              <a:t> ve kanal 26 </a:t>
            </a:r>
            <a:r>
              <a:rPr lang="tr-TR" sz="1600" cap="none" dirty="0" err="1" smtClean="0">
                <a:latin typeface="Arial" panose="020B0604020202020204" pitchFamily="34" charset="0"/>
                <a:cs typeface="Arial" panose="020B0604020202020204" pitchFamily="34" charset="0"/>
              </a:rPr>
              <a:t>Tv’ye</a:t>
            </a:r>
            <a:r>
              <a:rPr lang="tr-TR" sz="1600" cap="none" dirty="0" smtClean="0">
                <a:latin typeface="Arial" panose="020B0604020202020204" pitchFamily="34" charset="0"/>
                <a:cs typeface="Arial" panose="020B0604020202020204" pitchFamily="34" charset="0"/>
              </a:rPr>
              <a:t> ve diğer basın </a:t>
            </a:r>
            <a:r>
              <a:rPr lang="tr-TR" sz="1600" cap="none" dirty="0" err="1" smtClean="0">
                <a:latin typeface="Arial" panose="020B0604020202020204" pitchFamily="34" charset="0"/>
                <a:cs typeface="Arial" panose="020B0604020202020204" pitchFamily="34" charset="0"/>
              </a:rPr>
              <a:t>mansuplarımıza</a:t>
            </a:r>
            <a:r>
              <a:rPr lang="tr-TR" sz="1600" cap="none" dirty="0" smtClean="0">
                <a:latin typeface="Arial" panose="020B0604020202020204" pitchFamily="34" charset="0"/>
                <a:cs typeface="Arial" panose="020B0604020202020204" pitchFamily="34" charset="0"/>
              </a:rPr>
              <a:t> basın açıklaması yapmıştır.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Ağustos /2022 Yönetim kurulu toplantısını yapılmıştır.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Bekir Kalır ve başkan yardımcımız mimar Ali İnci Eskişehir Orman Bölge Müdürümüz </a:t>
            </a:r>
            <a:r>
              <a:rPr lang="tr-TR" sz="1600" cap="none" dirty="0" err="1" smtClean="0">
                <a:latin typeface="Arial" panose="020B0604020202020204" pitchFamily="34" charset="0"/>
                <a:cs typeface="Arial" panose="020B0604020202020204" pitchFamily="34" charset="0"/>
              </a:rPr>
              <a:t>Sn.İsmail</a:t>
            </a:r>
            <a:r>
              <a:rPr lang="tr-TR" sz="1600" cap="none" dirty="0" smtClean="0">
                <a:latin typeface="Arial" panose="020B0604020202020204" pitchFamily="34" charset="0"/>
                <a:cs typeface="Arial" panose="020B0604020202020204" pitchFamily="34" charset="0"/>
              </a:rPr>
              <a:t> Boz’u ziyaret ettiler.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 </a:t>
            </a:r>
            <a:r>
              <a:rPr lang="tr-TR" sz="1600" cap="none" dirty="0" err="1" smtClean="0">
                <a:latin typeface="Arial" panose="020B0604020202020204" pitchFamily="34" charset="0"/>
                <a:cs typeface="Arial" panose="020B0604020202020204" pitchFamily="34" charset="0"/>
              </a:rPr>
              <a:t>Sn.Yusuf</a:t>
            </a:r>
            <a:r>
              <a:rPr lang="tr-TR" sz="1600" cap="none" dirty="0" smtClean="0">
                <a:latin typeface="Arial" panose="020B0604020202020204" pitchFamily="34" charset="0"/>
                <a:cs typeface="Arial" panose="020B0604020202020204" pitchFamily="34" charset="0"/>
              </a:rPr>
              <a:t> Selek ve </a:t>
            </a:r>
            <a:r>
              <a:rPr lang="tr-TR" sz="1600" cap="none" dirty="0" err="1" smtClean="0">
                <a:latin typeface="Arial" panose="020B0604020202020204" pitchFamily="34" charset="0"/>
                <a:cs typeface="Arial" panose="020B0604020202020204" pitchFamily="34" charset="0"/>
              </a:rPr>
              <a:t>Sn.Emin</a:t>
            </a:r>
            <a:r>
              <a:rPr lang="tr-TR" sz="1600" cap="none" dirty="0" smtClean="0">
                <a:latin typeface="Arial" panose="020B0604020202020204" pitchFamily="34" charset="0"/>
                <a:cs typeface="Arial" panose="020B0604020202020204" pitchFamily="34" charset="0"/>
              </a:rPr>
              <a:t> Çalgın ziyaret etmiştir.</a:t>
            </a:r>
            <a:endParaRPr lang="tr-TR" dirty="0"/>
          </a:p>
        </p:txBody>
      </p:sp>
    </p:spTree>
    <p:extLst>
      <p:ext uri="{BB962C8B-B14F-4D97-AF65-F5344CB8AC3E}">
        <p14:creationId xmlns:p14="http://schemas.microsoft.com/office/powerpoint/2010/main" val="8215290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00446" y="318654"/>
            <a:ext cx="11482251" cy="6165638"/>
          </a:xfrm>
        </p:spPr>
        <p:txBody>
          <a:bodyPr>
            <a:normAutofit/>
          </a:bodyPr>
          <a:lstStyle/>
          <a:p>
            <a:r>
              <a:rPr lang="tr-TR" b="1" dirty="0" smtClean="0">
                <a:latin typeface="Arial" panose="020B0604020202020204" pitchFamily="34" charset="0"/>
                <a:cs typeface="Arial" panose="020B0604020202020204" pitchFamily="34" charset="0"/>
              </a:rPr>
              <a:t>EYLÜL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Demokrat Parti İl Başkanlığına </a:t>
            </a:r>
            <a:r>
              <a:rPr lang="tr-TR" sz="1600" cap="none" dirty="0" err="1" smtClean="0">
                <a:latin typeface="Arial" panose="020B0604020202020204" pitchFamily="34" charset="0"/>
                <a:cs typeface="Arial" panose="020B0604020202020204" pitchFamily="34" charset="0"/>
              </a:rPr>
              <a:t>Sn.Hüseyin</a:t>
            </a:r>
            <a:r>
              <a:rPr lang="tr-TR" sz="1600" cap="none" dirty="0" smtClean="0">
                <a:latin typeface="Arial" panose="020B0604020202020204" pitchFamily="34" charset="0"/>
                <a:cs typeface="Arial" panose="020B0604020202020204" pitchFamily="34" charset="0"/>
              </a:rPr>
              <a:t> Özcan’a iade-i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ve yönetim kurulu üyelerimiz Ali İnci ve Pınar Barış Ak Partinin STK  temsilcilerine yaptıkları toplantıya katılmışlardır.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başkanı Bekir Kalır vakfımız ile ilgili basın açıklaması yapmıştır.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Başkanımız CHP Eskişehir İl başkanı </a:t>
            </a:r>
            <a:r>
              <a:rPr lang="tr-TR" sz="1600" cap="none" dirty="0" err="1" smtClean="0">
                <a:latin typeface="Arial" panose="020B0604020202020204" pitchFamily="34" charset="0"/>
                <a:cs typeface="Arial" panose="020B0604020202020204" pitchFamily="34" charset="0"/>
              </a:rPr>
              <a:t>Sn.Recep</a:t>
            </a:r>
            <a:r>
              <a:rPr lang="tr-TR" sz="1600" cap="none" dirty="0" smtClean="0">
                <a:latin typeface="Arial" panose="020B0604020202020204" pitchFamily="34" charset="0"/>
                <a:cs typeface="Arial" panose="020B0604020202020204" pitchFamily="34" charset="0"/>
              </a:rPr>
              <a:t> Taşel’e ziyarette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CHP Eskişehir İl Başkanı Yardımcısı görevini üstlenen </a:t>
            </a:r>
            <a:r>
              <a:rPr lang="tr-TR" sz="1600" cap="none" dirty="0" err="1" smtClean="0">
                <a:latin typeface="Arial" panose="020B0604020202020204" pitchFamily="34" charset="0"/>
                <a:cs typeface="Arial" panose="020B0604020202020204" pitchFamily="34" charset="0"/>
              </a:rPr>
              <a:t>Sn.Erdal</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Çakıcıer’e</a:t>
            </a:r>
            <a:r>
              <a:rPr lang="tr-TR" sz="1600" cap="none" dirty="0" smtClean="0">
                <a:latin typeface="Arial" panose="020B0604020202020204" pitchFamily="34" charset="0"/>
                <a:cs typeface="Arial" panose="020B0604020202020204" pitchFamily="34" charset="0"/>
              </a:rPr>
              <a:t> vakfımız başkanı hayırlı olsun ziyaretinde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Eğitim Vakfı yönetim kurulu , Eskişehir valisi </a:t>
            </a:r>
            <a:r>
              <a:rPr lang="tr-TR" sz="1600" cap="none" dirty="0" err="1" smtClean="0">
                <a:latin typeface="Arial" panose="020B0604020202020204" pitchFamily="34" charset="0"/>
                <a:cs typeface="Arial" panose="020B0604020202020204" pitchFamily="34" charset="0"/>
              </a:rPr>
              <a:t>Sn.Erol</a:t>
            </a:r>
            <a:r>
              <a:rPr lang="tr-TR" sz="1600" cap="none" dirty="0" smtClean="0">
                <a:latin typeface="Arial" panose="020B0604020202020204" pitchFamily="34" charset="0"/>
                <a:cs typeface="Arial" panose="020B0604020202020204" pitchFamily="34" charset="0"/>
              </a:rPr>
              <a:t> Ayyıldız’a ziyarette bulunmuştur. Vakıf başkanımız Bekir Kalır valimize Sivrihisar’ın geleneksel kıyafeti olan Sarka takdim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Ticaret odası seçimleri için başkan Metin Güler ve meclis </a:t>
            </a:r>
            <a:r>
              <a:rPr lang="tr-TR" sz="1600" cap="none" dirty="0" err="1" smtClean="0">
                <a:latin typeface="Arial" panose="020B0604020202020204" pitchFamily="34" charset="0"/>
                <a:cs typeface="Arial" panose="020B0604020202020204" pitchFamily="34" charset="0"/>
              </a:rPr>
              <a:t>başkanı,vakfımızın</a:t>
            </a:r>
            <a:r>
              <a:rPr lang="tr-TR" sz="1600" cap="none" dirty="0" smtClean="0">
                <a:latin typeface="Arial" panose="020B0604020202020204" pitchFamily="34" charset="0"/>
                <a:cs typeface="Arial" panose="020B0604020202020204" pitchFamily="34" charset="0"/>
              </a:rPr>
              <a:t> üyesi Halil İbrahim </a:t>
            </a:r>
            <a:r>
              <a:rPr lang="tr-TR" sz="1600" cap="none" dirty="0" err="1" smtClean="0">
                <a:latin typeface="Arial" panose="020B0604020202020204" pitchFamily="34" charset="0"/>
                <a:cs typeface="Arial" panose="020B0604020202020204" pitchFamily="34" charset="0"/>
              </a:rPr>
              <a:t>Ara’ya</a:t>
            </a:r>
            <a:r>
              <a:rPr lang="tr-TR" sz="1600" cap="none" dirty="0" smtClean="0">
                <a:latin typeface="Arial" panose="020B0604020202020204" pitchFamily="34" charset="0"/>
                <a:cs typeface="Arial" panose="020B0604020202020204" pitchFamily="34" charset="0"/>
              </a:rPr>
              <a:t> vakıf başkanımız ve yönetim kurulu üyeleri ziyarette bulunmuşlardır.</a:t>
            </a:r>
            <a:endParaRPr lang="tr-TR" dirty="0"/>
          </a:p>
        </p:txBody>
      </p:sp>
    </p:spTree>
    <p:extLst>
      <p:ext uri="{BB962C8B-B14F-4D97-AF65-F5344CB8AC3E}">
        <p14:creationId xmlns:p14="http://schemas.microsoft.com/office/powerpoint/2010/main" val="18886892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195943" y="130629"/>
            <a:ext cx="11665131" cy="6353663"/>
          </a:xfrm>
        </p:spPr>
        <p:txBody>
          <a:bodyPr>
            <a:normAutofit/>
          </a:bodyPr>
          <a:lstStyle/>
          <a:p>
            <a:r>
              <a:rPr lang="tr-TR" b="1" dirty="0" smtClean="0">
                <a:latin typeface="Arial" panose="020B0604020202020204" pitchFamily="34" charset="0"/>
                <a:cs typeface="Arial" panose="020B0604020202020204" pitchFamily="34" charset="0"/>
              </a:rPr>
              <a:t>Ekim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 SEV Muzaffer Demir Anadolu Lisesi okul müdürü Mehmet Öz, Doğuş perde firmasının sahibi üyemiz Cem Erdoğdu ve Eskişehir Organize Sanayi Bölgesi basın sorumlusu Gökhan Koçal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 ilimizin başarılı avukatlarından ,AHPADİ dönem sözcüsü ve İyi Parti önceki İl başkanı </a:t>
            </a:r>
            <a:r>
              <a:rPr lang="tr-TR" sz="1600" cap="none" dirty="0" err="1" smtClean="0">
                <a:latin typeface="Arial" panose="020B0604020202020204" pitchFamily="34" charset="0"/>
                <a:cs typeface="Arial" panose="020B0604020202020204" pitchFamily="34" charset="0"/>
              </a:rPr>
              <a:t>Sn.Mehmet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Ektaş</a:t>
            </a:r>
            <a:r>
              <a:rPr lang="tr-TR" sz="1600" cap="none" dirty="0" smtClean="0">
                <a:latin typeface="Arial" panose="020B0604020202020204" pitchFamily="34" charset="0"/>
                <a:cs typeface="Arial" panose="020B0604020202020204" pitchFamily="34" charset="0"/>
              </a:rPr>
              <a:t> beyefendi ziyaret etmiştir.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Eğitim Vakfı Eskişehir valimiz Sn. Erol Ayyıldız, vali yardımcılarımız </a:t>
            </a:r>
            <a:r>
              <a:rPr lang="tr-TR" sz="1600" cap="none" dirty="0" err="1" smtClean="0">
                <a:latin typeface="Arial" panose="020B0604020202020204" pitchFamily="34" charset="0"/>
                <a:cs typeface="Arial" panose="020B0604020202020204" pitchFamily="34" charset="0"/>
              </a:rPr>
              <a:t>Sn.Okan</a:t>
            </a:r>
            <a:r>
              <a:rPr lang="tr-TR" sz="1600" cap="none" dirty="0" smtClean="0">
                <a:latin typeface="Arial" panose="020B0604020202020204" pitchFamily="34" charset="0"/>
                <a:cs typeface="Arial" panose="020B0604020202020204" pitchFamily="34" charset="0"/>
              </a:rPr>
              <a:t> Leblebiciler , </a:t>
            </a:r>
            <a:r>
              <a:rPr lang="tr-TR" sz="1600" cap="none" dirty="0" err="1" smtClean="0">
                <a:latin typeface="Arial" panose="020B0604020202020204" pitchFamily="34" charset="0"/>
                <a:cs typeface="Arial" panose="020B0604020202020204" pitchFamily="34" charset="0"/>
              </a:rPr>
              <a:t>Sn.Salih</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Altun</a:t>
            </a:r>
            <a:r>
              <a:rPr lang="tr-TR" sz="1600" cap="none" dirty="0" smtClean="0">
                <a:latin typeface="Arial" panose="020B0604020202020204" pitchFamily="34" charset="0"/>
                <a:cs typeface="Arial" panose="020B0604020202020204" pitchFamily="34" charset="0"/>
              </a:rPr>
              <a:t>, Sivrihisar kaymakamı </a:t>
            </a:r>
            <a:r>
              <a:rPr lang="tr-TR" sz="1600" cap="none" dirty="0" err="1" smtClean="0">
                <a:latin typeface="Arial" panose="020B0604020202020204" pitchFamily="34" charset="0"/>
                <a:cs typeface="Arial" panose="020B0604020202020204" pitchFamily="34" charset="0"/>
              </a:rPr>
              <a:t>Sn.Hüseyin</a:t>
            </a:r>
            <a:r>
              <a:rPr lang="tr-TR" sz="1600" cap="none" dirty="0" smtClean="0">
                <a:latin typeface="Arial" panose="020B0604020202020204" pitchFamily="34" charset="0"/>
                <a:cs typeface="Arial" panose="020B0604020202020204" pitchFamily="34" charset="0"/>
              </a:rPr>
              <a:t> Sayın, Sivrihisar ilçe milli eğitim müdürü </a:t>
            </a:r>
            <a:r>
              <a:rPr lang="tr-TR" sz="1600" cap="none" dirty="0" err="1" smtClean="0">
                <a:latin typeface="Arial" panose="020B0604020202020204" pitchFamily="34" charset="0"/>
                <a:cs typeface="Arial" panose="020B0604020202020204" pitchFamily="34" charset="0"/>
              </a:rPr>
              <a:t>Sn.Erdoğan</a:t>
            </a:r>
            <a:r>
              <a:rPr lang="tr-TR" sz="1600" cap="none" dirty="0" smtClean="0">
                <a:latin typeface="Arial" panose="020B0604020202020204" pitchFamily="34" charset="0"/>
                <a:cs typeface="Arial" panose="020B0604020202020204" pitchFamily="34" charset="0"/>
              </a:rPr>
              <a:t> Bozkurt , Tepebaşı Belediye başkanı </a:t>
            </a:r>
            <a:r>
              <a:rPr lang="tr-TR" sz="1600" cap="none" dirty="0" err="1" smtClean="0">
                <a:latin typeface="Arial" panose="020B0604020202020204" pitchFamily="34" charset="0"/>
                <a:cs typeface="Arial" panose="020B0604020202020204" pitchFamily="34" charset="0"/>
              </a:rPr>
              <a:t>Sn.Ahmet</a:t>
            </a:r>
            <a:r>
              <a:rPr lang="tr-TR" sz="1600" cap="none" dirty="0" smtClean="0">
                <a:latin typeface="Arial" panose="020B0604020202020204" pitchFamily="34" charset="0"/>
                <a:cs typeface="Arial" panose="020B0604020202020204" pitchFamily="34" charset="0"/>
              </a:rPr>
              <a:t> Ataç, Sivrihisar belediye başkanı </a:t>
            </a:r>
            <a:r>
              <a:rPr lang="tr-TR" sz="1600" cap="none" dirty="0" err="1" smtClean="0">
                <a:latin typeface="Arial" panose="020B0604020202020204" pitchFamily="34" charset="0"/>
                <a:cs typeface="Arial" panose="020B0604020202020204" pitchFamily="34" charset="0"/>
              </a:rPr>
              <a:t>Sn.Hamid</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Yüzügüllü</a:t>
            </a:r>
            <a:r>
              <a:rPr lang="tr-TR" sz="1600" cap="none" dirty="0" smtClean="0">
                <a:latin typeface="Arial" panose="020B0604020202020204" pitchFamily="34" charset="0"/>
                <a:cs typeface="Arial" panose="020B0604020202020204" pitchFamily="34" charset="0"/>
              </a:rPr>
              <a:t>, İl Milli eğitim müdürü </a:t>
            </a:r>
            <a:r>
              <a:rPr lang="tr-TR" sz="1600" cap="none" dirty="0" err="1" smtClean="0">
                <a:latin typeface="Arial" panose="020B0604020202020204" pitchFamily="34" charset="0"/>
                <a:cs typeface="Arial" panose="020B0604020202020204" pitchFamily="34" charset="0"/>
              </a:rPr>
              <a:t>Sn.Pervin</a:t>
            </a:r>
            <a:r>
              <a:rPr lang="tr-TR" sz="1600" cap="none" dirty="0" smtClean="0">
                <a:latin typeface="Arial" panose="020B0604020202020204" pitchFamily="34" charset="0"/>
                <a:cs typeface="Arial" panose="020B0604020202020204" pitchFamily="34" charset="0"/>
              </a:rPr>
              <a:t> Töre, Orman bölge müdürü </a:t>
            </a:r>
            <a:r>
              <a:rPr lang="tr-TR" sz="1600" cap="none" dirty="0" err="1" smtClean="0">
                <a:latin typeface="Arial" panose="020B0604020202020204" pitchFamily="34" charset="0"/>
                <a:cs typeface="Arial" panose="020B0604020202020204" pitchFamily="34" charset="0"/>
              </a:rPr>
              <a:t>Sn.İsmail</a:t>
            </a:r>
            <a:r>
              <a:rPr lang="tr-TR" sz="1600" cap="none" dirty="0" smtClean="0">
                <a:latin typeface="Arial" panose="020B0604020202020204" pitchFamily="34" charset="0"/>
                <a:cs typeface="Arial" panose="020B0604020202020204" pitchFamily="34" charset="0"/>
              </a:rPr>
              <a:t> Boz, İl Turizm kültür müdürü </a:t>
            </a:r>
            <a:r>
              <a:rPr lang="tr-TR" sz="1600" cap="none" dirty="0" err="1" smtClean="0">
                <a:latin typeface="Arial" panose="020B0604020202020204" pitchFamily="34" charset="0"/>
                <a:cs typeface="Arial" panose="020B0604020202020204" pitchFamily="34" charset="0"/>
              </a:rPr>
              <a:t>Sn.Şennur</a:t>
            </a:r>
            <a:r>
              <a:rPr lang="tr-TR" sz="1600" cap="none" dirty="0" smtClean="0">
                <a:latin typeface="Arial" panose="020B0604020202020204" pitchFamily="34" charset="0"/>
                <a:cs typeface="Arial" panose="020B0604020202020204" pitchFamily="34" charset="0"/>
              </a:rPr>
              <a:t> Azade, SEV yüksek istişare kurul üyeleri ve yönetim kurulu üyeleri ile birlikte kahvaltı da buluşuldu.</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Sivrihisar’da İhsan </a:t>
            </a:r>
            <a:r>
              <a:rPr lang="tr-TR" sz="1600" cap="none" dirty="0" err="1" smtClean="0">
                <a:latin typeface="Arial" panose="020B0604020202020204" pitchFamily="34" charset="0"/>
                <a:cs typeface="Arial" panose="020B0604020202020204" pitchFamily="34" charset="0"/>
              </a:rPr>
              <a:t>Biçerli</a:t>
            </a:r>
            <a:r>
              <a:rPr lang="tr-TR" sz="1600" cap="none" dirty="0" smtClean="0">
                <a:latin typeface="Arial" panose="020B0604020202020204" pitchFamily="34" charset="0"/>
                <a:cs typeface="Arial" panose="020B0604020202020204" pitchFamily="34" charset="0"/>
              </a:rPr>
              <a:t> Anadolu Lisesine ziyarette bulunarak okulun ihtiyaç duyduğu spor malzemelerini öğrencilerimizin kullanımı için teslim edilmiştir.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Sivrihisar İlçe milli eğitim müdürü </a:t>
            </a:r>
            <a:r>
              <a:rPr lang="tr-TR" sz="1600" cap="none" dirty="0" err="1" smtClean="0">
                <a:latin typeface="Arial" panose="020B0604020202020204" pitchFamily="34" charset="0"/>
                <a:cs typeface="Arial" panose="020B0604020202020204" pitchFamily="34" charset="0"/>
              </a:rPr>
              <a:t>Sn.Erdoğan</a:t>
            </a:r>
            <a:r>
              <a:rPr lang="tr-TR" sz="1600" cap="none" dirty="0" smtClean="0">
                <a:latin typeface="Arial" panose="020B0604020202020204" pitchFamily="34" charset="0"/>
                <a:cs typeface="Arial" panose="020B0604020202020204" pitchFamily="34" charset="0"/>
              </a:rPr>
              <a:t> Bozkurt’a hayırlı olsun ziyaretinde bulunmuştur.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Vakıf başkanımız Sivrihisar müftüsü </a:t>
            </a:r>
            <a:r>
              <a:rPr lang="tr-TR" sz="1600" cap="none" dirty="0" err="1" smtClean="0">
                <a:latin typeface="Arial" panose="020B0604020202020204" pitchFamily="34" charset="0"/>
                <a:cs typeface="Arial" panose="020B0604020202020204" pitchFamily="34" charset="0"/>
              </a:rPr>
              <a:t>Sn.Mustafa</a:t>
            </a:r>
            <a:r>
              <a:rPr lang="tr-TR" sz="1600" cap="none" dirty="0" smtClean="0">
                <a:latin typeface="Arial" panose="020B0604020202020204" pitchFamily="34" charset="0"/>
                <a:cs typeface="Arial" panose="020B0604020202020204" pitchFamily="34" charset="0"/>
              </a:rPr>
              <a:t> Budak ile görüşmüştür.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Sivrihisar Fahri Keskin fen lisesini ziyaret </a:t>
            </a:r>
            <a:r>
              <a:rPr lang="tr-TR" sz="1600" cap="none" dirty="0" err="1" smtClean="0">
                <a:latin typeface="Arial" panose="020B0604020202020204" pitchFamily="34" charset="0"/>
                <a:cs typeface="Arial" panose="020B0604020202020204" pitchFamily="34" charset="0"/>
              </a:rPr>
              <a:t>etmiştir.Ziyaretinde</a:t>
            </a:r>
            <a:r>
              <a:rPr lang="tr-TR" sz="1600" cap="none" dirty="0" smtClean="0">
                <a:latin typeface="Arial" panose="020B0604020202020204" pitchFamily="34" charset="0"/>
                <a:cs typeface="Arial" panose="020B0604020202020204" pitchFamily="34" charset="0"/>
              </a:rPr>
              <a:t> lise öğrencilerimize vakıf ve burs desteği hakkında bilgi vermiştir.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a:t>
            </a:r>
            <a:r>
              <a:rPr lang="tr-TR" sz="1600" cap="none" dirty="0" err="1" smtClean="0">
                <a:latin typeface="Arial" panose="020B0604020202020204" pitchFamily="34" charset="0"/>
                <a:cs typeface="Arial" panose="020B0604020202020204" pitchFamily="34" charset="0"/>
              </a:rPr>
              <a:t>Odunpazarı</a:t>
            </a:r>
            <a:r>
              <a:rPr lang="tr-TR" sz="1600" cap="none" dirty="0" smtClean="0">
                <a:latin typeface="Arial" panose="020B0604020202020204" pitchFamily="34" charset="0"/>
                <a:cs typeface="Arial" panose="020B0604020202020204" pitchFamily="34" charset="0"/>
              </a:rPr>
              <a:t> belediye başkanı </a:t>
            </a:r>
            <a:r>
              <a:rPr lang="tr-TR" sz="1600" cap="none" dirty="0" err="1" smtClean="0">
                <a:latin typeface="Arial" panose="020B0604020202020204" pitchFamily="34" charset="0"/>
                <a:cs typeface="Arial" panose="020B0604020202020204" pitchFamily="34" charset="0"/>
              </a:rPr>
              <a:t>Sn.Kazım</a:t>
            </a:r>
            <a:r>
              <a:rPr lang="tr-TR" sz="1600" cap="none" dirty="0" smtClean="0">
                <a:latin typeface="Arial" panose="020B0604020202020204" pitchFamily="34" charset="0"/>
                <a:cs typeface="Arial" panose="020B0604020202020204" pitchFamily="34" charset="0"/>
              </a:rPr>
              <a:t> Kurt’u ziyaret etmiştir.</a:t>
            </a:r>
            <a:endParaRPr lang="tr-TR" dirty="0"/>
          </a:p>
        </p:txBody>
      </p:sp>
    </p:spTree>
    <p:extLst>
      <p:ext uri="{BB962C8B-B14F-4D97-AF65-F5344CB8AC3E}">
        <p14:creationId xmlns:p14="http://schemas.microsoft.com/office/powerpoint/2010/main" val="25239761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235131" y="117566"/>
            <a:ext cx="11652069" cy="6366726"/>
          </a:xfrm>
        </p:spPr>
        <p:txBody>
          <a:bodyPr>
            <a:normAutofit/>
          </a:bodyPr>
          <a:lstStyle/>
          <a:p>
            <a:r>
              <a:rPr lang="tr-TR" b="1" dirty="0" smtClean="0">
                <a:latin typeface="Arial" panose="020B0604020202020204" pitchFamily="34" charset="0"/>
                <a:cs typeface="Arial" panose="020B0604020202020204" pitchFamily="34" charset="0"/>
              </a:rPr>
              <a:t>Ekim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Sanayi odası başkanlığına yeniden seçilen </a:t>
            </a:r>
            <a:r>
              <a:rPr lang="tr-TR" sz="1600" cap="none" dirty="0" err="1" smtClean="0">
                <a:latin typeface="Arial" panose="020B0604020202020204" pitchFamily="34" charset="0"/>
                <a:cs typeface="Arial" panose="020B0604020202020204" pitchFamily="34" charset="0"/>
              </a:rPr>
              <a:t>Sn.Celalettin</a:t>
            </a:r>
            <a:r>
              <a:rPr lang="tr-TR" sz="1600" cap="none" dirty="0" smtClean="0">
                <a:latin typeface="Arial" panose="020B0604020202020204" pitchFamily="34" charset="0"/>
                <a:cs typeface="Arial" panose="020B0604020202020204" pitchFamily="34" charset="0"/>
              </a:rPr>
              <a:t> Kesikbaş ve Yönetim kurulu üyelerine vakfımız Yönetim Kurulu hayırlı olsun ziyaretinde bulundu.</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yönetimi yeniden Eskişehir Ticaret odası başkanı seçilen </a:t>
            </a:r>
            <a:r>
              <a:rPr lang="tr-TR" sz="1600" cap="none" dirty="0" err="1" smtClean="0">
                <a:latin typeface="Arial" panose="020B0604020202020204" pitchFamily="34" charset="0"/>
                <a:cs typeface="Arial" panose="020B0604020202020204" pitchFamily="34" charset="0"/>
              </a:rPr>
              <a:t>Sn.Metin</a:t>
            </a:r>
            <a:r>
              <a:rPr lang="tr-TR" sz="1600" cap="none" dirty="0" smtClean="0">
                <a:latin typeface="Arial" panose="020B0604020202020204" pitchFamily="34" charset="0"/>
                <a:cs typeface="Arial" panose="020B0604020202020204" pitchFamily="34" charset="0"/>
              </a:rPr>
              <a:t> Güler ve vakfımızın yüksek istişare kurulu </a:t>
            </a:r>
            <a:r>
              <a:rPr lang="tr-TR" sz="1600" cap="none" dirty="0" err="1" smtClean="0">
                <a:latin typeface="Arial" panose="020B0604020202020204" pitchFamily="34" charset="0"/>
                <a:cs typeface="Arial" panose="020B0604020202020204" pitchFamily="34" charset="0"/>
              </a:rPr>
              <a:t>üyesi,Ticaret</a:t>
            </a:r>
            <a:r>
              <a:rPr lang="tr-TR" sz="1600" cap="none" dirty="0" smtClean="0">
                <a:latin typeface="Arial" panose="020B0604020202020204" pitchFamily="34" charset="0"/>
                <a:cs typeface="Arial" panose="020B0604020202020204" pitchFamily="34" charset="0"/>
              </a:rPr>
              <a:t> odası meclis başkanı </a:t>
            </a:r>
            <a:r>
              <a:rPr lang="tr-TR" sz="1600" cap="none" dirty="0" err="1" smtClean="0">
                <a:latin typeface="Arial" panose="020B0604020202020204" pitchFamily="34" charset="0"/>
                <a:cs typeface="Arial" panose="020B0604020202020204" pitchFamily="34" charset="0"/>
              </a:rPr>
              <a:t>Sn.Halil</a:t>
            </a:r>
            <a:r>
              <a:rPr lang="tr-TR" sz="1600" cap="none" dirty="0" smtClean="0">
                <a:latin typeface="Arial" panose="020B0604020202020204" pitchFamily="34" charset="0"/>
                <a:cs typeface="Arial" panose="020B0604020202020204" pitchFamily="34" charset="0"/>
              </a:rPr>
              <a:t> İbrahim </a:t>
            </a:r>
            <a:r>
              <a:rPr lang="tr-TR" sz="1600" cap="none" dirty="0" err="1" smtClean="0">
                <a:latin typeface="Arial" panose="020B0604020202020204" pitchFamily="34" charset="0"/>
                <a:cs typeface="Arial" panose="020B0604020202020204" pitchFamily="34" charset="0"/>
              </a:rPr>
              <a:t>Ara’ya</a:t>
            </a:r>
            <a:r>
              <a:rPr lang="tr-TR" sz="1600" cap="none" dirty="0" smtClean="0">
                <a:latin typeface="Arial" panose="020B0604020202020204" pitchFamily="34" charset="0"/>
                <a:cs typeface="Arial" panose="020B0604020202020204" pitchFamily="34" charset="0"/>
              </a:rPr>
              <a:t> yönetim kurulu üyelerine hayırlı olsun ziyaretinde bulunulmuştur.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Eskişehir Baro seçimlerinde güven tazeleyen </a:t>
            </a:r>
            <a:r>
              <a:rPr lang="tr-TR" sz="1600" cap="none" dirty="0" err="1" smtClean="0">
                <a:latin typeface="Arial" panose="020B0604020202020204" pitchFamily="34" charset="0"/>
                <a:cs typeface="Arial" panose="020B0604020202020204" pitchFamily="34" charset="0"/>
              </a:rPr>
              <a:t>Sn.Av.Mustafa</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Elagöz’e</a:t>
            </a:r>
            <a:r>
              <a:rPr lang="tr-TR" sz="1600" cap="none" dirty="0" smtClean="0">
                <a:latin typeface="Arial" panose="020B0604020202020204" pitchFamily="34" charset="0"/>
                <a:cs typeface="Arial" panose="020B0604020202020204" pitchFamily="34" charset="0"/>
              </a:rPr>
              <a:t> hayırlı olsun ziyaretinde </a:t>
            </a:r>
            <a:r>
              <a:rPr lang="tr-TR" sz="1600" cap="none" dirty="0" err="1" smtClean="0">
                <a:latin typeface="Arial" panose="020B0604020202020204" pitchFamily="34" charset="0"/>
                <a:cs typeface="Arial" panose="020B0604020202020204" pitchFamily="34" charset="0"/>
              </a:rPr>
              <a:t>bulunuldu.Bu</a:t>
            </a:r>
            <a:r>
              <a:rPr lang="tr-TR" sz="1600" cap="none" dirty="0" smtClean="0">
                <a:latin typeface="Arial" panose="020B0604020202020204" pitchFamily="34" charset="0"/>
                <a:cs typeface="Arial" panose="020B0604020202020204" pitchFamily="34" charset="0"/>
              </a:rPr>
              <a:t> ziyarete vakfımızın başkanı ve vakfımızın kurucularından </a:t>
            </a:r>
            <a:r>
              <a:rPr lang="tr-TR" sz="1600" cap="none" dirty="0" err="1" smtClean="0">
                <a:latin typeface="Arial" panose="020B0604020202020204" pitchFamily="34" charset="0"/>
                <a:cs typeface="Arial" panose="020B0604020202020204" pitchFamily="34" charset="0"/>
              </a:rPr>
              <a:t>Sn.Av.Mehmet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İnci,Sn.Av.Selin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Dağlar,Sn.Av.Gamze</a:t>
            </a:r>
            <a:r>
              <a:rPr lang="tr-TR" sz="1600" cap="none" dirty="0" smtClean="0">
                <a:latin typeface="Arial" panose="020B0604020202020204" pitchFamily="34" charset="0"/>
                <a:cs typeface="Arial" panose="020B0604020202020204" pitchFamily="34" charset="0"/>
              </a:rPr>
              <a:t> Ayva Ünsal  ve </a:t>
            </a:r>
            <a:r>
              <a:rPr lang="tr-TR" sz="1600" cap="none" dirty="0" err="1" smtClean="0">
                <a:latin typeface="Arial" panose="020B0604020202020204" pitchFamily="34" charset="0"/>
                <a:cs typeface="Arial" panose="020B0604020202020204" pitchFamily="34" charset="0"/>
              </a:rPr>
              <a:t>Sn.Av.Eren</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Akgözlü</a:t>
            </a:r>
            <a:r>
              <a:rPr lang="tr-TR" sz="1600" cap="none" dirty="0" smtClean="0">
                <a:latin typeface="Arial" panose="020B0604020202020204" pitchFamily="34" charset="0"/>
                <a:cs typeface="Arial" panose="020B0604020202020204" pitchFamily="34" charset="0"/>
              </a:rPr>
              <a:t> eşlik etmişlerdir.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yönetim kurulu başkanı ve eşi Canan Kalır Eskişehir Valiliğinin düzenlediği Cumhuriyet Resepsiyonuna katılım sağlamıştır.</a:t>
            </a:r>
            <a:endParaRPr lang="tr-TR" dirty="0"/>
          </a:p>
        </p:txBody>
      </p:sp>
    </p:spTree>
    <p:extLst>
      <p:ext uri="{BB962C8B-B14F-4D97-AF65-F5344CB8AC3E}">
        <p14:creationId xmlns:p14="http://schemas.microsoft.com/office/powerpoint/2010/main" val="36141970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365760" y="156754"/>
            <a:ext cx="11364685" cy="6327538"/>
          </a:xfrm>
        </p:spPr>
        <p:txBody>
          <a:bodyPr>
            <a:normAutofit/>
          </a:bodyPr>
          <a:lstStyle/>
          <a:p>
            <a:r>
              <a:rPr lang="tr-TR" b="1" dirty="0" smtClean="0">
                <a:latin typeface="Arial" panose="020B0604020202020204" pitchFamily="34" charset="0"/>
                <a:cs typeface="Arial" panose="020B0604020202020204" pitchFamily="34" charset="0"/>
              </a:rPr>
              <a:t>kasım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 başkanı, eşi Canan Kalır ile birlikte Şanlıurfa İl jandarma komutanı hemşerimiz Tuğgeneral Mücahit </a:t>
            </a:r>
            <a:r>
              <a:rPr lang="tr-TR" sz="1600" cap="none" dirty="0" err="1" smtClean="0">
                <a:latin typeface="Arial" panose="020B0604020202020204" pitchFamily="34" charset="0"/>
                <a:cs typeface="Arial" panose="020B0604020202020204" pitchFamily="34" charset="0"/>
              </a:rPr>
              <a:t>Avkıran’ı</a:t>
            </a:r>
            <a:r>
              <a:rPr lang="tr-TR" sz="1600" cap="none" dirty="0" smtClean="0">
                <a:latin typeface="Arial" panose="020B0604020202020204" pitchFamily="34" charset="0"/>
                <a:cs typeface="Arial" panose="020B0604020202020204" pitchFamily="34" charset="0"/>
              </a:rPr>
              <a:t> ziyaret etmişlerdir.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2022 yılında </a:t>
            </a:r>
            <a:r>
              <a:rPr lang="tr-TR" sz="1600" cap="none" dirty="0" err="1" smtClean="0">
                <a:latin typeface="Arial" panose="020B0604020202020204" pitchFamily="34" charset="0"/>
                <a:cs typeface="Arial" panose="020B0604020202020204" pitchFamily="34" charset="0"/>
              </a:rPr>
              <a:t>düzenlecek</a:t>
            </a:r>
            <a:r>
              <a:rPr lang="tr-TR" sz="1600" cap="none" dirty="0" smtClean="0">
                <a:latin typeface="Arial" panose="020B0604020202020204" pitchFamily="34" charset="0"/>
                <a:cs typeface="Arial" panose="020B0604020202020204" pitchFamily="34" charset="0"/>
              </a:rPr>
              <a:t> olan Gençlik Spor müdürlüğünün iller arası kız voleybol turnuvasına SEV Muzaffer Demir Anadolu </a:t>
            </a:r>
            <a:r>
              <a:rPr lang="tr-TR" sz="1600" cap="none" dirty="0" err="1" smtClean="0">
                <a:latin typeface="Arial" panose="020B0604020202020204" pitchFamily="34" charset="0"/>
                <a:cs typeface="Arial" panose="020B0604020202020204" pitchFamily="34" charset="0"/>
              </a:rPr>
              <a:t>Lisesi’de</a:t>
            </a:r>
            <a:r>
              <a:rPr lang="tr-TR" sz="1600" cap="none" dirty="0" smtClean="0">
                <a:latin typeface="Arial" panose="020B0604020202020204" pitchFamily="34" charset="0"/>
                <a:cs typeface="Arial" panose="020B0604020202020204" pitchFamily="34" charset="0"/>
              </a:rPr>
              <a:t> katılmıştır. Vakfımız öğrencilerimizin müsabakalarda giyeceği formaları yaptırarak destek olmuştur.</a:t>
            </a:r>
          </a:p>
          <a:p>
            <a:endParaRPr lang="tr-TR" sz="1600" b="1" dirty="0" smtClean="0">
              <a:latin typeface="Arial" panose="020B0604020202020204" pitchFamily="34" charset="0"/>
              <a:cs typeface="Arial" panose="020B0604020202020204" pitchFamily="34" charset="0"/>
            </a:endParaRPr>
          </a:p>
          <a:p>
            <a:endParaRPr lang="tr-TR" sz="1600" b="1" dirty="0" smtClean="0">
              <a:latin typeface="Arial" panose="020B0604020202020204" pitchFamily="34" charset="0"/>
              <a:cs typeface="Arial" panose="020B0604020202020204" pitchFamily="34" charset="0"/>
            </a:endParaRPr>
          </a:p>
          <a:p>
            <a:endParaRPr lang="tr-TR"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sz="1600"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sz="1600" cap="none" dirty="0" smtClean="0">
              <a:latin typeface="Arial" panose="020B0604020202020204" pitchFamily="34" charset="0"/>
              <a:cs typeface="Arial" panose="020B0604020202020204" pitchFamily="34" charset="0"/>
            </a:endParaRPr>
          </a:p>
          <a:p>
            <a:endParaRPr lang="tr-TR" sz="1600" cap="non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sz="1600" cap="non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dirty="0"/>
          </a:p>
        </p:txBody>
      </p:sp>
    </p:spTree>
    <p:extLst>
      <p:ext uri="{BB962C8B-B14F-4D97-AF65-F5344CB8AC3E}">
        <p14:creationId xmlns:p14="http://schemas.microsoft.com/office/powerpoint/2010/main" val="10057480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92763" y="1027101"/>
            <a:ext cx="9906000" cy="602079"/>
          </a:xfrm>
        </p:spPr>
        <p:txBody>
          <a:bodyPr>
            <a:normAutofit fontScale="90000"/>
          </a:bodyPr>
          <a:lstStyle/>
          <a:p>
            <a:r>
              <a:rPr lang="tr-TR" dirty="0"/>
              <a:t/>
            </a:r>
            <a:br>
              <a:rPr lang="tr-TR" dirty="0"/>
            </a:br>
            <a:endParaRPr lang="tr-TR" dirty="0"/>
          </a:p>
        </p:txBody>
      </p:sp>
      <p:sp>
        <p:nvSpPr>
          <p:cNvPr id="3" name="Metin Yer Tutucusu 2"/>
          <p:cNvSpPr>
            <a:spLocks noGrp="1"/>
          </p:cNvSpPr>
          <p:nvPr>
            <p:ph type="body" idx="1"/>
          </p:nvPr>
        </p:nvSpPr>
        <p:spPr>
          <a:xfrm>
            <a:off x="457200" y="182880"/>
            <a:ext cx="11521439" cy="6301412"/>
          </a:xfrm>
        </p:spPr>
        <p:txBody>
          <a:bodyPr>
            <a:normAutofit/>
          </a:bodyPr>
          <a:lstStyle/>
          <a:p>
            <a:r>
              <a:rPr lang="tr-TR" b="1" dirty="0" smtClean="0">
                <a:latin typeface="Arial" panose="020B0604020202020204" pitchFamily="34" charset="0"/>
                <a:cs typeface="Arial" panose="020B0604020202020204" pitchFamily="34" charset="0"/>
              </a:rPr>
              <a:t>ARALIK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logosunun altında büyük halk ozanı Yunus Emre’nin sözünden yola çıkarak ve vakfımızın kısaltmasını ihtiva eden; SEVELİM SEVİLELİM kullanılmasına yönetim kurulu olarak karar alınmıştır.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Eğitim Vakfı olarak Eskişehir Orman bölge müdürlüğüne atanan </a:t>
            </a:r>
            <a:r>
              <a:rPr lang="tr-TR" sz="1600" cap="none" dirty="0" err="1" smtClean="0">
                <a:latin typeface="Arial" panose="020B0604020202020204" pitchFamily="34" charset="0"/>
                <a:cs typeface="Arial" panose="020B0604020202020204" pitchFamily="34" charset="0"/>
              </a:rPr>
              <a:t>Sn.İsmail</a:t>
            </a:r>
            <a:r>
              <a:rPr lang="tr-TR" sz="1600" cap="none" dirty="0" smtClean="0">
                <a:latin typeface="Arial" panose="020B0604020202020204" pitchFamily="34" charset="0"/>
                <a:cs typeface="Arial" panose="020B0604020202020204" pitchFamily="34" charset="0"/>
              </a:rPr>
              <a:t> Çetin’e hayırlı olsun ziyaretinde bulunulmuştur.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Eğitim Vakfı, Feyz tur işbirliği ile vakıf üyelerimize ve tüm hemşerilerimize 13 gece 14 günlük umre seyahati yapmak için </a:t>
            </a:r>
            <a:r>
              <a:rPr lang="tr-TR" sz="1600" cap="none" dirty="0" err="1" smtClean="0">
                <a:latin typeface="Arial" panose="020B0604020202020204" pitchFamily="34" charset="0"/>
                <a:cs typeface="Arial" panose="020B0604020202020204" pitchFamily="34" charset="0"/>
              </a:rPr>
              <a:t>anlaşılmıştır.Ön</a:t>
            </a:r>
            <a:r>
              <a:rPr lang="tr-TR" sz="1600" cap="none" dirty="0" smtClean="0">
                <a:latin typeface="Arial" panose="020B0604020202020204" pitchFamily="34" charset="0"/>
                <a:cs typeface="Arial" panose="020B0604020202020204" pitchFamily="34" charset="0"/>
              </a:rPr>
              <a:t> başvurular vakfımızda alınmaya başlamıştır.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Vakfımızın aralık ayı yönetim kurulu toplantısını kurul üyemiz </a:t>
            </a:r>
            <a:r>
              <a:rPr lang="tr-TR" sz="1600" cap="none" dirty="0" err="1" smtClean="0">
                <a:latin typeface="Arial" panose="020B0604020202020204" pitchFamily="34" charset="0"/>
                <a:cs typeface="Arial" panose="020B0604020202020204" pitchFamily="34" charset="0"/>
              </a:rPr>
              <a:t>Sn.Pınar</a:t>
            </a:r>
            <a:r>
              <a:rPr lang="tr-TR" sz="1600" cap="none" dirty="0" smtClean="0">
                <a:latin typeface="Arial" panose="020B0604020202020204" pitchFamily="34" charset="0"/>
                <a:cs typeface="Arial" panose="020B0604020202020204" pitchFamily="34" charset="0"/>
              </a:rPr>
              <a:t> Barış’ın ev sahipliğinde </a:t>
            </a:r>
            <a:r>
              <a:rPr lang="tr-TR" sz="1600" cap="none" dirty="0" err="1" smtClean="0">
                <a:latin typeface="Arial" panose="020B0604020202020204" pitchFamily="34" charset="0"/>
                <a:cs typeface="Arial" panose="020B0604020202020204" pitchFamily="34" charset="0"/>
              </a:rPr>
              <a:t>gerçekleştirilmiştir.Yoğun</a:t>
            </a:r>
            <a:r>
              <a:rPr lang="tr-TR" sz="1600" cap="none" dirty="0" smtClean="0">
                <a:latin typeface="Arial" panose="020B0604020202020204" pitchFamily="34" charset="0"/>
                <a:cs typeface="Arial" panose="020B0604020202020204" pitchFamily="34" charset="0"/>
              </a:rPr>
              <a:t> gündem maddeleri istişare edilerek kararlar alınmıştır.</a:t>
            </a:r>
          </a:p>
          <a:p>
            <a:pPr marL="285750" indent="-285750">
              <a:buFont typeface="Arial" panose="020B0604020202020204" pitchFamily="34" charset="0"/>
              <a:buChar char="•"/>
            </a:pPr>
            <a:r>
              <a:rPr lang="tr-TR" sz="1600" cap="none" dirty="0" smtClean="0">
                <a:latin typeface="Arial" panose="020B0604020202020204" pitchFamily="34" charset="0"/>
                <a:cs typeface="Arial" panose="020B0604020202020204" pitchFamily="34" charset="0"/>
              </a:rPr>
              <a:t>Sivrihisar Eğitim Vakfı Yönetim Kurulu, hemşerimiz cumhurbaşkanlığı insan kaynakları strateji ofis başkanı </a:t>
            </a:r>
            <a:r>
              <a:rPr lang="tr-TR" sz="1600" cap="none" dirty="0" err="1" smtClean="0">
                <a:latin typeface="Arial" panose="020B0604020202020204" pitchFamily="34" charset="0"/>
                <a:cs typeface="Arial" panose="020B0604020202020204" pitchFamily="34" charset="0"/>
              </a:rPr>
              <a:t>Sn.Doçent</a:t>
            </a:r>
            <a:r>
              <a:rPr lang="tr-TR" sz="1600" cap="none" dirty="0" smtClean="0">
                <a:latin typeface="Arial" panose="020B0604020202020204" pitchFamily="34" charset="0"/>
                <a:cs typeface="Arial" panose="020B0604020202020204" pitchFamily="34" charset="0"/>
              </a:rPr>
              <a:t> </a:t>
            </a:r>
            <a:r>
              <a:rPr lang="tr-TR" sz="1600" cap="none" dirty="0" err="1" smtClean="0">
                <a:latin typeface="Arial" panose="020B0604020202020204" pitchFamily="34" charset="0"/>
                <a:cs typeface="Arial" panose="020B0604020202020204" pitchFamily="34" charset="0"/>
              </a:rPr>
              <a:t>Dr.Salim</a:t>
            </a:r>
            <a:r>
              <a:rPr lang="tr-TR" sz="1600" cap="none" dirty="0" smtClean="0">
                <a:latin typeface="Arial" panose="020B0604020202020204" pitchFamily="34" charset="0"/>
                <a:cs typeface="Arial" panose="020B0604020202020204" pitchFamily="34" charset="0"/>
              </a:rPr>
              <a:t> Atay’ı Çankaya Köşkünde ziyarette bulundu. Ziyarette </a:t>
            </a:r>
            <a:r>
              <a:rPr lang="tr-TR" sz="1600" cap="none" dirty="0" err="1" smtClean="0">
                <a:latin typeface="Arial" panose="020B0604020202020204" pitchFamily="34" charset="0"/>
                <a:cs typeface="Arial" panose="020B0604020202020204" pitchFamily="34" charset="0"/>
              </a:rPr>
              <a:t>Sn.Atay’a</a:t>
            </a:r>
            <a:r>
              <a:rPr lang="tr-TR" sz="1600" cap="none" dirty="0" smtClean="0">
                <a:latin typeface="Arial" panose="020B0604020202020204" pitchFamily="34" charset="0"/>
                <a:cs typeface="Arial" panose="020B0604020202020204" pitchFamily="34" charset="0"/>
              </a:rPr>
              <a:t> vakfımızın kültür hizmetleri Osmanlı arşivlerinde Dünyanın Merkezi Sivrihisar kitabımız, Sivrihisar yemekleri kitabı ve Orhan Keskin büyüğümüzün kaleme aldığı bütün yönleriyle Sivrihisar kitabı hediye edilmiştir. Ayrıca geleneksel kıyafetimiz olan Sivrihisar Sarkası takdim edilmiştir.</a:t>
            </a:r>
            <a:endParaRPr lang="tr-TR" dirty="0"/>
          </a:p>
        </p:txBody>
      </p:sp>
    </p:spTree>
    <p:extLst>
      <p:ext uri="{BB962C8B-B14F-4D97-AF65-F5344CB8AC3E}">
        <p14:creationId xmlns:p14="http://schemas.microsoft.com/office/powerpoint/2010/main" val="4732621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031966" y="261257"/>
            <a:ext cx="10015445" cy="740907"/>
          </a:xfrm>
        </p:spPr>
        <p:txBody>
          <a:bodyPr>
            <a:normAutofit/>
          </a:bodyPr>
          <a:lstStyle/>
          <a:p>
            <a:pPr algn="ctr"/>
            <a:r>
              <a:rPr lang="tr-TR" sz="2400" b="1" dirty="0" smtClean="0"/>
              <a:t>ACI KAYIPLARIMIZ</a:t>
            </a:r>
            <a:endParaRPr lang="tr-TR" sz="2400" b="1" dirty="0"/>
          </a:p>
        </p:txBody>
      </p:sp>
      <p:pic>
        <p:nvPicPr>
          <p:cNvPr id="27650" name="Picture 2" descr="Fotoğraf açıklaması y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841" y="1418024"/>
            <a:ext cx="2255115" cy="28676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ir 1 kişi, ayakta ve ayakkabı görseli olabil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267" y="831669"/>
            <a:ext cx="1856509" cy="443345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9842267" y="5431372"/>
            <a:ext cx="1809406" cy="369332"/>
          </a:xfrm>
          <a:prstGeom prst="rect">
            <a:avLst/>
          </a:prstGeom>
        </p:spPr>
        <p:txBody>
          <a:bodyPr wrap="none">
            <a:spAutoFit/>
          </a:bodyPr>
          <a:lstStyle/>
          <a:p>
            <a:r>
              <a:rPr lang="tr-TR" b="1" dirty="0"/>
              <a:t>HAYDAR KOCAER</a:t>
            </a:r>
          </a:p>
        </p:txBody>
      </p:sp>
      <p:pic>
        <p:nvPicPr>
          <p:cNvPr id="6" name="Picture 2" descr="Bir 1 kişi görseli olabili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7010" y="1168412"/>
            <a:ext cx="2549237" cy="3117273"/>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654841" y="4497471"/>
            <a:ext cx="5676937" cy="369332"/>
          </a:xfrm>
          <a:prstGeom prst="rect">
            <a:avLst/>
          </a:prstGeom>
        </p:spPr>
        <p:txBody>
          <a:bodyPr wrap="square">
            <a:spAutoFit/>
          </a:bodyPr>
          <a:lstStyle/>
          <a:p>
            <a:r>
              <a:rPr lang="tr-TR" b="1" dirty="0" smtClean="0"/>
              <a:t> MEHMET KIRKIZ                        OĞUZ </a:t>
            </a:r>
            <a:r>
              <a:rPr lang="tr-TR" b="1" dirty="0"/>
              <a:t>TÜRKAY</a:t>
            </a:r>
          </a:p>
        </p:txBody>
      </p:sp>
      <p:pic>
        <p:nvPicPr>
          <p:cNvPr id="8" name="Picture 2" descr="Fotoğraf açıklaması y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4193" y="1153317"/>
            <a:ext cx="2615333" cy="3132368"/>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7329054" y="4497471"/>
            <a:ext cx="2050472" cy="369332"/>
          </a:xfrm>
          <a:prstGeom prst="rect">
            <a:avLst/>
          </a:prstGeom>
        </p:spPr>
        <p:txBody>
          <a:bodyPr wrap="square">
            <a:spAutoFit/>
          </a:bodyPr>
          <a:lstStyle/>
          <a:p>
            <a:r>
              <a:rPr lang="tr-TR" b="1" dirty="0"/>
              <a:t>OSMAN KAVALCI</a:t>
            </a:r>
            <a:endParaRPr lang="tr-TR" dirty="0"/>
          </a:p>
        </p:txBody>
      </p:sp>
    </p:spTree>
    <p:extLst>
      <p:ext uri="{BB962C8B-B14F-4D97-AF65-F5344CB8AC3E}">
        <p14:creationId xmlns:p14="http://schemas.microsoft.com/office/powerpoint/2010/main" val="1368240947"/>
      </p:ext>
    </p:extLst>
  </p:cSld>
  <p:clrMapOvr>
    <a:masterClrMapping/>
  </p:clrMapOvr>
  <mc:AlternateContent xmlns:mc="http://schemas.openxmlformats.org/markup-compatibility/2006" xmlns:p15="http://schemas.microsoft.com/office/powerpoint/2012/main">
    <mc:Choice Requires="p15">
      <p:transition spd="slow" advClick="0" advTm="2000">
        <p15:prstTrans prst="airplane"/>
      </p:transition>
    </mc:Choice>
    <mc:Fallback xmlns="">
      <p:transition spd="slow" advClick="0" advTm="2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p:cNvSpPr/>
          <p:nvPr/>
        </p:nvSpPr>
        <p:spPr>
          <a:xfrm>
            <a:off x="6031831" y="36095"/>
            <a:ext cx="3906253" cy="312650"/>
          </a:xfrm>
          <a:prstGeom prst="rect">
            <a:avLst/>
          </a:prstGeom>
        </p:spPr>
        <p:txBody>
          <a:bodyPr wrap="square">
            <a:spAutoFit/>
          </a:bodyPr>
          <a:lstStyle/>
          <a:p>
            <a:pPr algn="ctr">
              <a:lnSpc>
                <a:spcPct val="107000"/>
              </a:lnSpc>
              <a:spcAft>
                <a:spcPts val="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ikdörtgen 4"/>
          <p:cNvSpPr/>
          <p:nvPr/>
        </p:nvSpPr>
        <p:spPr>
          <a:xfrm>
            <a:off x="822959" y="348746"/>
            <a:ext cx="10554789" cy="6497100"/>
          </a:xfrm>
          <a:prstGeom prst="rect">
            <a:avLst/>
          </a:prstGeom>
        </p:spPr>
        <p:txBody>
          <a:bodyPr wrap="square">
            <a:spAutoFit/>
          </a:bodyPr>
          <a:lstStyle/>
          <a:p>
            <a:pPr algn="ct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2022 </a:t>
            </a:r>
            <a:r>
              <a:rPr lang="tr-TR" b="1" dirty="0">
                <a:latin typeface="Calibri" panose="020F0502020204030204" pitchFamily="34" charset="0"/>
                <a:ea typeface="Calibri" panose="020F0502020204030204" pitchFamily="34" charset="0"/>
                <a:cs typeface="Times New Roman" panose="02020603050405020304" pitchFamily="18" charset="0"/>
              </a:rPr>
              <a:t>YILINDA VEFAT EDEN </a:t>
            </a:r>
            <a:r>
              <a:rPr lang="tr-TR" b="1" dirty="0" smtClean="0">
                <a:latin typeface="Calibri" panose="020F0502020204030204" pitchFamily="34" charset="0"/>
                <a:ea typeface="Calibri" panose="020F0502020204030204" pitchFamily="34" charset="0"/>
                <a:cs typeface="Times New Roman" panose="02020603050405020304" pitchFamily="18" charset="0"/>
              </a:rPr>
              <a:t>YAKINLARIMIZ</a:t>
            </a:r>
          </a:p>
          <a:p>
            <a:pPr>
              <a:lnSpc>
                <a:spcPct val="107000"/>
              </a:lnSpc>
              <a:spcAft>
                <a:spcPts val="0"/>
              </a:spcAft>
            </a:pPr>
            <a:endParaRPr lang="tr-TR" sz="11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YAVUZ SOLAK </a:t>
            </a:r>
            <a:r>
              <a:rPr lang="tr-TR" b="1" dirty="0" smtClean="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 İSMET TANYELİ</a:t>
            </a:r>
            <a:r>
              <a:rPr lang="tr-TR" b="1" dirty="0" smtClean="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FATMA ARA</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MUSTAFA MUZAFFER KALAY          </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HATİCE GÜVEN           </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MUSTAFA KAMIŞLI</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HULUSİ KALIR     </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GÜLŞEN ÜNLÜOĞLU</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MEHMET BÜYÜKSARAÇ</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AHMET ÖZSAKARYA</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SELAHATTİN EROĞLU    </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KANİ TEZGÖREN</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FATMA DEMİR</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GÜRBÜZ BİNGÖL</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GÖNÜL ERŞAHAN</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MEHMET HOROZOĞLU </a:t>
            </a:r>
            <a:endParaRPr lang="tr-TR"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HULUSİ KALIR</a:t>
            </a:r>
            <a:endParaRPr lang="tr-TR"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                                                         </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33694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345947" y="613111"/>
            <a:ext cx="9906000" cy="686300"/>
          </a:xfrm>
        </p:spPr>
        <p:txBody>
          <a:bodyPr>
            <a:noAutofit/>
          </a:bodyPr>
          <a:lstStyle/>
          <a:p>
            <a:r>
              <a:rPr lang="tr-TR" sz="1600" b="1" cap="none" dirty="0" smtClean="0">
                <a:solidFill>
                  <a:schemeClr val="bg2">
                    <a:lumMod val="60000"/>
                    <a:lumOff val="40000"/>
                  </a:schemeClr>
                </a:solidFill>
              </a:rPr>
              <a:t>Dönem içerisinde yönetim kurulu,  aşağıda görev bölümü ile çalışmalarını sürdürmüştür</a:t>
            </a:r>
            <a:endParaRPr lang="tr-TR" sz="1600" b="1" cap="none" dirty="0">
              <a:solidFill>
                <a:schemeClr val="bg2">
                  <a:lumMod val="60000"/>
                  <a:lumOff val="40000"/>
                </a:schemeClr>
              </a:solidFill>
            </a:endParaRPr>
          </a:p>
        </p:txBody>
      </p:sp>
      <p:sp>
        <p:nvSpPr>
          <p:cNvPr id="3" name="Metin Yer Tutucusu 2"/>
          <p:cNvSpPr>
            <a:spLocks noGrp="1"/>
          </p:cNvSpPr>
          <p:nvPr>
            <p:ph type="body" idx="1"/>
          </p:nvPr>
        </p:nvSpPr>
        <p:spPr>
          <a:xfrm>
            <a:off x="261257" y="261258"/>
            <a:ext cx="11612880" cy="6825344"/>
          </a:xfrm>
        </p:spPr>
        <p:txBody>
          <a:bodyPr/>
          <a:lstStyle/>
          <a:p>
            <a:pPr marL="285750" lvl="0" indent="-285750" fontAlgn="base">
              <a:buFont typeface="Arial" panose="020B0604020202020204" pitchFamily="34" charset="0"/>
              <a:buChar char="•"/>
            </a:pPr>
            <a:r>
              <a:rPr lang="tr-TR" sz="2000" cap="none" dirty="0" smtClean="0">
                <a:latin typeface="Arial" panose="020B0604020202020204" pitchFamily="34" charset="0"/>
                <a:cs typeface="Arial" panose="020B0604020202020204" pitchFamily="34" charset="0"/>
              </a:rPr>
              <a:t>SONUÇ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Her ay muntazam olarak yönetim kurulu toplantıları yapılmış,  toplantıda alınan kararlar noterce tasdik edilmiş olan karar defterine bilgisayarda yazılmış, imzalanmış ve yapıştırılmıştır.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Yönetim kurulu kararları,  tam ve zamanında eksiksiz olarak yerine getirilmiştir.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Muntazam olarak bordrolar,  muhtasar  beyanname  ve sigorta  prim bildirgesi hazırlanmış,  tahakkuklar  yaptırılarak  belirlenen vergi ve sigorta prim  miktarları zamanında yatırılmıştır.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Banka işlemleri, yetkili iki imza ile gerçekleştirilmiştir.  </a:t>
            </a:r>
          </a:p>
          <a:p>
            <a:endParaRPr lang="tr-TR" dirty="0"/>
          </a:p>
        </p:txBody>
      </p:sp>
    </p:spTree>
    <p:extLst>
      <p:ext uri="{BB962C8B-B14F-4D97-AF65-F5344CB8AC3E}">
        <p14:creationId xmlns:p14="http://schemas.microsoft.com/office/powerpoint/2010/main" val="1099089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p:cNvSpPr/>
          <p:nvPr/>
        </p:nvSpPr>
        <p:spPr>
          <a:xfrm>
            <a:off x="356134" y="115503"/>
            <a:ext cx="11491877" cy="9989786"/>
          </a:xfrm>
          <a:prstGeom prst="rect">
            <a:avLst/>
          </a:prstGeom>
        </p:spPr>
        <p:txBody>
          <a:bodyPr wrap="square">
            <a:spAutoFit/>
          </a:bodyPr>
          <a:lstStyle/>
          <a:p>
            <a:pPr algn="just">
              <a:lnSpc>
                <a:spcPct val="107000"/>
              </a:lnSpc>
              <a:spcAft>
                <a:spcPts val="800"/>
              </a:spcAft>
            </a:pPr>
            <a:r>
              <a:rPr lang="tr-TR" sz="1600" dirty="0" smtClean="0">
                <a:latin typeface="Arial" panose="020B0604020202020204" pitchFamily="34" charset="0"/>
                <a:cs typeface="Arial" panose="020B0604020202020204" pitchFamily="34" charset="0"/>
              </a:rPr>
              <a:t>ARTIK GELENEKSELLEŞTİRDİĞİMİZ sosyal sorumluluk projeleri kapsamında ramazan ayında gelenekselleşmiş olan Sivrihisar’daki ihtiyaç sahibi hemşerilerimize bize emanet edilen bağışları ulaştırdık.</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Sivrihisar da okuyan öğrencilerimize ÖĞRENCİLERİMİZ ÜŞÜMESİN kampanyası her yıl aralık ayında gelenekselleşmiş hale dönüştü. Bu sene de okul müdürlerinden aldığımız ihtiyaç sahibi öğrencilerimizin kışlık bot ve mont ihtiyaçlarını karşıladık.</a:t>
            </a:r>
          </a:p>
          <a:p>
            <a:pPr algn="just">
              <a:lnSpc>
                <a:spcPct val="107000"/>
              </a:lnSpc>
              <a:spcAft>
                <a:spcPts val="800"/>
              </a:spcAft>
            </a:pPr>
            <a:r>
              <a:rPr lang="tr-TR" sz="1600" dirty="0" smtClean="0">
                <a:latin typeface="Arial" panose="020B0604020202020204" pitchFamily="34" charset="0"/>
                <a:cs typeface="Arial" panose="020B0604020202020204" pitchFamily="34" charset="0"/>
              </a:rPr>
              <a:t>Yine QNB Finansbank yanımızda idi. Talebimizi ilettiğimiz de ikiletmeden anında olumlu yanıt vererek vakfımıza dört adet bilgisayar, oturma gruplarını bağışladı. Bilgisayarların 2 adedini ilçemizdeki İhsan </a:t>
            </a:r>
            <a:r>
              <a:rPr lang="tr-TR" sz="1600" dirty="0" err="1" smtClean="0">
                <a:latin typeface="Arial" panose="020B0604020202020204" pitchFamily="34" charset="0"/>
                <a:cs typeface="Arial" panose="020B0604020202020204" pitchFamily="34" charset="0"/>
              </a:rPr>
              <a:t>Biçerli</a:t>
            </a:r>
            <a:r>
              <a:rPr lang="tr-TR" sz="1600" dirty="0" smtClean="0">
                <a:latin typeface="Arial" panose="020B0604020202020204" pitchFamily="34" charset="0"/>
                <a:cs typeface="Arial" panose="020B0604020202020204" pitchFamily="34" charset="0"/>
              </a:rPr>
              <a:t> Anadolu Lisesine, 2 tanesini de ihtiyacı olan öğrencilerimize hediye </a:t>
            </a:r>
            <a:r>
              <a:rPr lang="tr-TR" sz="1600" dirty="0" err="1" smtClean="0">
                <a:latin typeface="Arial" panose="020B0604020202020204" pitchFamily="34" charset="0"/>
                <a:cs typeface="Arial" panose="020B0604020202020204" pitchFamily="34" charset="0"/>
              </a:rPr>
              <a:t>ettik.TEŞEKKÜRLER</a:t>
            </a:r>
            <a:r>
              <a:rPr lang="tr-TR" sz="1600" dirty="0" smtClean="0">
                <a:latin typeface="Arial" panose="020B0604020202020204" pitchFamily="34" charset="0"/>
                <a:cs typeface="Arial" panose="020B0604020202020204" pitchFamily="34" charset="0"/>
              </a:rPr>
              <a:t> QNB FİNANSBANK.</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Vakfımızın yıllardır devam eden </a:t>
            </a:r>
            <a:r>
              <a:rPr lang="tr-TR" sz="1600" dirty="0" err="1" smtClean="0">
                <a:latin typeface="Arial" panose="020B0604020202020204" pitchFamily="34" charset="0"/>
                <a:cs typeface="Arial" panose="020B0604020202020204" pitchFamily="34" charset="0"/>
              </a:rPr>
              <a:t>cenazelere,düğünlere</a:t>
            </a:r>
            <a:r>
              <a:rPr lang="tr-TR" sz="1600" dirty="0" smtClean="0">
                <a:latin typeface="Arial" panose="020B0604020202020204" pitchFamily="34" charset="0"/>
                <a:cs typeface="Arial" panose="020B0604020202020204" pitchFamily="34" charset="0"/>
              </a:rPr>
              <a:t> ve iş yeri açılışlarına gönderdiği ÇELENK HİZMETİ 2022 yılında talep edenlerin sayısı </a:t>
            </a:r>
            <a:r>
              <a:rPr lang="tr-TR" sz="1600" dirty="0" err="1" smtClean="0">
                <a:latin typeface="Arial" panose="020B0604020202020204" pitchFamily="34" charset="0"/>
                <a:cs typeface="Arial" panose="020B0604020202020204" pitchFamily="34" charset="0"/>
              </a:rPr>
              <a:t>artmıştır.Genel</a:t>
            </a:r>
            <a:r>
              <a:rPr lang="tr-TR" sz="1600" dirty="0" smtClean="0">
                <a:latin typeface="Arial" panose="020B0604020202020204" pitchFamily="34" charset="0"/>
                <a:cs typeface="Arial" panose="020B0604020202020204" pitchFamily="34" charset="0"/>
              </a:rPr>
              <a:t> giderlerimizin bir kısmı çelenk gelirlerinden karşılamaktayız.</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Bir hususta siz değerli mütevelli üyelerimizden destek rica </a:t>
            </a:r>
            <a:r>
              <a:rPr lang="tr-TR" sz="1600" dirty="0" err="1" smtClean="0">
                <a:latin typeface="Arial" panose="020B0604020202020204" pitchFamily="34" charset="0"/>
                <a:cs typeface="Arial" panose="020B0604020202020204" pitchFamily="34" charset="0"/>
              </a:rPr>
              <a:t>ediyorum.Vakfımızın</a:t>
            </a:r>
            <a:r>
              <a:rPr lang="tr-TR" sz="1600" dirty="0" smtClean="0">
                <a:latin typeface="Arial" panose="020B0604020202020204" pitchFamily="34" charset="0"/>
                <a:cs typeface="Arial" panose="020B0604020202020204" pitchFamily="34" charset="0"/>
              </a:rPr>
              <a:t> üye sayısını arttırmalıyız. Bu anlamda vakfımızı, yaptıklarımızı en iyi bilen sizlersiniz. Sizlerden tanıdıklarınıza vakfımızı anlatarak bilgilendirmenizi rica ediyoruz.</a:t>
            </a: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Sev in meşalesi 32 yıldır ışık saçıyor, saçmaya devam edecektir. Siz değerli üyelerimize, hayırseverlerimize, eğitim gönüllülerimize yönetimimiz adına şükranlarımızı sunuyoruz. Hepinize sağlıklı, mutlu günler diliyoruz.</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smtClean="0">
                <a:latin typeface="Arial" panose="020B0604020202020204" pitchFamily="34" charset="0"/>
                <a:cs typeface="Arial" panose="020B0604020202020204" pitchFamily="34" charset="0"/>
              </a:rPr>
              <a:t>		</a:t>
            </a:r>
            <a:r>
              <a:rPr lang="tr-TR" sz="1600" b="1" dirty="0" smtClean="0">
                <a:latin typeface="Arial" panose="020B0604020202020204" pitchFamily="34" charset="0"/>
                <a:cs typeface="Arial" panose="020B0604020202020204" pitchFamily="34" charset="0"/>
              </a:rPr>
              <a:t>saygı ve sevgilerimle</a:t>
            </a:r>
            <a:r>
              <a:rPr lang="tr-TR" sz="1600" dirty="0" smtClean="0">
                <a:latin typeface="Arial" panose="020B0604020202020204" pitchFamily="34" charset="0"/>
                <a:cs typeface="Arial" panose="020B0604020202020204" pitchFamily="34" charset="0"/>
              </a:rPr>
              <a:t>,</a:t>
            </a:r>
          </a:p>
          <a:p>
            <a:pPr algn="just">
              <a:lnSpc>
                <a:spcPct val="107000"/>
              </a:lnSpc>
              <a:spcAft>
                <a:spcPts val="800"/>
              </a:spcAft>
            </a:pPr>
            <a:r>
              <a:rPr lang="tr-TR" sz="1600" dirty="0">
                <a:latin typeface="Arial" panose="020B0604020202020204" pitchFamily="34" charset="0"/>
                <a:cs typeface="Arial" panose="020B0604020202020204" pitchFamily="34" charset="0"/>
              </a:rPr>
              <a:t>	</a:t>
            </a:r>
            <a:r>
              <a:rPr lang="tr-TR" sz="1600" dirty="0" smtClean="0">
                <a:latin typeface="Arial" panose="020B0604020202020204" pitchFamily="34" charset="0"/>
                <a:cs typeface="Arial" panose="020B0604020202020204" pitchFamily="34" charset="0"/>
              </a:rPr>
              <a:t>		</a:t>
            </a:r>
            <a:r>
              <a:rPr lang="tr-TR" sz="1600" b="1" dirty="0" smtClean="0">
                <a:latin typeface="Arial" panose="020B0604020202020204" pitchFamily="34" charset="0"/>
                <a:cs typeface="Arial" panose="020B0604020202020204" pitchFamily="34" charset="0"/>
              </a:rPr>
              <a:t>BEKİR KALIR</a:t>
            </a:r>
          </a:p>
          <a:p>
            <a:pPr algn="just">
              <a:lnSpc>
                <a:spcPct val="107000"/>
              </a:lnSpc>
              <a:spcAft>
                <a:spcPts val="800"/>
              </a:spcAft>
            </a:pPr>
            <a:r>
              <a:rPr lang="tr-TR" sz="1600" b="1" dirty="0">
                <a:latin typeface="Arial" panose="020B0604020202020204" pitchFamily="34" charset="0"/>
                <a:cs typeface="Arial" panose="020B0604020202020204" pitchFamily="34" charset="0"/>
              </a:rPr>
              <a:t>	</a:t>
            </a:r>
            <a:r>
              <a:rPr lang="tr-TR" sz="1600" b="1" dirty="0" smtClean="0">
                <a:latin typeface="Arial" panose="020B0604020202020204" pitchFamily="34" charset="0"/>
                <a:cs typeface="Arial" panose="020B0604020202020204" pitchFamily="34" charset="0"/>
              </a:rPr>
              <a:t>	Sivrihisar Eğitim Vakfı Başkanı</a:t>
            </a:r>
          </a:p>
          <a:p>
            <a:pPr algn="just">
              <a:lnSpc>
                <a:spcPct val="107000"/>
              </a:lnSpc>
              <a:spcAft>
                <a:spcPts val="800"/>
              </a:spcAft>
            </a:pPr>
            <a:r>
              <a:rPr lang="tr-TR" sz="1600" dirty="0">
                <a:latin typeface="Arial" panose="020B0604020202020204" pitchFamily="34" charset="0"/>
                <a:cs typeface="Arial" panose="020B0604020202020204" pitchFamily="34" charset="0"/>
              </a:rPr>
              <a:t>	</a:t>
            </a:r>
            <a:endParaRPr lang="tr-TR" sz="1600" dirty="0" smtClean="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	</a:t>
            </a:r>
            <a:r>
              <a:rPr lang="tr-TR" sz="1600" dirty="0" smtClean="0">
                <a:latin typeface="Arial" panose="020B0604020202020204" pitchFamily="34" charset="0"/>
                <a:cs typeface="Arial" panose="020B0604020202020204" pitchFamily="34" charset="0"/>
              </a:rPr>
              <a:t>	</a:t>
            </a:r>
            <a:endParaRPr lang="tr-TR" sz="1600" dirty="0">
              <a:latin typeface="Arial" panose="020B0604020202020204" pitchFamily="34" charset="0"/>
              <a:cs typeface="Arial" panose="020B0604020202020204" pitchFamily="34"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6483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2286000" y="0"/>
            <a:ext cx="9906000" cy="554038"/>
          </a:xfrm>
        </p:spPr>
        <p:txBody>
          <a:bodyPr>
            <a:normAutofit fontScale="90000"/>
          </a:bodyPr>
          <a:lstStyle/>
          <a:p>
            <a:endParaRPr lang="tr-TR" dirty="0"/>
          </a:p>
        </p:txBody>
      </p:sp>
      <p:graphicFrame>
        <p:nvGraphicFramePr>
          <p:cNvPr id="14" name="Nesne 13"/>
          <p:cNvGraphicFramePr>
            <a:graphicFrameLocks noChangeAspect="1"/>
          </p:cNvGraphicFramePr>
          <p:nvPr>
            <p:extLst>
              <p:ext uri="{D42A27DB-BD31-4B8C-83A1-F6EECF244321}">
                <p14:modId xmlns:p14="http://schemas.microsoft.com/office/powerpoint/2010/main" val="1956921975"/>
              </p:ext>
            </p:extLst>
          </p:nvPr>
        </p:nvGraphicFramePr>
        <p:xfrm>
          <a:off x="0" y="0"/>
          <a:ext cx="12191999" cy="7015118"/>
        </p:xfrm>
        <a:graphic>
          <a:graphicData uri="http://schemas.openxmlformats.org/presentationml/2006/ole">
            <mc:AlternateContent xmlns:mc="http://schemas.openxmlformats.org/markup-compatibility/2006">
              <mc:Choice xmlns:v="urn:schemas-microsoft-com:vml" Requires="v">
                <p:oleObj spid="_x0000_s1193" name="Acrobat Document" r:id="rId3" imgW="5667326" imgH="4000460" progId="Acrobat.Document.DC">
                  <p:embed/>
                </p:oleObj>
              </mc:Choice>
              <mc:Fallback>
                <p:oleObj name="Acrobat Document" r:id="rId3" imgW="5667326" imgH="4000460" progId="Acrobat.Document.DC">
                  <p:embed/>
                  <p:pic>
                    <p:nvPicPr>
                      <p:cNvPr id="0" name=""/>
                      <p:cNvPicPr/>
                      <p:nvPr/>
                    </p:nvPicPr>
                    <p:blipFill>
                      <a:blip r:embed="rId4"/>
                      <a:stretch>
                        <a:fillRect/>
                      </a:stretch>
                    </p:blipFill>
                    <p:spPr>
                      <a:xfrm>
                        <a:off x="0" y="0"/>
                        <a:ext cx="12191999" cy="7015118"/>
                      </a:xfrm>
                      <a:prstGeom prst="rect">
                        <a:avLst/>
                      </a:prstGeom>
                    </p:spPr>
                  </p:pic>
                </p:oleObj>
              </mc:Fallback>
            </mc:AlternateContent>
          </a:graphicData>
        </a:graphic>
      </p:graphicFrame>
      <p:pic>
        <p:nvPicPr>
          <p:cNvPr id="16" name="Resim 15"/>
          <p:cNvPicPr/>
          <p:nvPr/>
        </p:nvPicPr>
        <p:blipFill>
          <a:blip r:embed="rId5" cstate="print">
            <a:extLst>
              <a:ext uri="{28A0092B-C50C-407E-A947-70E740481C1C}">
                <a14:useLocalDpi xmlns:a14="http://schemas.microsoft.com/office/drawing/2010/main" val="0"/>
              </a:ext>
            </a:extLst>
          </a:blip>
          <a:stretch>
            <a:fillRect/>
          </a:stretch>
        </p:blipFill>
        <p:spPr>
          <a:xfrm>
            <a:off x="5055034" y="770890"/>
            <a:ext cx="1769110" cy="1658620"/>
          </a:xfrm>
          <a:prstGeom prst="rect">
            <a:avLst/>
          </a:prstGeom>
        </p:spPr>
      </p:pic>
      <p:pic>
        <p:nvPicPr>
          <p:cNvPr id="17" name="Resim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2435" y="4848726"/>
            <a:ext cx="1644565" cy="1580325"/>
          </a:xfrm>
          <a:prstGeom prst="rect">
            <a:avLst/>
          </a:prstGeom>
        </p:spPr>
      </p:pic>
      <p:pic>
        <p:nvPicPr>
          <p:cNvPr id="18" name="Resi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1521" y="4930368"/>
            <a:ext cx="1672623" cy="1498683"/>
          </a:xfrm>
          <a:prstGeom prst="rect">
            <a:avLst/>
          </a:prstGeom>
        </p:spPr>
      </p:pic>
      <p:pic>
        <p:nvPicPr>
          <p:cNvPr id="19" name="Resim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671" y="2738868"/>
            <a:ext cx="1685424" cy="1708768"/>
          </a:xfrm>
          <a:prstGeom prst="rect">
            <a:avLst/>
          </a:prstGeom>
        </p:spPr>
      </p:pic>
      <p:pic>
        <p:nvPicPr>
          <p:cNvPr id="20" name="Resim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2435" y="2889320"/>
            <a:ext cx="1592805" cy="1558316"/>
          </a:xfrm>
          <a:prstGeom prst="rect">
            <a:avLst/>
          </a:prstGeom>
        </p:spPr>
      </p:pic>
      <p:pic>
        <p:nvPicPr>
          <p:cNvPr id="21" name="Resim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9671" y="4930368"/>
            <a:ext cx="1608195" cy="1470919"/>
          </a:xfrm>
          <a:prstGeom prst="rect">
            <a:avLst/>
          </a:prstGeom>
        </p:spPr>
      </p:pic>
      <p:pic>
        <p:nvPicPr>
          <p:cNvPr id="22" name="Resim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51522" y="2851866"/>
            <a:ext cx="1672622" cy="1595770"/>
          </a:xfrm>
          <a:prstGeom prst="rect">
            <a:avLst/>
          </a:prstGeom>
        </p:spPr>
      </p:pic>
    </p:spTree>
    <p:extLst>
      <p:ext uri="{BB962C8B-B14F-4D97-AF65-F5344CB8AC3E}">
        <p14:creationId xmlns:p14="http://schemas.microsoft.com/office/powerpoint/2010/main" val="3572665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20072" y="267798"/>
            <a:ext cx="8950489" cy="627394"/>
          </a:xfrm>
        </p:spPr>
        <p:txBody>
          <a:bodyPr>
            <a:normAutofit fontScale="90000"/>
          </a:bodyPr>
          <a:lstStyle/>
          <a:p>
            <a:pPr algn="ctr"/>
            <a:r>
              <a:rPr lang="tr-TR" dirty="0" smtClean="0"/>
              <a:t>11.DÖNEM DENETİM KURULU</a:t>
            </a:r>
            <a:br>
              <a:rPr lang="tr-TR" dirty="0" smtClean="0"/>
            </a:br>
            <a:r>
              <a:rPr lang="tr-TR" dirty="0" smtClean="0"/>
              <a:t>2021-2024</a:t>
            </a:r>
            <a:endParaRPr lang="tr-TR" dirty="0"/>
          </a:p>
        </p:txBody>
      </p:sp>
      <p:sp>
        <p:nvSpPr>
          <p:cNvPr id="8" name="Metin Yer Tutucusu 7"/>
          <p:cNvSpPr>
            <a:spLocks noGrp="1"/>
          </p:cNvSpPr>
          <p:nvPr>
            <p:ph type="body" sz="half" idx="13"/>
          </p:nvPr>
        </p:nvSpPr>
        <p:spPr>
          <a:xfrm>
            <a:off x="1718262" y="2950251"/>
            <a:ext cx="8752299" cy="704301"/>
          </a:xfrm>
        </p:spPr>
        <p:txBody>
          <a:bodyPr>
            <a:noAutofit/>
          </a:bodyPr>
          <a:lstStyle/>
          <a:p>
            <a:r>
              <a:rPr lang="tr-TR" dirty="0" smtClean="0">
                <a:latin typeface="Arial" panose="020B0604020202020204" pitchFamily="34" charset="0"/>
                <a:cs typeface="Arial" panose="020B0604020202020204" pitchFamily="34" charset="0"/>
              </a:rPr>
              <a:t>                                                                          FAHRİ CEYLAN</a:t>
            </a:r>
          </a:p>
          <a:p>
            <a:r>
              <a:rPr lang="tr-TR" dirty="0">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                                                                             BAŞKAN</a:t>
            </a:r>
            <a:endParaRPr lang="tr-TR" dirty="0">
              <a:latin typeface="Arial" panose="020B0604020202020204" pitchFamily="34" charset="0"/>
              <a:cs typeface="Arial" panose="020B0604020202020204" pitchFamily="34" charset="0"/>
            </a:endParaRPr>
          </a:p>
        </p:txBody>
      </p:sp>
      <p:sp>
        <p:nvSpPr>
          <p:cNvPr id="7" name="Metin Yer Tutucusu 6"/>
          <p:cNvSpPr>
            <a:spLocks noGrp="1"/>
          </p:cNvSpPr>
          <p:nvPr>
            <p:ph type="body" sz="half" idx="2"/>
          </p:nvPr>
        </p:nvSpPr>
        <p:spPr>
          <a:xfrm>
            <a:off x="1231351" y="5627733"/>
            <a:ext cx="10341055" cy="1012910"/>
          </a:xfrm>
        </p:spPr>
        <p:txBody>
          <a:bodyPr>
            <a:normAutofit/>
          </a:bodyPr>
          <a:lstStyle/>
          <a:p>
            <a:r>
              <a:rPr lang="tr-TR" dirty="0" smtClean="0"/>
              <a:t>               AHMET EMEL                                                     KADİR TOMBAKTEPE</a:t>
            </a:r>
          </a:p>
          <a:p>
            <a:r>
              <a:rPr lang="tr-TR" dirty="0" smtClean="0"/>
              <a:t>                    ÜYE                                                                          </a:t>
            </a:r>
            <a:r>
              <a:rPr lang="tr-TR" dirty="0" err="1" smtClean="0"/>
              <a:t>ÜYE</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6627" y="3566322"/>
            <a:ext cx="1566672" cy="2061411"/>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643" y="3654553"/>
            <a:ext cx="1755649" cy="205740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8967" y="972099"/>
            <a:ext cx="1770888" cy="1978152"/>
          </a:xfrm>
          <a:prstGeom prst="rect">
            <a:avLst/>
          </a:prstGeom>
        </p:spPr>
      </p:pic>
    </p:spTree>
    <p:extLst>
      <p:ext uri="{BB962C8B-B14F-4D97-AF65-F5344CB8AC3E}">
        <p14:creationId xmlns:p14="http://schemas.microsoft.com/office/powerpoint/2010/main" val="3250569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033126" y="540922"/>
            <a:ext cx="9906000" cy="457700"/>
          </a:xfrm>
        </p:spPr>
        <p:txBody>
          <a:bodyPr>
            <a:normAutofit fontScale="90000"/>
          </a:bodyPr>
          <a:lstStyle/>
          <a:p>
            <a:pPr algn="ctr"/>
            <a:r>
              <a:rPr lang="tr-TR" dirty="0" smtClean="0">
                <a:latin typeface="Arial" panose="020B0604020202020204" pitchFamily="34" charset="0"/>
                <a:cs typeface="Arial" panose="020B0604020202020204" pitchFamily="34" charset="0"/>
              </a:rPr>
              <a:t>SEV’İN kurucuları</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141411" y="1118937"/>
            <a:ext cx="9906000" cy="5534526"/>
          </a:xfrm>
        </p:spPr>
        <p:txBody>
          <a:bodyPr>
            <a:normAutofit fontScale="92500" lnSpcReduction="10000"/>
          </a:bodyPr>
          <a:lstStyle/>
          <a:p>
            <a:pPr>
              <a:lnSpc>
                <a:spcPct val="100000"/>
              </a:lnSpc>
            </a:pPr>
            <a:r>
              <a:rPr lang="tr-TR" sz="1500" dirty="0" smtClean="0">
                <a:latin typeface="Arial" panose="020B0604020202020204" pitchFamily="34" charset="0"/>
                <a:cs typeface="Arial" panose="020B0604020202020204" pitchFamily="34" charset="0"/>
              </a:rPr>
              <a:t>h. Atilla şamdan                           GÜRKÖK YÜZÜGÜLLÜ                                   muzaffer </a:t>
            </a:r>
            <a:r>
              <a:rPr lang="tr-TR" sz="1500" dirty="0" err="1" smtClean="0">
                <a:latin typeface="Arial" panose="020B0604020202020204" pitchFamily="34" charset="0"/>
                <a:cs typeface="Arial" panose="020B0604020202020204" pitchFamily="34" charset="0"/>
              </a:rPr>
              <a:t>kozanlıoğlu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Mehmet inci                                    YAVUZ BESLER                                              muzaffer yalçın </a:t>
            </a:r>
            <a:r>
              <a:rPr lang="tr-TR" sz="1500" dirty="0" err="1" smtClean="0">
                <a:latin typeface="Arial" panose="020B0604020202020204" pitchFamily="34" charset="0"/>
                <a:cs typeface="Arial" panose="020B0604020202020204" pitchFamily="34" charset="0"/>
              </a:rPr>
              <a:t>çamoğlu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Mehmet ali </a:t>
            </a:r>
            <a:r>
              <a:rPr lang="tr-TR" sz="1500" dirty="0" err="1" smtClean="0">
                <a:latin typeface="Arial" panose="020B0604020202020204" pitchFamily="34" charset="0"/>
                <a:cs typeface="Arial" panose="020B0604020202020204" pitchFamily="34" charset="0"/>
              </a:rPr>
              <a:t>görener</a:t>
            </a:r>
            <a:r>
              <a:rPr lang="tr-TR" sz="1500" dirty="0" smtClean="0">
                <a:latin typeface="Arial" panose="020B0604020202020204" pitchFamily="34" charset="0"/>
                <a:cs typeface="Arial" panose="020B0604020202020204" pitchFamily="34" charset="0"/>
              </a:rPr>
              <a:t>                   HAMDİ ÇINGIR                                               muzaffer yastıkçı</a:t>
            </a:r>
          </a:p>
          <a:p>
            <a:pPr>
              <a:lnSpc>
                <a:spcPct val="100000"/>
              </a:lnSpc>
            </a:pPr>
            <a:r>
              <a:rPr lang="tr-TR" sz="1500" dirty="0" err="1" smtClean="0">
                <a:latin typeface="Arial" panose="020B0604020202020204" pitchFamily="34" charset="0"/>
                <a:cs typeface="Arial" panose="020B0604020202020204" pitchFamily="34" charset="0"/>
              </a:rPr>
              <a:t>güleser</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benuğur</a:t>
            </a:r>
            <a:r>
              <a:rPr lang="tr-TR" sz="1500" dirty="0" smtClean="0">
                <a:latin typeface="Arial" panose="020B0604020202020204" pitchFamily="34" charset="0"/>
                <a:cs typeface="Arial" panose="020B0604020202020204" pitchFamily="34" charset="0"/>
              </a:rPr>
              <a:t>                        HAMDİ YAŞAR ÖZGENECİ                           Nilgün </a:t>
            </a:r>
            <a:r>
              <a:rPr lang="tr-TR" sz="1500" dirty="0" err="1" smtClean="0">
                <a:latin typeface="Arial" panose="020B0604020202020204" pitchFamily="34" charset="0"/>
                <a:cs typeface="Arial" panose="020B0604020202020204" pitchFamily="34" charset="0"/>
              </a:rPr>
              <a:t>keskiner</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ali Bülent altın                             İBRAHİM YAZICIOĞLU                                  Necdet </a:t>
            </a:r>
            <a:r>
              <a:rPr lang="tr-TR" sz="1500" dirty="0" err="1" smtClean="0">
                <a:latin typeface="Arial" panose="020B0604020202020204" pitchFamily="34" charset="0"/>
                <a:cs typeface="Arial" panose="020B0604020202020204" pitchFamily="34" charset="0"/>
              </a:rPr>
              <a:t>visalettin</a:t>
            </a:r>
            <a:r>
              <a:rPr lang="tr-TR" sz="1500" dirty="0" smtClean="0">
                <a:latin typeface="Arial" panose="020B0604020202020204" pitchFamily="34" charset="0"/>
                <a:cs typeface="Arial" panose="020B0604020202020204" pitchFamily="34" charset="0"/>
              </a:rPr>
              <a:t> sönmez</a:t>
            </a:r>
          </a:p>
          <a:p>
            <a:pPr>
              <a:lnSpc>
                <a:spcPct val="100000"/>
              </a:lnSpc>
            </a:pPr>
            <a:r>
              <a:rPr lang="tr-TR" sz="1500" dirty="0" smtClean="0">
                <a:latin typeface="Arial" panose="020B0604020202020204" pitchFamily="34" charset="0"/>
                <a:cs typeface="Arial" panose="020B0604020202020204" pitchFamily="34" charset="0"/>
              </a:rPr>
              <a:t>Adnan Erdoğdu                            İHSAN SARIKARDAŞOĞLU                          </a:t>
            </a:r>
            <a:r>
              <a:rPr lang="tr-TR" sz="1500" dirty="0" err="1" smtClean="0">
                <a:latin typeface="Arial" panose="020B0604020202020204" pitchFamily="34" charset="0"/>
                <a:cs typeface="Arial" panose="020B0604020202020204" pitchFamily="34" charset="0"/>
              </a:rPr>
              <a:t>niyazi</a:t>
            </a:r>
            <a:r>
              <a:rPr lang="tr-TR" sz="1500" dirty="0" smtClean="0">
                <a:latin typeface="Arial" panose="020B0604020202020204" pitchFamily="34" charset="0"/>
                <a:cs typeface="Arial" panose="020B0604020202020204" pitchFamily="34" charset="0"/>
              </a:rPr>
              <a:t> irfan Ünver </a:t>
            </a:r>
          </a:p>
          <a:p>
            <a:pPr>
              <a:lnSpc>
                <a:spcPct val="100000"/>
              </a:lnSpc>
            </a:pPr>
            <a:r>
              <a:rPr lang="tr-TR" sz="1500" dirty="0" smtClean="0">
                <a:latin typeface="Arial" panose="020B0604020202020204" pitchFamily="34" charset="0"/>
                <a:cs typeface="Arial" panose="020B0604020202020204" pitchFamily="34" charset="0"/>
              </a:rPr>
              <a:t>AKIN ÇAMOĞLU                                imdat kara                                                   </a:t>
            </a:r>
            <a:r>
              <a:rPr lang="tr-TR" sz="1500" dirty="0" err="1" smtClean="0">
                <a:latin typeface="Arial" panose="020B0604020202020204" pitchFamily="34" charset="0"/>
                <a:cs typeface="Arial" panose="020B0604020202020204" pitchFamily="34" charset="0"/>
              </a:rPr>
              <a:t>orhan</a:t>
            </a:r>
            <a:r>
              <a:rPr lang="tr-TR" sz="1500" dirty="0" smtClean="0">
                <a:latin typeface="Arial" panose="020B0604020202020204" pitchFamily="34" charset="0"/>
                <a:cs typeface="Arial" panose="020B0604020202020204" pitchFamily="34" charset="0"/>
              </a:rPr>
              <a:t> keskin</a:t>
            </a:r>
          </a:p>
          <a:p>
            <a:pPr>
              <a:lnSpc>
                <a:spcPct val="100000"/>
              </a:lnSpc>
            </a:pPr>
            <a:r>
              <a:rPr lang="tr-TR" sz="1500" dirty="0" smtClean="0">
                <a:latin typeface="Arial" panose="020B0604020202020204" pitchFamily="34" charset="0"/>
                <a:cs typeface="Arial" panose="020B0604020202020204" pitchFamily="34" charset="0"/>
              </a:rPr>
              <a:t>ATA GÜRBÜZ ÇÖRTOĞLU                kazım emre </a:t>
            </a:r>
            <a:r>
              <a:rPr lang="tr-TR" sz="1500" dirty="0" err="1" smtClean="0">
                <a:latin typeface="Arial" panose="020B0604020202020204" pitchFamily="34" charset="0"/>
                <a:cs typeface="Arial" panose="020B0604020202020204" pitchFamily="34" charset="0"/>
              </a:rPr>
              <a:t>atışkan</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özkan</a:t>
            </a:r>
            <a:r>
              <a:rPr lang="tr-TR" sz="1500" dirty="0" smtClean="0">
                <a:latin typeface="Arial" panose="020B0604020202020204" pitchFamily="34" charset="0"/>
                <a:cs typeface="Arial" panose="020B0604020202020204" pitchFamily="34" charset="0"/>
              </a:rPr>
              <a:t> bulgu</a:t>
            </a:r>
          </a:p>
          <a:p>
            <a:pPr>
              <a:lnSpc>
                <a:spcPct val="100000"/>
              </a:lnSpc>
            </a:pPr>
            <a:r>
              <a:rPr lang="tr-TR" sz="1500" dirty="0" smtClean="0">
                <a:latin typeface="Arial" panose="020B0604020202020204" pitchFamily="34" charset="0"/>
                <a:cs typeface="Arial" panose="020B0604020202020204" pitchFamily="34" charset="0"/>
              </a:rPr>
              <a:t>BEKİR EKREM BALCILAR                </a:t>
            </a:r>
            <a:r>
              <a:rPr lang="tr-TR" sz="1500" dirty="0" err="1" smtClean="0">
                <a:latin typeface="Arial" panose="020B0604020202020204" pitchFamily="34" charset="0"/>
                <a:cs typeface="Arial" panose="020B0604020202020204" pitchFamily="34" charset="0"/>
              </a:rPr>
              <a:t>latıfe</a:t>
            </a:r>
            <a:r>
              <a:rPr lang="tr-TR" sz="1500" dirty="0" smtClean="0">
                <a:latin typeface="Arial" panose="020B0604020202020204" pitchFamily="34" charset="0"/>
                <a:cs typeface="Arial" panose="020B0604020202020204" pitchFamily="34" charset="0"/>
              </a:rPr>
              <a:t> berrin </a:t>
            </a:r>
            <a:r>
              <a:rPr lang="tr-TR" sz="1500" dirty="0" err="1" smtClean="0">
                <a:latin typeface="Arial" panose="020B0604020202020204" pitchFamily="34" charset="0"/>
                <a:cs typeface="Arial" panose="020B0604020202020204" pitchFamily="34" charset="0"/>
              </a:rPr>
              <a:t>erbay</a:t>
            </a:r>
            <a:r>
              <a:rPr lang="tr-TR" sz="1500" dirty="0" smtClean="0">
                <a:latin typeface="Arial" panose="020B0604020202020204" pitchFamily="34" charset="0"/>
                <a:cs typeface="Arial" panose="020B0604020202020204" pitchFamily="34" charset="0"/>
              </a:rPr>
              <a:t>                                 Süleyman sırrı </a:t>
            </a:r>
            <a:r>
              <a:rPr lang="tr-TR" sz="1500" dirty="0" err="1" smtClean="0">
                <a:latin typeface="Arial" panose="020B0604020202020204" pitchFamily="34" charset="0"/>
                <a:cs typeface="Arial" panose="020B0604020202020204" pitchFamily="34" charset="0"/>
              </a:rPr>
              <a:t>eroğlu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SIDIKA BEYHAN DÜMREK               Mehmet </a:t>
            </a:r>
            <a:r>
              <a:rPr lang="tr-TR" sz="1500" dirty="0" err="1" smtClean="0">
                <a:latin typeface="Arial" panose="020B0604020202020204" pitchFamily="34" charset="0"/>
                <a:cs typeface="Arial" panose="020B0604020202020204" pitchFamily="34" charset="0"/>
              </a:rPr>
              <a:t>hatayi</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erdemgil</a:t>
            </a:r>
            <a:r>
              <a:rPr lang="tr-TR" sz="1500" dirty="0" smtClean="0">
                <a:latin typeface="Arial" panose="020B0604020202020204" pitchFamily="34" charset="0"/>
                <a:cs typeface="Arial" panose="020B0604020202020204" pitchFamily="34" charset="0"/>
              </a:rPr>
              <a:t>                        şan </a:t>
            </a:r>
            <a:r>
              <a:rPr lang="tr-TR" sz="1500" dirty="0" err="1" smtClean="0">
                <a:latin typeface="Arial" panose="020B0604020202020204" pitchFamily="34" charset="0"/>
                <a:cs typeface="Arial" panose="020B0604020202020204" pitchFamily="34" charset="0"/>
              </a:rPr>
              <a:t>özalp</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BURHANETTİN ERBAY                    Mehmet erkan besler                            </a:t>
            </a:r>
            <a:r>
              <a:rPr lang="tr-TR" sz="1500" dirty="0" err="1" smtClean="0">
                <a:latin typeface="Arial" panose="020B0604020202020204" pitchFamily="34" charset="0"/>
                <a:cs typeface="Arial" panose="020B0604020202020204" pitchFamily="34" charset="0"/>
              </a:rPr>
              <a:t>ünal</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akkoyun</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ERDAL TABAK                                  </a:t>
            </a:r>
            <a:r>
              <a:rPr lang="tr-TR" sz="1500" dirty="0" err="1" smtClean="0">
                <a:latin typeface="Arial" panose="020B0604020202020204" pitchFamily="34" charset="0"/>
                <a:cs typeface="Arial" panose="020B0604020202020204" pitchFamily="34" charset="0"/>
              </a:rPr>
              <a:t>merih</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Usluer                            yaşar özgül</a:t>
            </a:r>
          </a:p>
          <a:p>
            <a:pPr>
              <a:lnSpc>
                <a:spcPct val="100000"/>
              </a:lnSpc>
            </a:pPr>
            <a:r>
              <a:rPr lang="tr-TR" sz="1500" dirty="0" smtClean="0">
                <a:latin typeface="Arial" panose="020B0604020202020204" pitchFamily="34" charset="0"/>
                <a:cs typeface="Arial" panose="020B0604020202020204" pitchFamily="34" charset="0"/>
              </a:rPr>
              <a:t>EROL TEZGÖREN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Akkoyun                                      yavuz </a:t>
            </a:r>
            <a:r>
              <a:rPr lang="tr-TR" sz="1500" dirty="0" err="1" smtClean="0">
                <a:latin typeface="Arial" panose="020B0604020202020204" pitchFamily="34" charset="0"/>
                <a:cs typeface="Arial" panose="020B0604020202020204" pitchFamily="34" charset="0"/>
              </a:rPr>
              <a:t>gülerce</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ERSOY CANKÜYER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barış                                             Mehmet kamil </a:t>
            </a:r>
            <a:r>
              <a:rPr lang="tr-TR" sz="1500" dirty="0" err="1" smtClean="0">
                <a:latin typeface="Arial" panose="020B0604020202020204" pitchFamily="34" charset="0"/>
                <a:cs typeface="Arial" panose="020B0604020202020204" pitchFamily="34" charset="0"/>
              </a:rPr>
              <a:t>biçerli</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FATMA NİLGÜN KUTLU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kıdan</a:t>
            </a:r>
            <a:r>
              <a:rPr lang="tr-TR" sz="1500" dirty="0" smtClean="0">
                <a:latin typeface="Arial" panose="020B0604020202020204" pitchFamily="34" charset="0"/>
                <a:cs typeface="Arial" panose="020B0604020202020204" pitchFamily="34" charset="0"/>
              </a:rPr>
              <a:t>                                             m. Hamdi </a:t>
            </a:r>
            <a:r>
              <a:rPr lang="tr-TR" sz="1500" dirty="0" err="1" smtClean="0">
                <a:latin typeface="Arial" panose="020B0604020202020204" pitchFamily="34" charset="0"/>
                <a:cs typeface="Arial" panose="020B0604020202020204" pitchFamily="34" charset="0"/>
              </a:rPr>
              <a:t>sarıkardaşoğlu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GÜRBÜZ DURUL                              Mithat </a:t>
            </a:r>
            <a:r>
              <a:rPr lang="tr-TR" sz="1500" dirty="0" err="1" smtClean="0">
                <a:latin typeface="Arial" panose="020B0604020202020204" pitchFamily="34" charset="0"/>
                <a:cs typeface="Arial" panose="020B0604020202020204" pitchFamily="34" charset="0"/>
              </a:rPr>
              <a:t>yüzügüllü</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hüseyin</a:t>
            </a:r>
            <a:r>
              <a:rPr lang="tr-TR" sz="1500" dirty="0" smtClean="0">
                <a:latin typeface="Arial" panose="020B0604020202020204" pitchFamily="34" charset="0"/>
                <a:cs typeface="Arial" panose="020B0604020202020204" pitchFamily="34" charset="0"/>
              </a:rPr>
              <a:t> taşar</a:t>
            </a:r>
          </a:p>
          <a:p>
            <a:r>
              <a:rPr lang="tr-TR" dirty="0" smtClean="0"/>
              <a:t> </a:t>
            </a:r>
            <a:endParaRPr lang="tr-TR" dirty="0"/>
          </a:p>
        </p:txBody>
      </p:sp>
    </p:spTree>
    <p:extLst>
      <p:ext uri="{BB962C8B-B14F-4D97-AF65-F5344CB8AC3E}">
        <p14:creationId xmlns:p14="http://schemas.microsoft.com/office/powerpoint/2010/main" val="29763921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vre">
  <a:themeElements>
    <a:clrScheme name="Devr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Devr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
  <TotalTime>6494</TotalTime>
  <Words>3553</Words>
  <Application>Microsoft Office PowerPoint</Application>
  <PresentationFormat>Geniş ekran</PresentationFormat>
  <Paragraphs>456</Paragraphs>
  <Slides>58</Slides>
  <Notes>0</Notes>
  <HiddenSlides>0</HiddenSlides>
  <MMClips>0</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1</vt:i4>
      </vt:variant>
      <vt:variant>
        <vt:lpstr>Slayt Başlıkları</vt:lpstr>
      </vt:variant>
      <vt:variant>
        <vt:i4>58</vt:i4>
      </vt:variant>
    </vt:vector>
  </HeadingPairs>
  <TitlesOfParts>
    <vt:vector size="66" baseType="lpstr">
      <vt:lpstr>Arial</vt:lpstr>
      <vt:lpstr>Calibri</vt:lpstr>
      <vt:lpstr>Cambria</vt:lpstr>
      <vt:lpstr>Times New Roman</vt:lpstr>
      <vt:lpstr>Trebuchet MS</vt:lpstr>
      <vt:lpstr>Tw Cen MT</vt:lpstr>
      <vt:lpstr>Devre</vt:lpstr>
      <vt:lpstr>Acrobat Document</vt:lpstr>
      <vt:lpstr> SİVrİHİSAR eğİTİM kültür Ve dayanışma vakfı  2022 faaLİYET RAporu</vt:lpstr>
      <vt:lpstr>PowerPoint Sunusu</vt:lpstr>
      <vt:lpstr>PowerPoint Sunusu</vt:lpstr>
      <vt:lpstr>Bekir kalır yönetim kurulu başkanı</vt:lpstr>
      <vt:lpstr>YÖNETİM KURULUBAŞKANININ MESAJI</vt:lpstr>
      <vt:lpstr>PowerPoint Sunusu</vt:lpstr>
      <vt:lpstr>PowerPoint Sunusu</vt:lpstr>
      <vt:lpstr>11.DÖNEM DENETİM KURULU 2021-2024</vt:lpstr>
      <vt:lpstr>SEV’İN kurucuları</vt:lpstr>
      <vt:lpstr>Kurucu ve Onursal başkanımız                                               atilla şamdan</vt:lpstr>
      <vt:lpstr>EĞİTİM İÇİN BİR VAKIF DOĞUYOR</vt:lpstr>
      <vt:lpstr>SEV’İ SEV YAPAN DEĞERLER</vt:lpstr>
      <vt:lpstr>VAKFIN AMACI</vt:lpstr>
      <vt:lpstr>PowerPoint Sunusu</vt:lpstr>
      <vt:lpstr>Sev kaynakları </vt:lpstr>
      <vt:lpstr>BURSLARIMIZ</vt:lpstr>
      <vt:lpstr>      Burs faaliyetleri</vt:lpstr>
      <vt:lpstr>PowerPoint Sunusu</vt:lpstr>
      <vt:lpstr>BURSİYERLERİMİZİN OKUL VE BÖLÜMLERİ</vt:lpstr>
      <vt:lpstr>PowerPoint Sunusu</vt:lpstr>
      <vt:lpstr>PowerPoint Sunusu</vt:lpstr>
      <vt:lpstr>PowerPoint Sunusu</vt:lpstr>
      <vt:lpstr>PowerPoint Sunusu</vt:lpstr>
      <vt:lpstr>PowerPoint Sunusu</vt:lpstr>
      <vt:lpstr>PowerPoint Sunusu</vt:lpstr>
      <vt:lpstr>Kaynak geliştirme</vt:lpstr>
      <vt:lpstr>KÜLTÜR YAYINLARIMIZ</vt:lpstr>
      <vt:lpstr>PowerPoint Sunusu</vt:lpstr>
      <vt:lpstr>PowerPoint Sunusu</vt:lpstr>
      <vt:lpstr>PowerPoint Sunusu</vt:lpstr>
      <vt:lpstr>PowerPoint Sunusu</vt:lpstr>
      <vt:lpstr>Sivrihisar geleneksel sarka</vt:lpstr>
      <vt:lpstr>Belge İstiklal Savaşında Sivrihisar’da kurulan müdafai hukuk cemiyetinin başkanı Sami efendiye (daha sonra çıracı soyadını alacak) verilen istiklal madalyasının belgesidir. Belge de Gazi Mustafa Kemal Atatürk mührü ve imzası bulunmaktadır.</vt:lpstr>
      <vt:lpstr>Sivrihisar geleneksel kilim motifi</vt:lpstr>
      <vt:lpstr>QNB Finansbank desteği ile sekiz öğrencimize bilgisayar hediye etmenin mutluluğunu yaşıyoruz.</vt:lpstr>
      <vt:lpstr>Sivrihisar'da artık gelenekselleşen okullarımızdan gelen talep üzerine öğrencilerin kışlık bot ve mont ihtiyaçlarını karşılamaya çalıştık. Sayenizde..</vt:lpstr>
      <vt:lpstr>BİLANÇO ve GELİR TABLOSU (tl)</vt:lpstr>
      <vt:lpstr>2022 YILINDa sev ailesine katılanlar </vt:lpstr>
      <vt:lpstr>2022 YILINDA AY BAZINDA FAALİYETLERİMİZ </vt:lpstr>
      <vt:lpstr> </vt:lpstr>
      <vt:lpstr> </vt:lpstr>
      <vt:lpstr> </vt:lpstr>
      <vt:lpstr> </vt:lpstr>
      <vt:lpstr> </vt:lpstr>
      <vt:lpstr> </vt:lpstr>
      <vt:lpstr> </vt:lpstr>
      <vt:lpstr> </vt:lpstr>
      <vt:lpstr> </vt:lpstr>
      <vt:lpstr> </vt:lpstr>
      <vt:lpstr> </vt:lpstr>
      <vt:lpstr> </vt:lpstr>
      <vt:lpstr> </vt:lpstr>
      <vt:lpstr> </vt:lpstr>
      <vt:lpstr> </vt:lpstr>
      <vt:lpstr> </vt:lpstr>
      <vt:lpstr>ACI KAYIPLARIMIZ</vt:lpstr>
      <vt:lpstr>PowerPoint Sunusu</vt:lpstr>
      <vt:lpstr>Dönem içerisinde yönetim kurulu,  aşağıda görev bölümü ile çalışmalarını sürdürmüştür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Sekreter</dc:creator>
  <cp:lastModifiedBy>Sekreter</cp:lastModifiedBy>
  <cp:revision>293</cp:revision>
  <cp:lastPrinted>2023-05-15T12:40:50Z</cp:lastPrinted>
  <dcterms:created xsi:type="dcterms:W3CDTF">2022-02-26T08:37:39Z</dcterms:created>
  <dcterms:modified xsi:type="dcterms:W3CDTF">2023-05-23T10:19:16Z</dcterms:modified>
</cp:coreProperties>
</file>