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43" r:id="rId3"/>
    <p:sldId id="309" r:id="rId4"/>
    <p:sldId id="310" r:id="rId5"/>
    <p:sldId id="259" r:id="rId6"/>
    <p:sldId id="279" r:id="rId7"/>
    <p:sldId id="344" r:id="rId8"/>
    <p:sldId id="260" r:id="rId9"/>
    <p:sldId id="284" r:id="rId10"/>
    <p:sldId id="263" r:id="rId11"/>
    <p:sldId id="264" r:id="rId12"/>
    <p:sldId id="281" r:id="rId13"/>
    <p:sldId id="258" r:id="rId14"/>
    <p:sldId id="257" r:id="rId15"/>
    <p:sldId id="335" r:id="rId16"/>
    <p:sldId id="282" r:id="rId17"/>
    <p:sldId id="283" r:id="rId18"/>
    <p:sldId id="261" r:id="rId19"/>
    <p:sldId id="337" r:id="rId20"/>
    <p:sldId id="276" r:id="rId21"/>
    <p:sldId id="300" r:id="rId22"/>
    <p:sldId id="312" r:id="rId23"/>
    <p:sldId id="313" r:id="rId24"/>
    <p:sldId id="314" r:id="rId25"/>
    <p:sldId id="315" r:id="rId26"/>
    <p:sldId id="317" r:id="rId27"/>
    <p:sldId id="338" r:id="rId28"/>
    <p:sldId id="265" r:id="rId29"/>
    <p:sldId id="339" r:id="rId30"/>
    <p:sldId id="340" r:id="rId31"/>
    <p:sldId id="291" r:id="rId32"/>
    <p:sldId id="292" r:id="rId33"/>
    <p:sldId id="336" r:id="rId34"/>
    <p:sldId id="293" r:id="rId35"/>
    <p:sldId id="308" r:id="rId36"/>
    <p:sldId id="296" r:id="rId37"/>
    <p:sldId id="297" r:id="rId38"/>
    <p:sldId id="268" r:id="rId39"/>
    <p:sldId id="342" r:id="rId40"/>
    <p:sldId id="266" r:id="rId41"/>
    <p:sldId id="280" r:id="rId42"/>
    <p:sldId id="269" r:id="rId43"/>
    <p:sldId id="319" r:id="rId44"/>
    <p:sldId id="320" r:id="rId45"/>
    <p:sldId id="321" r:id="rId46"/>
    <p:sldId id="322" r:id="rId47"/>
    <p:sldId id="323" r:id="rId48"/>
    <p:sldId id="324" r:id="rId49"/>
    <p:sldId id="325" r:id="rId50"/>
    <p:sldId id="326" r:id="rId51"/>
    <p:sldId id="327" r:id="rId52"/>
    <p:sldId id="328" r:id="rId53"/>
    <p:sldId id="329" r:id="rId54"/>
    <p:sldId id="330" r:id="rId55"/>
    <p:sldId id="331" r:id="rId56"/>
    <p:sldId id="332" r:id="rId57"/>
    <p:sldId id="333" r:id="rId58"/>
    <p:sldId id="289" r:id="rId59"/>
    <p:sldId id="274" r:id="rId6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7" d="100"/>
          <a:sy n="87" d="100"/>
        </p:scale>
        <p:origin x="6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tr-TR" dirty="0"/>
              <a:t>SİVRİHİSAR</a:t>
            </a:r>
            <a:r>
              <a:rPr lang="tr-TR" baseline="0" dirty="0"/>
              <a:t> EĞİTİM VAKFI </a:t>
            </a:r>
          </a:p>
          <a:p>
            <a:pPr>
              <a:defRPr/>
            </a:pPr>
            <a:r>
              <a:rPr lang="tr-TR" baseline="0" dirty="0"/>
              <a:t>BURS VERİLEN ÖĞRENCİ GRAFİĞİ</a:t>
            </a:r>
          </a:p>
          <a:p>
            <a:pPr>
              <a:defRPr/>
            </a:pPr>
            <a:r>
              <a:rPr lang="tr-TR" baseline="0" dirty="0"/>
              <a:t>2007 ÖĞRENCİ</a:t>
            </a:r>
          </a:p>
          <a:p>
            <a:pPr>
              <a:defRPr/>
            </a:pPr>
            <a:r>
              <a:rPr lang="tr-TR" baseline="0" dirty="0"/>
              <a:t>2001-2024</a:t>
            </a:r>
            <a:endParaRPr lang="tr-TR"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895262389362524E-2"/>
          <c:y val="0.20005152471798857"/>
          <c:w val="0.96827699374942655"/>
          <c:h val="0.71662085819025723"/>
        </c:manualLayout>
      </c:layout>
      <c:bar3DChart>
        <c:barDir val="col"/>
        <c:grouping val="clustered"/>
        <c:varyColors val="0"/>
        <c:ser>
          <c:idx val="0"/>
          <c:order val="0"/>
          <c:tx>
            <c:strRef>
              <c:f>'TOPLAM GRAFİK'!$B$2</c:f>
              <c:strCache>
                <c:ptCount val="1"/>
                <c:pt idx="0">
                  <c:v>erkek </c:v>
                </c:pt>
              </c:strCache>
            </c:strRef>
          </c:tx>
          <c:spPr>
            <a:solidFill>
              <a:schemeClr val="tx1"/>
            </a:solidFill>
            <a:ln>
              <a:noFill/>
            </a:ln>
            <a:effectLst>
              <a:outerShdw blurRad="40000" dist="23000" dir="5400000" rotWithShape="0">
                <a:srgbClr val="000000">
                  <a:alpha val="35000"/>
                </a:srgbClr>
              </a:outerShdw>
            </a:effectLst>
            <a:sp3d/>
          </c:spPr>
          <c:invertIfNegative val="0"/>
          <c:cat>
            <c:strRef>
              <c:f>'TOPLAM GRAFİK'!$A$3:$A$25</c:f>
              <c:strCache>
                <c:ptCount val="23"/>
                <c:pt idx="0">
                  <c:v>2001-2002</c:v>
                </c:pt>
                <c:pt idx="1">
                  <c:v>2002-2003</c:v>
                </c:pt>
                <c:pt idx="2">
                  <c:v>2003-2004</c:v>
                </c:pt>
                <c:pt idx="3">
                  <c:v>2004-2005</c:v>
                </c:pt>
                <c:pt idx="4">
                  <c:v>2005-2006</c:v>
                </c:pt>
                <c:pt idx="5">
                  <c:v>2006-2007</c:v>
                </c:pt>
                <c:pt idx="6">
                  <c:v>2007-2008</c:v>
                </c:pt>
                <c:pt idx="7">
                  <c:v>2008-2009</c:v>
                </c:pt>
                <c:pt idx="8">
                  <c:v>2009-2010</c:v>
                </c:pt>
                <c:pt idx="9">
                  <c:v>2010-2011</c:v>
                </c:pt>
                <c:pt idx="10">
                  <c:v>2011-2012</c:v>
                </c:pt>
                <c:pt idx="11">
                  <c:v>2012-2013</c:v>
                </c:pt>
                <c:pt idx="12">
                  <c:v>2013-2014</c:v>
                </c:pt>
                <c:pt idx="13">
                  <c:v>2014-2015</c:v>
                </c:pt>
                <c:pt idx="14">
                  <c:v>2015-2016</c:v>
                </c:pt>
                <c:pt idx="15">
                  <c:v>2016-2017</c:v>
                </c:pt>
                <c:pt idx="16">
                  <c:v>2017-2018</c:v>
                </c:pt>
                <c:pt idx="17">
                  <c:v>2018-2019</c:v>
                </c:pt>
                <c:pt idx="18">
                  <c:v>2019-2020</c:v>
                </c:pt>
                <c:pt idx="19">
                  <c:v>2020-2021</c:v>
                </c:pt>
                <c:pt idx="20">
                  <c:v>2021-2022</c:v>
                </c:pt>
                <c:pt idx="21">
                  <c:v>2022-2023</c:v>
                </c:pt>
                <c:pt idx="22">
                  <c:v>2023-2024</c:v>
                </c:pt>
              </c:strCache>
            </c:strRef>
          </c:cat>
          <c:val>
            <c:numRef>
              <c:f>'TOPLAM GRAFİK'!$B$3:$B$25</c:f>
              <c:numCache>
                <c:formatCode>General</c:formatCode>
                <c:ptCount val="23"/>
                <c:pt idx="0">
                  <c:v>16</c:v>
                </c:pt>
                <c:pt idx="1">
                  <c:v>23</c:v>
                </c:pt>
                <c:pt idx="2">
                  <c:v>26</c:v>
                </c:pt>
                <c:pt idx="3">
                  <c:v>48</c:v>
                </c:pt>
                <c:pt idx="4">
                  <c:v>57</c:v>
                </c:pt>
                <c:pt idx="5">
                  <c:v>52</c:v>
                </c:pt>
                <c:pt idx="6">
                  <c:v>53</c:v>
                </c:pt>
                <c:pt idx="7">
                  <c:v>58</c:v>
                </c:pt>
                <c:pt idx="8">
                  <c:v>66</c:v>
                </c:pt>
                <c:pt idx="9">
                  <c:v>27</c:v>
                </c:pt>
                <c:pt idx="10">
                  <c:v>30</c:v>
                </c:pt>
                <c:pt idx="11">
                  <c:v>50</c:v>
                </c:pt>
                <c:pt idx="12">
                  <c:v>21</c:v>
                </c:pt>
                <c:pt idx="13">
                  <c:v>31</c:v>
                </c:pt>
                <c:pt idx="14">
                  <c:v>27</c:v>
                </c:pt>
                <c:pt idx="15">
                  <c:v>31</c:v>
                </c:pt>
                <c:pt idx="16">
                  <c:v>30</c:v>
                </c:pt>
                <c:pt idx="17">
                  <c:v>35</c:v>
                </c:pt>
                <c:pt idx="18">
                  <c:v>25</c:v>
                </c:pt>
                <c:pt idx="19">
                  <c:v>21</c:v>
                </c:pt>
                <c:pt idx="20">
                  <c:v>37</c:v>
                </c:pt>
                <c:pt idx="21">
                  <c:v>38</c:v>
                </c:pt>
                <c:pt idx="22">
                  <c:v>44</c:v>
                </c:pt>
              </c:numCache>
            </c:numRef>
          </c:val>
          <c:extLst>
            <c:ext xmlns:c16="http://schemas.microsoft.com/office/drawing/2014/chart" uri="{C3380CC4-5D6E-409C-BE32-E72D297353CC}">
              <c16:uniqueId val="{00000000-932B-47D7-9D4D-EC278A11E275}"/>
            </c:ext>
          </c:extLst>
        </c:ser>
        <c:ser>
          <c:idx val="1"/>
          <c:order val="1"/>
          <c:tx>
            <c:strRef>
              <c:f>'TOPLAM GRAFİK'!$C$2</c:f>
              <c:strCache>
                <c:ptCount val="1"/>
                <c:pt idx="0">
                  <c:v>kız</c:v>
                </c:pt>
              </c:strCache>
            </c:strRef>
          </c:tx>
          <c:spPr>
            <a:solidFill>
              <a:srgbClr val="7030A0"/>
            </a:solidFill>
            <a:ln>
              <a:noFill/>
            </a:ln>
            <a:effectLst>
              <a:outerShdw blurRad="40000" dist="23000" dir="5400000" rotWithShape="0">
                <a:srgbClr val="000000">
                  <a:alpha val="35000"/>
                </a:srgbClr>
              </a:outerShdw>
            </a:effectLst>
            <a:sp3d/>
          </c:spPr>
          <c:invertIfNegative val="0"/>
          <c:cat>
            <c:strRef>
              <c:f>'TOPLAM GRAFİK'!$A$3:$A$25</c:f>
              <c:strCache>
                <c:ptCount val="23"/>
                <c:pt idx="0">
                  <c:v>2001-2002</c:v>
                </c:pt>
                <c:pt idx="1">
                  <c:v>2002-2003</c:v>
                </c:pt>
                <c:pt idx="2">
                  <c:v>2003-2004</c:v>
                </c:pt>
                <c:pt idx="3">
                  <c:v>2004-2005</c:v>
                </c:pt>
                <c:pt idx="4">
                  <c:v>2005-2006</c:v>
                </c:pt>
                <c:pt idx="5">
                  <c:v>2006-2007</c:v>
                </c:pt>
                <c:pt idx="6">
                  <c:v>2007-2008</c:v>
                </c:pt>
                <c:pt idx="7">
                  <c:v>2008-2009</c:v>
                </c:pt>
                <c:pt idx="8">
                  <c:v>2009-2010</c:v>
                </c:pt>
                <c:pt idx="9">
                  <c:v>2010-2011</c:v>
                </c:pt>
                <c:pt idx="10">
                  <c:v>2011-2012</c:v>
                </c:pt>
                <c:pt idx="11">
                  <c:v>2012-2013</c:v>
                </c:pt>
                <c:pt idx="12">
                  <c:v>2013-2014</c:v>
                </c:pt>
                <c:pt idx="13">
                  <c:v>2014-2015</c:v>
                </c:pt>
                <c:pt idx="14">
                  <c:v>2015-2016</c:v>
                </c:pt>
                <c:pt idx="15">
                  <c:v>2016-2017</c:v>
                </c:pt>
                <c:pt idx="16">
                  <c:v>2017-2018</c:v>
                </c:pt>
                <c:pt idx="17">
                  <c:v>2018-2019</c:v>
                </c:pt>
                <c:pt idx="18">
                  <c:v>2019-2020</c:v>
                </c:pt>
                <c:pt idx="19">
                  <c:v>2020-2021</c:v>
                </c:pt>
                <c:pt idx="20">
                  <c:v>2021-2022</c:v>
                </c:pt>
                <c:pt idx="21">
                  <c:v>2022-2023</c:v>
                </c:pt>
                <c:pt idx="22">
                  <c:v>2023-2024</c:v>
                </c:pt>
              </c:strCache>
            </c:strRef>
          </c:cat>
          <c:val>
            <c:numRef>
              <c:f>'TOPLAM GRAFİK'!$C$3:$C$25</c:f>
              <c:numCache>
                <c:formatCode>General</c:formatCode>
                <c:ptCount val="23"/>
                <c:pt idx="0">
                  <c:v>15</c:v>
                </c:pt>
                <c:pt idx="1">
                  <c:v>18</c:v>
                </c:pt>
                <c:pt idx="2">
                  <c:v>29</c:v>
                </c:pt>
                <c:pt idx="3">
                  <c:v>45</c:v>
                </c:pt>
                <c:pt idx="4">
                  <c:v>43</c:v>
                </c:pt>
                <c:pt idx="5">
                  <c:v>58</c:v>
                </c:pt>
                <c:pt idx="6">
                  <c:v>57</c:v>
                </c:pt>
                <c:pt idx="7">
                  <c:v>66</c:v>
                </c:pt>
                <c:pt idx="8">
                  <c:v>56</c:v>
                </c:pt>
                <c:pt idx="9">
                  <c:v>50</c:v>
                </c:pt>
                <c:pt idx="10">
                  <c:v>50</c:v>
                </c:pt>
                <c:pt idx="11">
                  <c:v>51</c:v>
                </c:pt>
                <c:pt idx="12">
                  <c:v>30</c:v>
                </c:pt>
                <c:pt idx="13">
                  <c:v>40</c:v>
                </c:pt>
                <c:pt idx="14">
                  <c:v>54</c:v>
                </c:pt>
                <c:pt idx="15">
                  <c:v>49</c:v>
                </c:pt>
                <c:pt idx="16">
                  <c:v>40</c:v>
                </c:pt>
                <c:pt idx="17">
                  <c:v>50</c:v>
                </c:pt>
                <c:pt idx="18">
                  <c:v>65</c:v>
                </c:pt>
                <c:pt idx="19">
                  <c:v>57</c:v>
                </c:pt>
                <c:pt idx="20">
                  <c:v>56</c:v>
                </c:pt>
                <c:pt idx="21">
                  <c:v>84</c:v>
                </c:pt>
                <c:pt idx="22">
                  <c:v>97</c:v>
                </c:pt>
              </c:numCache>
            </c:numRef>
          </c:val>
          <c:extLst>
            <c:ext xmlns:c16="http://schemas.microsoft.com/office/drawing/2014/chart" uri="{C3380CC4-5D6E-409C-BE32-E72D297353CC}">
              <c16:uniqueId val="{00000001-932B-47D7-9D4D-EC278A11E275}"/>
            </c:ext>
          </c:extLst>
        </c:ser>
        <c:dLbls>
          <c:showLegendKey val="0"/>
          <c:showVal val="0"/>
          <c:showCatName val="0"/>
          <c:showSerName val="0"/>
          <c:showPercent val="0"/>
          <c:showBubbleSize val="0"/>
        </c:dLbls>
        <c:gapWidth val="150"/>
        <c:shape val="box"/>
        <c:axId val="725870239"/>
        <c:axId val="725873983"/>
        <c:axId val="0"/>
      </c:bar3DChart>
      <c:catAx>
        <c:axId val="72587023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crossAx val="725873983"/>
        <c:crosses val="autoZero"/>
        <c:auto val="1"/>
        <c:lblAlgn val="ctr"/>
        <c:lblOffset val="100"/>
        <c:noMultiLvlLbl val="0"/>
      </c:catAx>
      <c:valAx>
        <c:axId val="725873983"/>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crossAx val="725870239"/>
        <c:crosses val="autoZero"/>
        <c:crossBetween val="between"/>
      </c:valAx>
      <c:spPr>
        <a:noFill/>
        <a:ln>
          <a:noFill/>
        </a:ln>
        <a:effectLst/>
      </c:spPr>
    </c:plotArea>
    <c:legend>
      <c:legendPos val="b"/>
      <c:layout>
        <c:manualLayout>
          <c:xMode val="edge"/>
          <c:yMode val="edge"/>
          <c:x val="0.4793646845886449"/>
          <c:y val="0.96212816556183067"/>
          <c:w val="4.988300869731821E-2"/>
          <c:h val="3.7406735809626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sz="2000" b="1" dirty="0">
                <a:solidFill>
                  <a:schemeClr val="tx1">
                    <a:lumMod val="95000"/>
                  </a:schemeClr>
                </a:solidFill>
              </a:rPr>
              <a:t>SİVRİHİSAR</a:t>
            </a:r>
            <a:r>
              <a:rPr lang="tr-TR" sz="2000" b="1" baseline="0" dirty="0">
                <a:solidFill>
                  <a:schemeClr val="tx1">
                    <a:lumMod val="95000"/>
                  </a:schemeClr>
                </a:solidFill>
              </a:rPr>
              <a:t> EĞİTİM VAKFI</a:t>
            </a:r>
          </a:p>
          <a:p>
            <a:pPr>
              <a:defRPr/>
            </a:pPr>
            <a:r>
              <a:rPr lang="tr-TR" sz="2000" b="1" baseline="0" dirty="0">
                <a:solidFill>
                  <a:schemeClr val="tx1">
                    <a:lumMod val="95000"/>
                  </a:schemeClr>
                </a:solidFill>
              </a:rPr>
              <a:t>2021-2024 LİSE BURSİYERLER</a:t>
            </a:r>
          </a:p>
          <a:p>
            <a:pPr>
              <a:defRPr/>
            </a:pPr>
            <a:r>
              <a:rPr lang="tr-TR" sz="2000" b="1" baseline="0" dirty="0">
                <a:solidFill>
                  <a:schemeClr val="tx1">
                    <a:lumMod val="95000"/>
                  </a:schemeClr>
                </a:solidFill>
              </a:rPr>
              <a:t>51</a:t>
            </a:r>
            <a:endParaRPr lang="tr-TR" sz="2000" b="1" dirty="0">
              <a:solidFill>
                <a:schemeClr val="tx1">
                  <a:lumMod val="95000"/>
                </a:schemeClr>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Sayfa3!$B$2</c:f>
              <c:strCache>
                <c:ptCount val="1"/>
                <c:pt idx="0">
                  <c:v>ERKEK</c:v>
                </c:pt>
              </c:strCache>
            </c:strRef>
          </c:tx>
          <c:spPr>
            <a:solidFill>
              <a:schemeClr val="accent3">
                <a:lumMod val="75000"/>
              </a:schemeClr>
            </a:solidFill>
            <a:ln>
              <a:noFill/>
            </a:ln>
            <a:effectLst/>
          </c:spPr>
          <c:invertIfNegative val="0"/>
          <c:cat>
            <c:strRef>
              <c:f>Sayfa3!$A$3:$A$6</c:f>
              <c:strCache>
                <c:ptCount val="3"/>
                <c:pt idx="0">
                  <c:v>2021-2022</c:v>
                </c:pt>
                <c:pt idx="1">
                  <c:v>2022-2023</c:v>
                </c:pt>
                <c:pt idx="2">
                  <c:v>2023-2024</c:v>
                </c:pt>
              </c:strCache>
            </c:strRef>
          </c:cat>
          <c:val>
            <c:numRef>
              <c:f>Sayfa3!$B$3:$B$6</c:f>
              <c:numCache>
                <c:formatCode>General</c:formatCode>
                <c:ptCount val="4"/>
                <c:pt idx="0">
                  <c:v>4</c:v>
                </c:pt>
                <c:pt idx="1">
                  <c:v>5</c:v>
                </c:pt>
                <c:pt idx="2">
                  <c:v>6</c:v>
                </c:pt>
              </c:numCache>
            </c:numRef>
          </c:val>
          <c:extLst>
            <c:ext xmlns:c16="http://schemas.microsoft.com/office/drawing/2014/chart" uri="{C3380CC4-5D6E-409C-BE32-E72D297353CC}">
              <c16:uniqueId val="{00000000-DD29-4D32-9F01-C67C4AA32506}"/>
            </c:ext>
          </c:extLst>
        </c:ser>
        <c:ser>
          <c:idx val="1"/>
          <c:order val="1"/>
          <c:tx>
            <c:strRef>
              <c:f>Sayfa3!$C$2</c:f>
              <c:strCache>
                <c:ptCount val="1"/>
                <c:pt idx="0">
                  <c:v>KIZ</c:v>
                </c:pt>
              </c:strCache>
            </c:strRef>
          </c:tx>
          <c:spPr>
            <a:solidFill>
              <a:srgbClr val="002060"/>
            </a:solidFill>
            <a:ln>
              <a:noFill/>
            </a:ln>
            <a:effectLst/>
          </c:spPr>
          <c:invertIfNegative val="0"/>
          <c:cat>
            <c:strRef>
              <c:f>Sayfa3!$A$3:$A$6</c:f>
              <c:strCache>
                <c:ptCount val="3"/>
                <c:pt idx="0">
                  <c:v>2021-2022</c:v>
                </c:pt>
                <c:pt idx="1">
                  <c:v>2022-2023</c:v>
                </c:pt>
                <c:pt idx="2">
                  <c:v>2023-2024</c:v>
                </c:pt>
              </c:strCache>
            </c:strRef>
          </c:cat>
          <c:val>
            <c:numRef>
              <c:f>Sayfa3!$C$3:$C$6</c:f>
              <c:numCache>
                <c:formatCode>General</c:formatCode>
                <c:ptCount val="4"/>
                <c:pt idx="0">
                  <c:v>8</c:v>
                </c:pt>
                <c:pt idx="1">
                  <c:v>8</c:v>
                </c:pt>
                <c:pt idx="2">
                  <c:v>20</c:v>
                </c:pt>
              </c:numCache>
            </c:numRef>
          </c:val>
          <c:extLst>
            <c:ext xmlns:c16="http://schemas.microsoft.com/office/drawing/2014/chart" uri="{C3380CC4-5D6E-409C-BE32-E72D297353CC}">
              <c16:uniqueId val="{00000001-DD29-4D32-9F01-C67C4AA32506}"/>
            </c:ext>
          </c:extLst>
        </c:ser>
        <c:dLbls>
          <c:showLegendKey val="0"/>
          <c:showVal val="0"/>
          <c:showCatName val="0"/>
          <c:showSerName val="0"/>
          <c:showPercent val="0"/>
          <c:showBubbleSize val="0"/>
        </c:dLbls>
        <c:gapWidth val="219"/>
        <c:overlap val="-27"/>
        <c:axId val="2132793072"/>
        <c:axId val="2132794736"/>
      </c:barChart>
      <c:catAx>
        <c:axId val="213279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132794736"/>
        <c:crosses val="autoZero"/>
        <c:auto val="1"/>
        <c:lblAlgn val="ctr"/>
        <c:lblOffset val="100"/>
        <c:noMultiLvlLbl val="0"/>
      </c:catAx>
      <c:valAx>
        <c:axId val="2132794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213279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tr-TR"/>
              <a:t>Asıl başlık stili için tıklatın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C6267F38-EAEA-4F23-AFCF-7790AF3D20F1}" type="datetimeFigureOut">
              <a:rPr lang="tr-TR" smtClean="0"/>
              <a:t>14.05.2024</a:t>
            </a:fld>
            <a:endParaRPr lang="tr-TR"/>
          </a:p>
        </p:txBody>
      </p:sp>
      <p:sp>
        <p:nvSpPr>
          <p:cNvPr id="5" name="Footer Placeholder 4"/>
          <p:cNvSpPr>
            <a:spLocks noGrp="1"/>
          </p:cNvSpPr>
          <p:nvPr>
            <p:ph type="ftr" sz="quarter" idx="11"/>
          </p:nvPr>
        </p:nvSpPr>
        <p:spPr>
          <a:xfrm>
            <a:off x="1876424" y="5410201"/>
            <a:ext cx="5124886" cy="365125"/>
          </a:xfrm>
        </p:spPr>
        <p:txBody>
          <a:bodyPr/>
          <a:lstStyle/>
          <a:p>
            <a:endParaRPr lang="tr-TR"/>
          </a:p>
        </p:txBody>
      </p:sp>
      <p:sp>
        <p:nvSpPr>
          <p:cNvPr id="6" name="Slide Number Placeholder 5"/>
          <p:cNvSpPr>
            <a:spLocks noGrp="1"/>
          </p:cNvSpPr>
          <p:nvPr>
            <p:ph type="sldNum" sz="quarter" idx="12"/>
          </p:nvPr>
        </p:nvSpPr>
        <p:spPr>
          <a:xfrm>
            <a:off x="9896911" y="5410199"/>
            <a:ext cx="771089" cy="365125"/>
          </a:xfrm>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1420161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tr-TR"/>
              <a:t>Resim eklemek için simgeyi tıklatın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14.05.2024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925893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tr-TR"/>
              <a:t>Asıl başlık stili için tıklatın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14.05.2024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643481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tr-TR"/>
              <a:t>Asıl başlık stili için tıklatın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14.05.2024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08766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tr-TR"/>
              <a:t>Asıl başlık stili için tıklatın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14.05.2024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4134357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C6267F38-EAEA-4F23-AFCF-7790AF3D20F1}" type="datetimeFigureOut">
              <a:rPr lang="tr-TR" smtClean="0"/>
              <a:t>14.05.2024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514563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simgeyi tıklatın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simgeyi tıklatın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simgeyi tıklatın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C6267F38-EAEA-4F23-AFCF-7790AF3D20F1}" type="datetimeFigureOut">
              <a:rPr lang="tr-TR" smtClean="0"/>
              <a:t>14.05.2024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1394617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6267F38-EAEA-4F23-AFCF-7790AF3D20F1}" type="datetimeFigureOut">
              <a:rPr lang="tr-TR" smtClean="0"/>
              <a:t>14.05.2024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3958789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6267F38-EAEA-4F23-AFCF-7790AF3D20F1}" type="datetimeFigureOut">
              <a:rPr lang="tr-TR" smtClean="0"/>
              <a:t>14.05.2024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1275336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6267F38-EAEA-4F23-AFCF-7790AF3D20F1}" type="datetimeFigureOut">
              <a:rPr lang="tr-TR" smtClean="0"/>
              <a:t>14.05.2024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3025612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tr-TR"/>
              <a:t>Asıl başlık stili için tıklatın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C6267F38-EAEA-4F23-AFCF-7790AF3D20F1}" type="datetimeFigureOut">
              <a:rPr lang="tr-TR" smtClean="0"/>
              <a:t>14.05.2024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928629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C6267F38-EAEA-4F23-AFCF-7790AF3D20F1}" type="datetimeFigureOut">
              <a:rPr lang="tr-TR" smtClean="0"/>
              <a:t>14.05.2024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33149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1141410" y="3073397"/>
            <a:ext cx="4878391" cy="2717801"/>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073397"/>
            <a:ext cx="4875210" cy="2717801"/>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C6267F38-EAEA-4F23-AFCF-7790AF3D20F1}" type="datetimeFigureOut">
              <a:rPr lang="tr-TR" smtClean="0"/>
              <a:t>14.05.2024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1354280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C6267F38-EAEA-4F23-AFCF-7790AF3D20F1}" type="datetimeFigureOut">
              <a:rPr lang="tr-TR" smtClean="0"/>
              <a:t>14.05.2024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734488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67F38-EAEA-4F23-AFCF-7790AF3D20F1}" type="datetimeFigureOut">
              <a:rPr lang="tr-TR" smtClean="0"/>
              <a:t>14.05.2024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74729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tr-TR"/>
              <a:t>Asıl başlık stili için tıklatın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14.05.2024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314013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14.05.2024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20018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6267F38-EAEA-4F23-AFCF-7790AF3D20F1}" type="datetimeFigureOut">
              <a:rPr lang="tr-TR" smtClean="0"/>
              <a:t>14.05.2024</a:t>
            </a:fld>
            <a:endParaRPr lang="tr-T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E43E54A-40AC-4740-A8B6-D349A96A13AF}" type="slidenum">
              <a:rPr lang="tr-TR" smtClean="0"/>
              <a:t>‹#›</a:t>
            </a:fld>
            <a:endParaRPr lang="tr-TR"/>
          </a:p>
        </p:txBody>
      </p:sp>
    </p:spTree>
    <p:extLst>
      <p:ext uri="{BB962C8B-B14F-4D97-AF65-F5344CB8AC3E}">
        <p14:creationId xmlns:p14="http://schemas.microsoft.com/office/powerpoint/2010/main" val="41593240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emf"/><Relationship Id="rId7" Type="http://schemas.openxmlformats.org/officeDocument/2006/relationships/image" Target="../media/image10.jp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eg"/><Relationship Id="rId9"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lt Başlık 2"/>
          <p:cNvSpPr>
            <a:spLocks noGrp="1"/>
          </p:cNvSpPr>
          <p:nvPr>
            <p:ph type="subTitle" idx="4294967295"/>
          </p:nvPr>
        </p:nvSpPr>
        <p:spPr>
          <a:xfrm>
            <a:off x="2883530" y="1566636"/>
            <a:ext cx="6499734" cy="2458671"/>
          </a:xfrm>
        </p:spPr>
        <p:txBody>
          <a:bodyPr>
            <a:noAutofit/>
          </a:bodyPr>
          <a:lstStyle/>
          <a:p>
            <a:pPr marL="0" indent="0" algn="ctr">
              <a:lnSpc>
                <a:spcPct val="100000"/>
              </a:lnSpc>
              <a:buNone/>
            </a:pPr>
            <a:r>
              <a:rPr lang="tr-TR" sz="3200" b="1" dirty="0">
                <a:latin typeface="Arial" panose="020B0604020202020204" pitchFamily="34" charset="0"/>
                <a:cs typeface="Arial" panose="020B0604020202020204" pitchFamily="34" charset="0"/>
              </a:rPr>
              <a:t>Sivrihisar Eğitim Kültür ve Dayanışma Vakfı</a:t>
            </a:r>
            <a:endParaRPr lang="tr-TR" sz="3200" b="1" dirty="0">
              <a:solidFill>
                <a:schemeClr val="tx1"/>
              </a:solidFill>
              <a:latin typeface="Arial" panose="020B0604020202020204" pitchFamily="34" charset="0"/>
              <a:cs typeface="Arial" panose="020B0604020202020204" pitchFamily="34" charset="0"/>
            </a:endParaRPr>
          </a:p>
          <a:p>
            <a:pPr marL="0" indent="0">
              <a:lnSpc>
                <a:spcPct val="100000"/>
              </a:lnSpc>
              <a:buNone/>
            </a:pPr>
            <a:r>
              <a:rPr lang="tr-TR" sz="3200" b="1" dirty="0">
                <a:latin typeface="Arial" panose="020B0604020202020204" pitchFamily="34" charset="0"/>
                <a:cs typeface="Arial" panose="020B0604020202020204" pitchFamily="34" charset="0"/>
              </a:rPr>
              <a:t>       </a:t>
            </a:r>
            <a:r>
              <a:rPr lang="tr-TR" sz="3200" b="1" dirty="0">
                <a:solidFill>
                  <a:schemeClr val="tx1"/>
                </a:solidFill>
                <a:latin typeface="Arial" panose="020B0604020202020204" pitchFamily="34" charset="0"/>
                <a:cs typeface="Arial" panose="020B0604020202020204" pitchFamily="34" charset="0"/>
              </a:rPr>
              <a:t>2 0 2 3  Faaliyet Raporu</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9067" y="4216375"/>
            <a:ext cx="1108659" cy="1094873"/>
          </a:xfrm>
          <a:prstGeom prst="rect">
            <a:avLst/>
          </a:prstGeom>
        </p:spPr>
      </p:pic>
    </p:spTree>
    <p:extLst>
      <p:ext uri="{BB962C8B-B14F-4D97-AF65-F5344CB8AC3E}">
        <p14:creationId xmlns:p14="http://schemas.microsoft.com/office/powerpoint/2010/main" val="3843808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033126" y="540922"/>
            <a:ext cx="9906000" cy="457700"/>
          </a:xfrm>
        </p:spPr>
        <p:txBody>
          <a:bodyPr>
            <a:normAutofit fontScale="90000"/>
          </a:bodyPr>
          <a:lstStyle/>
          <a:p>
            <a:pPr algn="ctr"/>
            <a:r>
              <a:rPr lang="tr-TR" dirty="0">
                <a:latin typeface="Arial" panose="020B0604020202020204" pitchFamily="34" charset="0"/>
                <a:cs typeface="Arial" panose="020B0604020202020204" pitchFamily="34" charset="0"/>
              </a:rPr>
              <a:t>SEV’İN kurucuları</a:t>
            </a:r>
          </a:p>
        </p:txBody>
      </p:sp>
      <p:sp>
        <p:nvSpPr>
          <p:cNvPr id="3" name="Metin Yer Tutucusu 2"/>
          <p:cNvSpPr>
            <a:spLocks noGrp="1"/>
          </p:cNvSpPr>
          <p:nvPr>
            <p:ph type="body" idx="1"/>
          </p:nvPr>
        </p:nvSpPr>
        <p:spPr>
          <a:xfrm>
            <a:off x="1141411" y="1118937"/>
            <a:ext cx="9906000" cy="5534526"/>
          </a:xfrm>
        </p:spPr>
        <p:txBody>
          <a:bodyPr>
            <a:normAutofit fontScale="92500" lnSpcReduction="10000"/>
          </a:bodyPr>
          <a:lstStyle/>
          <a:p>
            <a:pPr>
              <a:lnSpc>
                <a:spcPct val="100000"/>
              </a:lnSpc>
            </a:pPr>
            <a:r>
              <a:rPr lang="tr-TR" sz="1500" dirty="0">
                <a:latin typeface="Arial" panose="020B0604020202020204" pitchFamily="34" charset="0"/>
                <a:cs typeface="Arial" panose="020B0604020202020204" pitchFamily="34" charset="0"/>
              </a:rPr>
              <a:t>h. Atilla şamdan                           GÜRKÖK YÜZÜGÜLLÜ                                   muzaffer </a:t>
            </a:r>
            <a:r>
              <a:rPr lang="tr-TR" sz="1500" dirty="0" err="1">
                <a:latin typeface="Arial" panose="020B0604020202020204" pitchFamily="34" charset="0"/>
                <a:cs typeface="Arial" panose="020B0604020202020204" pitchFamily="34" charset="0"/>
              </a:rPr>
              <a:t>kozanlıoğlu</a:t>
            </a:r>
            <a:endParaRPr lang="tr-TR" sz="1500" dirty="0">
              <a:latin typeface="Arial" panose="020B0604020202020204" pitchFamily="34" charset="0"/>
              <a:cs typeface="Arial" panose="020B0604020202020204" pitchFamily="34" charset="0"/>
            </a:endParaRPr>
          </a:p>
          <a:p>
            <a:pPr>
              <a:lnSpc>
                <a:spcPct val="100000"/>
              </a:lnSpc>
            </a:pPr>
            <a:r>
              <a:rPr lang="tr-TR" sz="1500" dirty="0">
                <a:latin typeface="Arial" panose="020B0604020202020204" pitchFamily="34" charset="0"/>
                <a:cs typeface="Arial" panose="020B0604020202020204" pitchFamily="34" charset="0"/>
              </a:rPr>
              <a:t>Mehmet inci                                    YAVUZ BESLER                                              muzaffer yalçın </a:t>
            </a:r>
            <a:r>
              <a:rPr lang="tr-TR" sz="1500" dirty="0" err="1">
                <a:latin typeface="Arial" panose="020B0604020202020204" pitchFamily="34" charset="0"/>
                <a:cs typeface="Arial" panose="020B0604020202020204" pitchFamily="34" charset="0"/>
              </a:rPr>
              <a:t>çamoğlu</a:t>
            </a:r>
            <a:endParaRPr lang="tr-TR" sz="1500" dirty="0">
              <a:latin typeface="Arial" panose="020B0604020202020204" pitchFamily="34" charset="0"/>
              <a:cs typeface="Arial" panose="020B0604020202020204" pitchFamily="34" charset="0"/>
            </a:endParaRPr>
          </a:p>
          <a:p>
            <a:pPr>
              <a:lnSpc>
                <a:spcPct val="100000"/>
              </a:lnSpc>
            </a:pPr>
            <a:r>
              <a:rPr lang="tr-TR" sz="1500" dirty="0">
                <a:latin typeface="Arial" panose="020B0604020202020204" pitchFamily="34" charset="0"/>
                <a:cs typeface="Arial" panose="020B0604020202020204" pitchFamily="34" charset="0"/>
              </a:rPr>
              <a:t>Mehmet ali </a:t>
            </a:r>
            <a:r>
              <a:rPr lang="tr-TR" sz="1500" dirty="0" err="1">
                <a:latin typeface="Arial" panose="020B0604020202020204" pitchFamily="34" charset="0"/>
                <a:cs typeface="Arial" panose="020B0604020202020204" pitchFamily="34" charset="0"/>
              </a:rPr>
              <a:t>görener</a:t>
            </a:r>
            <a:r>
              <a:rPr lang="tr-TR" sz="1500" dirty="0">
                <a:latin typeface="Arial" panose="020B0604020202020204" pitchFamily="34" charset="0"/>
                <a:cs typeface="Arial" panose="020B0604020202020204" pitchFamily="34" charset="0"/>
              </a:rPr>
              <a:t>                   HAMDİ ÇINGIR                                               muzaffer yastıkçı</a:t>
            </a:r>
          </a:p>
          <a:p>
            <a:pPr>
              <a:lnSpc>
                <a:spcPct val="100000"/>
              </a:lnSpc>
            </a:pPr>
            <a:r>
              <a:rPr lang="tr-TR" sz="1500" dirty="0" err="1">
                <a:latin typeface="Arial" panose="020B0604020202020204" pitchFamily="34" charset="0"/>
                <a:cs typeface="Arial" panose="020B0604020202020204" pitchFamily="34" charset="0"/>
              </a:rPr>
              <a:t>güleser</a:t>
            </a:r>
            <a:r>
              <a:rPr lang="tr-TR" sz="1500" dirty="0">
                <a:latin typeface="Arial" panose="020B0604020202020204" pitchFamily="34" charset="0"/>
                <a:cs typeface="Arial" panose="020B0604020202020204" pitchFamily="34" charset="0"/>
              </a:rPr>
              <a:t> </a:t>
            </a:r>
            <a:r>
              <a:rPr lang="tr-TR" sz="1500" dirty="0" err="1">
                <a:latin typeface="Arial" panose="020B0604020202020204" pitchFamily="34" charset="0"/>
                <a:cs typeface="Arial" panose="020B0604020202020204" pitchFamily="34" charset="0"/>
              </a:rPr>
              <a:t>benuğur</a:t>
            </a:r>
            <a:r>
              <a:rPr lang="tr-TR" sz="1500" dirty="0">
                <a:latin typeface="Arial" panose="020B0604020202020204" pitchFamily="34" charset="0"/>
                <a:cs typeface="Arial" panose="020B0604020202020204" pitchFamily="34" charset="0"/>
              </a:rPr>
              <a:t>                        HAMDİ YAŞAR ÖZGENECİ                           Nilgün </a:t>
            </a:r>
            <a:r>
              <a:rPr lang="tr-TR" sz="1500" dirty="0" err="1">
                <a:latin typeface="Arial" panose="020B0604020202020204" pitchFamily="34" charset="0"/>
                <a:cs typeface="Arial" panose="020B0604020202020204" pitchFamily="34" charset="0"/>
              </a:rPr>
              <a:t>keskiner</a:t>
            </a:r>
            <a:endParaRPr lang="tr-TR" sz="1500" dirty="0">
              <a:latin typeface="Arial" panose="020B0604020202020204" pitchFamily="34" charset="0"/>
              <a:cs typeface="Arial" panose="020B0604020202020204" pitchFamily="34" charset="0"/>
            </a:endParaRPr>
          </a:p>
          <a:p>
            <a:pPr>
              <a:lnSpc>
                <a:spcPct val="100000"/>
              </a:lnSpc>
            </a:pPr>
            <a:r>
              <a:rPr lang="tr-TR" sz="1500" dirty="0">
                <a:latin typeface="Arial" panose="020B0604020202020204" pitchFamily="34" charset="0"/>
                <a:cs typeface="Arial" panose="020B0604020202020204" pitchFamily="34" charset="0"/>
              </a:rPr>
              <a:t>ali Bülent altın                             İBRAHİM YAZICIOĞLU                                  Necdet </a:t>
            </a:r>
            <a:r>
              <a:rPr lang="tr-TR" sz="1500" dirty="0" err="1">
                <a:latin typeface="Arial" panose="020B0604020202020204" pitchFamily="34" charset="0"/>
                <a:cs typeface="Arial" panose="020B0604020202020204" pitchFamily="34" charset="0"/>
              </a:rPr>
              <a:t>visalettin</a:t>
            </a:r>
            <a:r>
              <a:rPr lang="tr-TR" sz="1500" dirty="0">
                <a:latin typeface="Arial" panose="020B0604020202020204" pitchFamily="34" charset="0"/>
                <a:cs typeface="Arial" panose="020B0604020202020204" pitchFamily="34" charset="0"/>
              </a:rPr>
              <a:t> sönmez</a:t>
            </a:r>
          </a:p>
          <a:p>
            <a:pPr>
              <a:lnSpc>
                <a:spcPct val="100000"/>
              </a:lnSpc>
            </a:pPr>
            <a:r>
              <a:rPr lang="tr-TR" sz="1500" dirty="0">
                <a:latin typeface="Arial" panose="020B0604020202020204" pitchFamily="34" charset="0"/>
                <a:cs typeface="Arial" panose="020B0604020202020204" pitchFamily="34" charset="0"/>
              </a:rPr>
              <a:t>Adnan Erdoğdu                            İHSAN SARIKARDAŞOĞLU                          </a:t>
            </a:r>
            <a:r>
              <a:rPr lang="tr-TR" sz="1500" dirty="0" err="1">
                <a:latin typeface="Arial" panose="020B0604020202020204" pitchFamily="34" charset="0"/>
                <a:cs typeface="Arial" panose="020B0604020202020204" pitchFamily="34" charset="0"/>
              </a:rPr>
              <a:t>niyazi</a:t>
            </a:r>
            <a:r>
              <a:rPr lang="tr-TR" sz="1500" dirty="0">
                <a:latin typeface="Arial" panose="020B0604020202020204" pitchFamily="34" charset="0"/>
                <a:cs typeface="Arial" panose="020B0604020202020204" pitchFamily="34" charset="0"/>
              </a:rPr>
              <a:t> irfan Ünver </a:t>
            </a:r>
          </a:p>
          <a:p>
            <a:pPr>
              <a:lnSpc>
                <a:spcPct val="100000"/>
              </a:lnSpc>
            </a:pPr>
            <a:r>
              <a:rPr lang="tr-TR" sz="1500" dirty="0">
                <a:latin typeface="Arial" panose="020B0604020202020204" pitchFamily="34" charset="0"/>
                <a:cs typeface="Arial" panose="020B0604020202020204" pitchFamily="34" charset="0"/>
              </a:rPr>
              <a:t>AKIN ÇAMOĞLU                                imdat kara                                                   </a:t>
            </a:r>
            <a:r>
              <a:rPr lang="tr-TR" sz="1500" dirty="0" err="1">
                <a:latin typeface="Arial" panose="020B0604020202020204" pitchFamily="34" charset="0"/>
                <a:cs typeface="Arial" panose="020B0604020202020204" pitchFamily="34" charset="0"/>
              </a:rPr>
              <a:t>orhan</a:t>
            </a:r>
            <a:r>
              <a:rPr lang="tr-TR" sz="1500" dirty="0">
                <a:latin typeface="Arial" panose="020B0604020202020204" pitchFamily="34" charset="0"/>
                <a:cs typeface="Arial" panose="020B0604020202020204" pitchFamily="34" charset="0"/>
              </a:rPr>
              <a:t> keskin</a:t>
            </a:r>
          </a:p>
          <a:p>
            <a:pPr>
              <a:lnSpc>
                <a:spcPct val="100000"/>
              </a:lnSpc>
            </a:pPr>
            <a:r>
              <a:rPr lang="tr-TR" sz="1500" dirty="0">
                <a:latin typeface="Arial" panose="020B0604020202020204" pitchFamily="34" charset="0"/>
                <a:cs typeface="Arial" panose="020B0604020202020204" pitchFamily="34" charset="0"/>
              </a:rPr>
              <a:t>ATA GÜRBÜZ ÇÖRTOĞLU                kazım emre </a:t>
            </a:r>
            <a:r>
              <a:rPr lang="tr-TR" sz="1500" dirty="0" err="1">
                <a:latin typeface="Arial" panose="020B0604020202020204" pitchFamily="34" charset="0"/>
                <a:cs typeface="Arial" panose="020B0604020202020204" pitchFamily="34" charset="0"/>
              </a:rPr>
              <a:t>atışkan</a:t>
            </a:r>
            <a:r>
              <a:rPr lang="tr-TR" sz="1500" dirty="0">
                <a:latin typeface="Arial" panose="020B0604020202020204" pitchFamily="34" charset="0"/>
                <a:cs typeface="Arial" panose="020B0604020202020204" pitchFamily="34" charset="0"/>
              </a:rPr>
              <a:t>                                  </a:t>
            </a:r>
            <a:r>
              <a:rPr lang="tr-TR" sz="1500" dirty="0" err="1">
                <a:latin typeface="Arial" panose="020B0604020202020204" pitchFamily="34" charset="0"/>
                <a:cs typeface="Arial" panose="020B0604020202020204" pitchFamily="34" charset="0"/>
              </a:rPr>
              <a:t>özkan</a:t>
            </a:r>
            <a:r>
              <a:rPr lang="tr-TR" sz="1500" dirty="0">
                <a:latin typeface="Arial" panose="020B0604020202020204" pitchFamily="34" charset="0"/>
                <a:cs typeface="Arial" panose="020B0604020202020204" pitchFamily="34" charset="0"/>
              </a:rPr>
              <a:t> bulgu</a:t>
            </a:r>
          </a:p>
          <a:p>
            <a:pPr>
              <a:lnSpc>
                <a:spcPct val="100000"/>
              </a:lnSpc>
            </a:pPr>
            <a:r>
              <a:rPr lang="tr-TR" sz="1500" dirty="0">
                <a:latin typeface="Arial" panose="020B0604020202020204" pitchFamily="34" charset="0"/>
                <a:cs typeface="Arial" panose="020B0604020202020204" pitchFamily="34" charset="0"/>
              </a:rPr>
              <a:t>BEKİR EKREM BALCILAR                </a:t>
            </a:r>
            <a:r>
              <a:rPr lang="tr-TR" sz="1500" dirty="0" err="1">
                <a:latin typeface="Arial" panose="020B0604020202020204" pitchFamily="34" charset="0"/>
                <a:cs typeface="Arial" panose="020B0604020202020204" pitchFamily="34" charset="0"/>
              </a:rPr>
              <a:t>latıfe</a:t>
            </a:r>
            <a:r>
              <a:rPr lang="tr-TR" sz="1500" dirty="0">
                <a:latin typeface="Arial" panose="020B0604020202020204" pitchFamily="34" charset="0"/>
                <a:cs typeface="Arial" panose="020B0604020202020204" pitchFamily="34" charset="0"/>
              </a:rPr>
              <a:t> berrin </a:t>
            </a:r>
            <a:r>
              <a:rPr lang="tr-TR" sz="1500" dirty="0" err="1">
                <a:latin typeface="Arial" panose="020B0604020202020204" pitchFamily="34" charset="0"/>
                <a:cs typeface="Arial" panose="020B0604020202020204" pitchFamily="34" charset="0"/>
              </a:rPr>
              <a:t>erbay</a:t>
            </a:r>
            <a:r>
              <a:rPr lang="tr-TR" sz="1500" dirty="0">
                <a:latin typeface="Arial" panose="020B0604020202020204" pitchFamily="34" charset="0"/>
                <a:cs typeface="Arial" panose="020B0604020202020204" pitchFamily="34" charset="0"/>
              </a:rPr>
              <a:t>                                 Süleyman sırrı </a:t>
            </a:r>
            <a:r>
              <a:rPr lang="tr-TR" sz="1500" dirty="0" err="1">
                <a:latin typeface="Arial" panose="020B0604020202020204" pitchFamily="34" charset="0"/>
                <a:cs typeface="Arial" panose="020B0604020202020204" pitchFamily="34" charset="0"/>
              </a:rPr>
              <a:t>eroğlu</a:t>
            </a:r>
            <a:endParaRPr lang="tr-TR" sz="1500" dirty="0">
              <a:latin typeface="Arial" panose="020B0604020202020204" pitchFamily="34" charset="0"/>
              <a:cs typeface="Arial" panose="020B0604020202020204" pitchFamily="34" charset="0"/>
            </a:endParaRPr>
          </a:p>
          <a:p>
            <a:pPr>
              <a:lnSpc>
                <a:spcPct val="100000"/>
              </a:lnSpc>
            </a:pPr>
            <a:r>
              <a:rPr lang="tr-TR" sz="1500" dirty="0">
                <a:latin typeface="Arial" panose="020B0604020202020204" pitchFamily="34" charset="0"/>
                <a:cs typeface="Arial" panose="020B0604020202020204" pitchFamily="34" charset="0"/>
              </a:rPr>
              <a:t>SIDIKA BEYHAN DÜMREK               Mehmet </a:t>
            </a:r>
            <a:r>
              <a:rPr lang="tr-TR" sz="1500" dirty="0" err="1">
                <a:latin typeface="Arial" panose="020B0604020202020204" pitchFamily="34" charset="0"/>
                <a:cs typeface="Arial" panose="020B0604020202020204" pitchFamily="34" charset="0"/>
              </a:rPr>
              <a:t>hatayi</a:t>
            </a:r>
            <a:r>
              <a:rPr lang="tr-TR" sz="1500" dirty="0">
                <a:latin typeface="Arial" panose="020B0604020202020204" pitchFamily="34" charset="0"/>
                <a:cs typeface="Arial" panose="020B0604020202020204" pitchFamily="34" charset="0"/>
              </a:rPr>
              <a:t> </a:t>
            </a:r>
            <a:r>
              <a:rPr lang="tr-TR" sz="1500" dirty="0" err="1">
                <a:latin typeface="Arial" panose="020B0604020202020204" pitchFamily="34" charset="0"/>
                <a:cs typeface="Arial" panose="020B0604020202020204" pitchFamily="34" charset="0"/>
              </a:rPr>
              <a:t>erdemgil</a:t>
            </a:r>
            <a:r>
              <a:rPr lang="tr-TR" sz="1500" dirty="0">
                <a:latin typeface="Arial" panose="020B0604020202020204" pitchFamily="34" charset="0"/>
                <a:cs typeface="Arial" panose="020B0604020202020204" pitchFamily="34" charset="0"/>
              </a:rPr>
              <a:t>                        şan </a:t>
            </a:r>
            <a:r>
              <a:rPr lang="tr-TR" sz="1500" dirty="0" err="1">
                <a:latin typeface="Arial" panose="020B0604020202020204" pitchFamily="34" charset="0"/>
                <a:cs typeface="Arial" panose="020B0604020202020204" pitchFamily="34" charset="0"/>
              </a:rPr>
              <a:t>özalp</a:t>
            </a:r>
            <a:endParaRPr lang="tr-TR" sz="1500" dirty="0">
              <a:latin typeface="Arial" panose="020B0604020202020204" pitchFamily="34" charset="0"/>
              <a:cs typeface="Arial" panose="020B0604020202020204" pitchFamily="34" charset="0"/>
            </a:endParaRPr>
          </a:p>
          <a:p>
            <a:pPr>
              <a:lnSpc>
                <a:spcPct val="100000"/>
              </a:lnSpc>
            </a:pPr>
            <a:r>
              <a:rPr lang="tr-TR" sz="1500" dirty="0">
                <a:latin typeface="Arial" panose="020B0604020202020204" pitchFamily="34" charset="0"/>
                <a:cs typeface="Arial" panose="020B0604020202020204" pitchFamily="34" charset="0"/>
              </a:rPr>
              <a:t>BURHANETTİN ERBAY                    Mehmet erkan besler                            </a:t>
            </a:r>
            <a:r>
              <a:rPr lang="tr-TR" sz="1500" dirty="0" err="1">
                <a:latin typeface="Arial" panose="020B0604020202020204" pitchFamily="34" charset="0"/>
                <a:cs typeface="Arial" panose="020B0604020202020204" pitchFamily="34" charset="0"/>
              </a:rPr>
              <a:t>ünal</a:t>
            </a:r>
            <a:r>
              <a:rPr lang="tr-TR" sz="1500" dirty="0">
                <a:latin typeface="Arial" panose="020B0604020202020204" pitchFamily="34" charset="0"/>
                <a:cs typeface="Arial" panose="020B0604020202020204" pitchFamily="34" charset="0"/>
              </a:rPr>
              <a:t> </a:t>
            </a:r>
            <a:r>
              <a:rPr lang="tr-TR" sz="1500" dirty="0" err="1">
                <a:latin typeface="Arial" panose="020B0604020202020204" pitchFamily="34" charset="0"/>
                <a:cs typeface="Arial" panose="020B0604020202020204" pitchFamily="34" charset="0"/>
              </a:rPr>
              <a:t>akkoyun</a:t>
            </a:r>
            <a:endParaRPr lang="tr-TR" sz="1500" dirty="0">
              <a:latin typeface="Arial" panose="020B0604020202020204" pitchFamily="34" charset="0"/>
              <a:cs typeface="Arial" panose="020B0604020202020204" pitchFamily="34" charset="0"/>
            </a:endParaRPr>
          </a:p>
          <a:p>
            <a:pPr>
              <a:lnSpc>
                <a:spcPct val="100000"/>
              </a:lnSpc>
            </a:pPr>
            <a:r>
              <a:rPr lang="tr-TR" sz="1500" dirty="0">
                <a:latin typeface="Arial" panose="020B0604020202020204" pitchFamily="34" charset="0"/>
                <a:cs typeface="Arial" panose="020B0604020202020204" pitchFamily="34" charset="0"/>
              </a:rPr>
              <a:t>ERDAL TABAK                                  </a:t>
            </a:r>
            <a:r>
              <a:rPr lang="tr-TR" sz="1500" dirty="0" err="1">
                <a:latin typeface="Arial" panose="020B0604020202020204" pitchFamily="34" charset="0"/>
                <a:cs typeface="Arial" panose="020B0604020202020204" pitchFamily="34" charset="0"/>
              </a:rPr>
              <a:t>merih</a:t>
            </a:r>
            <a:r>
              <a:rPr lang="tr-TR" sz="1500" dirty="0">
                <a:latin typeface="Arial" panose="020B0604020202020204" pitchFamily="34" charset="0"/>
                <a:cs typeface="Arial" panose="020B0604020202020204" pitchFamily="34" charset="0"/>
              </a:rPr>
              <a:t> </a:t>
            </a:r>
            <a:r>
              <a:rPr lang="tr-TR" sz="1500" dirty="0" err="1">
                <a:latin typeface="Arial" panose="020B0604020202020204" pitchFamily="34" charset="0"/>
                <a:cs typeface="Arial" panose="020B0604020202020204" pitchFamily="34" charset="0"/>
              </a:rPr>
              <a:t>mustafa</a:t>
            </a:r>
            <a:r>
              <a:rPr lang="tr-TR" sz="1500" dirty="0">
                <a:latin typeface="Arial" panose="020B0604020202020204" pitchFamily="34" charset="0"/>
                <a:cs typeface="Arial" panose="020B0604020202020204" pitchFamily="34" charset="0"/>
              </a:rPr>
              <a:t> Usluer                            yaşar özgül</a:t>
            </a:r>
          </a:p>
          <a:p>
            <a:pPr>
              <a:lnSpc>
                <a:spcPct val="100000"/>
              </a:lnSpc>
            </a:pPr>
            <a:r>
              <a:rPr lang="tr-TR" sz="1500" dirty="0">
                <a:latin typeface="Arial" panose="020B0604020202020204" pitchFamily="34" charset="0"/>
                <a:cs typeface="Arial" panose="020B0604020202020204" pitchFamily="34" charset="0"/>
              </a:rPr>
              <a:t>EROL TEZGÖREN                            </a:t>
            </a:r>
            <a:r>
              <a:rPr lang="tr-TR" sz="1500" dirty="0" err="1">
                <a:latin typeface="Arial" panose="020B0604020202020204" pitchFamily="34" charset="0"/>
                <a:cs typeface="Arial" panose="020B0604020202020204" pitchFamily="34" charset="0"/>
              </a:rPr>
              <a:t>mustafa</a:t>
            </a:r>
            <a:r>
              <a:rPr lang="tr-TR" sz="1500" dirty="0">
                <a:latin typeface="Arial" panose="020B0604020202020204" pitchFamily="34" charset="0"/>
                <a:cs typeface="Arial" panose="020B0604020202020204" pitchFamily="34" charset="0"/>
              </a:rPr>
              <a:t> Akkoyun                                      yavuz </a:t>
            </a:r>
            <a:r>
              <a:rPr lang="tr-TR" sz="1500" dirty="0" err="1">
                <a:latin typeface="Arial" panose="020B0604020202020204" pitchFamily="34" charset="0"/>
                <a:cs typeface="Arial" panose="020B0604020202020204" pitchFamily="34" charset="0"/>
              </a:rPr>
              <a:t>gülerce</a:t>
            </a:r>
            <a:endParaRPr lang="tr-TR" sz="1500" dirty="0">
              <a:latin typeface="Arial" panose="020B0604020202020204" pitchFamily="34" charset="0"/>
              <a:cs typeface="Arial" panose="020B0604020202020204" pitchFamily="34" charset="0"/>
            </a:endParaRPr>
          </a:p>
          <a:p>
            <a:pPr>
              <a:lnSpc>
                <a:spcPct val="100000"/>
              </a:lnSpc>
            </a:pPr>
            <a:r>
              <a:rPr lang="tr-TR" sz="1500" dirty="0">
                <a:latin typeface="Arial" panose="020B0604020202020204" pitchFamily="34" charset="0"/>
                <a:cs typeface="Arial" panose="020B0604020202020204" pitchFamily="34" charset="0"/>
              </a:rPr>
              <a:t>ERSOY CANKÜYER                         </a:t>
            </a:r>
            <a:r>
              <a:rPr lang="tr-TR" sz="1500" dirty="0" err="1">
                <a:latin typeface="Arial" panose="020B0604020202020204" pitchFamily="34" charset="0"/>
                <a:cs typeface="Arial" panose="020B0604020202020204" pitchFamily="34" charset="0"/>
              </a:rPr>
              <a:t>mustafa</a:t>
            </a:r>
            <a:r>
              <a:rPr lang="tr-TR" sz="1500" dirty="0">
                <a:latin typeface="Arial" panose="020B0604020202020204" pitchFamily="34" charset="0"/>
                <a:cs typeface="Arial" panose="020B0604020202020204" pitchFamily="34" charset="0"/>
              </a:rPr>
              <a:t> barış                                             Mehmet kamil </a:t>
            </a:r>
            <a:r>
              <a:rPr lang="tr-TR" sz="1500" dirty="0" err="1">
                <a:latin typeface="Arial" panose="020B0604020202020204" pitchFamily="34" charset="0"/>
                <a:cs typeface="Arial" panose="020B0604020202020204" pitchFamily="34" charset="0"/>
              </a:rPr>
              <a:t>biçerli</a:t>
            </a:r>
            <a:endParaRPr lang="tr-TR" sz="1500" dirty="0">
              <a:latin typeface="Arial" panose="020B0604020202020204" pitchFamily="34" charset="0"/>
              <a:cs typeface="Arial" panose="020B0604020202020204" pitchFamily="34" charset="0"/>
            </a:endParaRPr>
          </a:p>
          <a:p>
            <a:pPr>
              <a:lnSpc>
                <a:spcPct val="100000"/>
              </a:lnSpc>
            </a:pPr>
            <a:r>
              <a:rPr lang="tr-TR" sz="1500" dirty="0">
                <a:latin typeface="Arial" panose="020B0604020202020204" pitchFamily="34" charset="0"/>
                <a:cs typeface="Arial" panose="020B0604020202020204" pitchFamily="34" charset="0"/>
              </a:rPr>
              <a:t>FATMA NİLGÜN KUTLU                    </a:t>
            </a:r>
            <a:r>
              <a:rPr lang="tr-TR" sz="1500" dirty="0" err="1">
                <a:latin typeface="Arial" panose="020B0604020202020204" pitchFamily="34" charset="0"/>
                <a:cs typeface="Arial" panose="020B0604020202020204" pitchFamily="34" charset="0"/>
              </a:rPr>
              <a:t>mustafa</a:t>
            </a:r>
            <a:r>
              <a:rPr lang="tr-TR" sz="1500" dirty="0">
                <a:latin typeface="Arial" panose="020B0604020202020204" pitchFamily="34" charset="0"/>
                <a:cs typeface="Arial" panose="020B0604020202020204" pitchFamily="34" charset="0"/>
              </a:rPr>
              <a:t> </a:t>
            </a:r>
            <a:r>
              <a:rPr lang="tr-TR" sz="1500" dirty="0" err="1">
                <a:latin typeface="Arial" panose="020B0604020202020204" pitchFamily="34" charset="0"/>
                <a:cs typeface="Arial" panose="020B0604020202020204" pitchFamily="34" charset="0"/>
              </a:rPr>
              <a:t>kıdan</a:t>
            </a:r>
            <a:r>
              <a:rPr lang="tr-TR" sz="1500" dirty="0">
                <a:latin typeface="Arial" panose="020B0604020202020204" pitchFamily="34" charset="0"/>
                <a:cs typeface="Arial" panose="020B0604020202020204" pitchFamily="34" charset="0"/>
              </a:rPr>
              <a:t>                                             m. Hamdi </a:t>
            </a:r>
            <a:r>
              <a:rPr lang="tr-TR" sz="1500" dirty="0" err="1">
                <a:latin typeface="Arial" panose="020B0604020202020204" pitchFamily="34" charset="0"/>
                <a:cs typeface="Arial" panose="020B0604020202020204" pitchFamily="34" charset="0"/>
              </a:rPr>
              <a:t>sarıkardaşoğlu</a:t>
            </a:r>
            <a:endParaRPr lang="tr-TR" sz="1500" dirty="0">
              <a:latin typeface="Arial" panose="020B0604020202020204" pitchFamily="34" charset="0"/>
              <a:cs typeface="Arial" panose="020B0604020202020204" pitchFamily="34" charset="0"/>
            </a:endParaRPr>
          </a:p>
          <a:p>
            <a:pPr>
              <a:lnSpc>
                <a:spcPct val="100000"/>
              </a:lnSpc>
            </a:pPr>
            <a:r>
              <a:rPr lang="tr-TR" sz="1500" dirty="0">
                <a:latin typeface="Arial" panose="020B0604020202020204" pitchFamily="34" charset="0"/>
                <a:cs typeface="Arial" panose="020B0604020202020204" pitchFamily="34" charset="0"/>
              </a:rPr>
              <a:t>GÜRBÜZ DURUL                              Mithat </a:t>
            </a:r>
            <a:r>
              <a:rPr lang="tr-TR" sz="1500" dirty="0" err="1">
                <a:latin typeface="Arial" panose="020B0604020202020204" pitchFamily="34" charset="0"/>
                <a:cs typeface="Arial" panose="020B0604020202020204" pitchFamily="34" charset="0"/>
              </a:rPr>
              <a:t>yüzügüllü</a:t>
            </a:r>
            <a:r>
              <a:rPr lang="tr-TR" sz="1500" dirty="0">
                <a:latin typeface="Arial" panose="020B0604020202020204" pitchFamily="34" charset="0"/>
                <a:cs typeface="Arial" panose="020B0604020202020204" pitchFamily="34" charset="0"/>
              </a:rPr>
              <a:t>                                      </a:t>
            </a:r>
            <a:r>
              <a:rPr lang="tr-TR" sz="1500" dirty="0" err="1">
                <a:latin typeface="Arial" panose="020B0604020202020204" pitchFamily="34" charset="0"/>
                <a:cs typeface="Arial" panose="020B0604020202020204" pitchFamily="34" charset="0"/>
              </a:rPr>
              <a:t>hüseyin</a:t>
            </a:r>
            <a:r>
              <a:rPr lang="tr-TR" sz="1500" dirty="0">
                <a:latin typeface="Arial" panose="020B0604020202020204" pitchFamily="34" charset="0"/>
                <a:cs typeface="Arial" panose="020B0604020202020204" pitchFamily="34" charset="0"/>
              </a:rPr>
              <a:t> taşar</a:t>
            </a:r>
          </a:p>
          <a:p>
            <a:r>
              <a:rPr lang="tr-TR" dirty="0"/>
              <a:t> </a:t>
            </a:r>
          </a:p>
        </p:txBody>
      </p:sp>
    </p:spTree>
    <p:extLst>
      <p:ext uri="{BB962C8B-B14F-4D97-AF65-F5344CB8AC3E}">
        <p14:creationId xmlns:p14="http://schemas.microsoft.com/office/powerpoint/2010/main" val="2976392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141456" y="1203158"/>
            <a:ext cx="9905955" cy="1082842"/>
          </a:xfrm>
        </p:spPr>
        <p:txBody>
          <a:bodyPr>
            <a:normAutofit fontScale="90000"/>
          </a:bodyPr>
          <a:lstStyle/>
          <a:p>
            <a:r>
              <a:rPr lang="tr-TR" dirty="0">
                <a:latin typeface="Arial" panose="020B0604020202020204" pitchFamily="34" charset="0"/>
                <a:cs typeface="Arial" panose="020B0604020202020204" pitchFamily="34" charset="0"/>
              </a:rPr>
              <a:t>Kurucu ve Onursal başkanımız</a:t>
            </a:r>
            <a:br>
              <a:rPr lang="tr-TR" dirty="0"/>
            </a:br>
            <a:br>
              <a:rPr lang="tr-TR" dirty="0"/>
            </a:br>
            <a:br>
              <a:rPr lang="tr-TR" dirty="0"/>
            </a:br>
            <a:br>
              <a:rPr lang="tr-TR" dirty="0"/>
            </a:br>
            <a:br>
              <a:rPr lang="tr-TR" dirty="0"/>
            </a:br>
            <a:r>
              <a:rPr lang="tr-TR" dirty="0">
                <a:latin typeface="Arial" panose="020B0604020202020204" pitchFamily="34" charset="0"/>
                <a:cs typeface="Arial" panose="020B0604020202020204" pitchFamily="34" charset="0"/>
              </a:rPr>
              <a:t>                                          </a:t>
            </a:r>
            <a:r>
              <a:rPr lang="tr-TR" dirty="0" err="1">
                <a:latin typeface="Arial" panose="020B0604020202020204" pitchFamily="34" charset="0"/>
                <a:cs typeface="Arial" panose="020B0604020202020204" pitchFamily="34" charset="0"/>
              </a:rPr>
              <a:t>atilla</a:t>
            </a:r>
            <a:r>
              <a:rPr lang="tr-TR" dirty="0">
                <a:latin typeface="Arial" panose="020B0604020202020204" pitchFamily="34" charset="0"/>
                <a:cs typeface="Arial" panose="020B0604020202020204" pitchFamily="34" charset="0"/>
              </a:rPr>
              <a:t> şamdan</a:t>
            </a:r>
          </a:p>
        </p:txBody>
      </p:sp>
      <p:sp>
        <p:nvSpPr>
          <p:cNvPr id="3" name="Metin Yer Tutucusu 2"/>
          <p:cNvSpPr>
            <a:spLocks noGrp="1"/>
          </p:cNvSpPr>
          <p:nvPr>
            <p:ph type="body" sz="half" idx="2"/>
          </p:nvPr>
        </p:nvSpPr>
        <p:spPr/>
        <p:txBody>
          <a:bodyPr>
            <a:normAutofit/>
          </a:bodyPr>
          <a:lstStyle/>
          <a:p>
            <a:r>
              <a:rPr lang="tr-TR" sz="3200" b="1" dirty="0"/>
              <a:t> </a:t>
            </a:r>
          </a:p>
          <a:p>
            <a:endParaRPr lang="tr-TR" sz="3200" b="1"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105" y="1355558"/>
            <a:ext cx="3846094" cy="4598442"/>
          </a:xfrm>
          <a:prstGeom prst="rect">
            <a:avLst/>
          </a:prstGeom>
        </p:spPr>
      </p:pic>
    </p:spTree>
    <p:extLst>
      <p:ext uri="{BB962C8B-B14F-4D97-AF65-F5344CB8AC3E}">
        <p14:creationId xmlns:p14="http://schemas.microsoft.com/office/powerpoint/2010/main" val="1136707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413331" y="577016"/>
            <a:ext cx="9906000" cy="433637"/>
          </a:xfrm>
        </p:spPr>
        <p:txBody>
          <a:bodyPr>
            <a:normAutofit fontScale="90000"/>
          </a:bodyPr>
          <a:lstStyle/>
          <a:p>
            <a:r>
              <a:rPr lang="tr-TR" dirty="0">
                <a:latin typeface="Arial" panose="020B0604020202020204" pitchFamily="34" charset="0"/>
                <a:cs typeface="Arial" panose="020B0604020202020204" pitchFamily="34" charset="0"/>
              </a:rPr>
              <a:t>EĞİTİM İÇİN BİR VAKIF DOĞUYOR</a:t>
            </a:r>
          </a:p>
        </p:txBody>
      </p:sp>
      <p:sp>
        <p:nvSpPr>
          <p:cNvPr id="3" name="Metin Yer Tutucusu 2"/>
          <p:cNvSpPr>
            <a:spLocks noGrp="1"/>
          </p:cNvSpPr>
          <p:nvPr>
            <p:ph type="body" idx="1"/>
          </p:nvPr>
        </p:nvSpPr>
        <p:spPr>
          <a:xfrm>
            <a:off x="1300242" y="1191127"/>
            <a:ext cx="10132179" cy="6196263"/>
          </a:xfrm>
        </p:spPr>
        <p:txBody>
          <a:bodyPr/>
          <a:lstStyle/>
          <a:p>
            <a:r>
              <a:rPr lang="tr-TR" sz="2000" cap="none" dirty="0">
                <a:latin typeface="Arial" panose="020B0604020202020204" pitchFamily="34" charset="0"/>
                <a:cs typeface="Arial" panose="020B0604020202020204" pitchFamily="34" charset="0"/>
              </a:rPr>
              <a:t>Sivrihisar eğitim vakfı onursal başkan Atila Şamdan’ın önderliğinde   48    hayırsever tarafından 1991 yılında kuruldu.</a:t>
            </a:r>
          </a:p>
          <a:p>
            <a:pPr>
              <a:lnSpc>
                <a:spcPct val="100000"/>
              </a:lnSpc>
            </a:pPr>
            <a:r>
              <a:rPr lang="tr-TR" sz="2000" b="1" cap="none" dirty="0">
                <a:latin typeface="Arial" panose="020B0604020202020204" pitchFamily="34" charset="0"/>
                <a:cs typeface="Arial" panose="020B0604020202020204" pitchFamily="34" charset="0"/>
              </a:rPr>
              <a:t>HEDEFLER</a:t>
            </a:r>
          </a:p>
          <a:p>
            <a:pPr>
              <a:lnSpc>
                <a:spcPct val="100000"/>
              </a:lnSpc>
            </a:pPr>
            <a:r>
              <a:rPr lang="tr-TR" sz="2000" cap="none" dirty="0">
                <a:latin typeface="Arial" panose="020B0604020202020204" pitchFamily="34" charset="0"/>
                <a:cs typeface="Arial" panose="020B0604020202020204" pitchFamily="34" charset="0"/>
              </a:rPr>
              <a:t>Başarılı ve maddi desteğe ihtiyaç duyan daha çok öğrenciye burs vermek</a:t>
            </a:r>
          </a:p>
          <a:p>
            <a:pPr>
              <a:lnSpc>
                <a:spcPct val="100000"/>
              </a:lnSpc>
            </a:pPr>
            <a:r>
              <a:rPr lang="tr-TR" sz="2000" cap="none" dirty="0">
                <a:latin typeface="Arial" panose="020B0604020202020204" pitchFamily="34" charset="0"/>
                <a:cs typeface="Arial" panose="020B0604020202020204" pitchFamily="34" charset="0"/>
              </a:rPr>
              <a:t>Kız öğrencilerin sayısını arttırmak</a:t>
            </a:r>
          </a:p>
          <a:p>
            <a:pPr>
              <a:lnSpc>
                <a:spcPct val="100000"/>
              </a:lnSpc>
            </a:pPr>
            <a:r>
              <a:rPr lang="tr-TR" sz="2000" cap="none" dirty="0">
                <a:latin typeface="Arial" panose="020B0604020202020204" pitchFamily="34" charset="0"/>
                <a:cs typeface="Arial" panose="020B0604020202020204" pitchFamily="34" charset="0"/>
              </a:rPr>
              <a:t>Burs tutarını yükseltmek</a:t>
            </a:r>
          </a:p>
          <a:p>
            <a:pPr>
              <a:lnSpc>
                <a:spcPct val="100000"/>
              </a:lnSpc>
            </a:pPr>
            <a:r>
              <a:rPr lang="tr-TR" sz="2000" cap="none" dirty="0">
                <a:latin typeface="Arial" panose="020B0604020202020204" pitchFamily="34" charset="0"/>
                <a:cs typeface="Arial" panose="020B0604020202020204" pitchFamily="34" charset="0"/>
              </a:rPr>
              <a:t>Sosyal sorumluluk projelerine destek vermek </a:t>
            </a:r>
          </a:p>
          <a:p>
            <a:pPr>
              <a:lnSpc>
                <a:spcPct val="100000"/>
              </a:lnSpc>
            </a:pPr>
            <a:r>
              <a:rPr lang="tr-TR" sz="2000" b="1" cap="none" dirty="0">
                <a:latin typeface="Arial" panose="020B0604020202020204" pitchFamily="34" charset="0"/>
                <a:cs typeface="Arial" panose="020B0604020202020204" pitchFamily="34" charset="0"/>
              </a:rPr>
              <a:t>33 YILDA BAŞARDIKLARIMIZ</a:t>
            </a:r>
          </a:p>
          <a:p>
            <a:pPr>
              <a:lnSpc>
                <a:spcPct val="100000"/>
              </a:lnSpc>
            </a:pPr>
            <a:r>
              <a:rPr lang="tr-TR" sz="2000" cap="none" dirty="0">
                <a:latin typeface="Arial" panose="020B0604020202020204" pitchFamily="34" charset="0"/>
                <a:cs typeface="Arial" panose="020B0604020202020204" pitchFamily="34" charset="0"/>
              </a:rPr>
              <a:t>2007 öğrenciye burs desteği</a:t>
            </a:r>
          </a:p>
          <a:p>
            <a:pPr>
              <a:lnSpc>
                <a:spcPct val="100000"/>
              </a:lnSpc>
            </a:pPr>
            <a:r>
              <a:rPr lang="tr-TR" sz="2000" cap="none" dirty="0">
                <a:latin typeface="Arial" panose="020B0604020202020204" pitchFamily="34" charset="0"/>
                <a:cs typeface="Arial" panose="020B0604020202020204" pitchFamily="34" charset="0"/>
              </a:rPr>
              <a:t>51 lise öğrencisine burs desteği </a:t>
            </a:r>
          </a:p>
          <a:p>
            <a:pPr>
              <a:lnSpc>
                <a:spcPct val="100000"/>
              </a:lnSpc>
            </a:pPr>
            <a:r>
              <a:rPr lang="tr-TR" sz="2000" cap="none" dirty="0">
                <a:latin typeface="Arial" panose="020B0604020202020204" pitchFamily="34" charset="0"/>
                <a:cs typeface="Arial" panose="020B0604020202020204" pitchFamily="34" charset="0"/>
              </a:rPr>
              <a:t>SEV Muzaffer Demir Anadolu Lisesi</a:t>
            </a:r>
          </a:p>
          <a:p>
            <a:pPr>
              <a:lnSpc>
                <a:spcPct val="100000"/>
              </a:lnSpc>
            </a:pPr>
            <a:r>
              <a:rPr lang="tr-TR" sz="2000" cap="none" dirty="0">
                <a:latin typeface="Arial" panose="020B0604020202020204" pitchFamily="34" charset="0"/>
                <a:cs typeface="Arial" panose="020B0604020202020204" pitchFamily="34" charset="0"/>
              </a:rPr>
              <a:t>Sivrihisar'la ilgili pek çok Kültür yayınlarımız </a:t>
            </a:r>
          </a:p>
          <a:p>
            <a:pPr>
              <a:lnSpc>
                <a:spcPct val="100000"/>
              </a:lnSpc>
            </a:pPr>
            <a:endParaRPr lang="tr-TR" cap="none" dirty="0"/>
          </a:p>
        </p:txBody>
      </p:sp>
    </p:spTree>
    <p:extLst>
      <p:ext uri="{BB962C8B-B14F-4D97-AF65-F5344CB8AC3E}">
        <p14:creationId xmlns:p14="http://schemas.microsoft.com/office/powerpoint/2010/main" val="1212611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514390" y="348416"/>
            <a:ext cx="9906000" cy="469732"/>
          </a:xfrm>
        </p:spPr>
        <p:txBody>
          <a:bodyPr>
            <a:normAutofit fontScale="90000"/>
          </a:bodyPr>
          <a:lstStyle/>
          <a:p>
            <a:pPr algn="ctr"/>
            <a:r>
              <a:rPr lang="tr-TR" dirty="0">
                <a:latin typeface="Arial" panose="020B0604020202020204" pitchFamily="34" charset="0"/>
                <a:cs typeface="Arial" panose="020B0604020202020204" pitchFamily="34" charset="0"/>
              </a:rPr>
              <a:t>SEV’İ SEV YAPAN DEĞERLER</a:t>
            </a:r>
          </a:p>
        </p:txBody>
      </p:sp>
      <p:sp>
        <p:nvSpPr>
          <p:cNvPr id="3" name="Metin Yer Tutucusu 2"/>
          <p:cNvSpPr>
            <a:spLocks noGrp="1"/>
          </p:cNvSpPr>
          <p:nvPr>
            <p:ph type="body" idx="1"/>
          </p:nvPr>
        </p:nvSpPr>
        <p:spPr>
          <a:xfrm>
            <a:off x="1141411" y="818147"/>
            <a:ext cx="9906000" cy="5883441"/>
          </a:xfrm>
        </p:spPr>
        <p:txBody>
          <a:bodyPr>
            <a:normAutofit fontScale="25000" lnSpcReduction="20000"/>
          </a:bodyPr>
          <a:lstStyle/>
          <a:p>
            <a:pPr fontAlgn="b"/>
            <a:r>
              <a:rPr lang="tr-TR" sz="5600" b="1" dirty="0">
                <a:latin typeface="Arial" panose="020B0604020202020204" pitchFamily="34" charset="0"/>
                <a:ea typeface="Cambria" panose="02040503050406030204" pitchFamily="18" charset="0"/>
                <a:cs typeface="Arial" panose="020B0604020202020204" pitchFamily="34" charset="0"/>
              </a:rPr>
              <a:t>MİSYON</a:t>
            </a:r>
          </a:p>
          <a:p>
            <a:pPr fontAlgn="b"/>
            <a:r>
              <a:rPr lang="tr-TR" sz="5600" b="1" cap="none" dirty="0">
                <a:latin typeface="Arial" panose="020B0604020202020204" pitchFamily="34" charset="0"/>
                <a:ea typeface="Cambria" panose="02040503050406030204" pitchFamily="18" charset="0"/>
                <a:cs typeface="Arial" panose="020B0604020202020204" pitchFamily="34" charset="0"/>
              </a:rPr>
              <a:t>SEV Sivrihisar halkının sivil toplumcu, kent kültürünü geliştirmek amacıyla, tarih, kültür, eğitim ve sosyal içerikli düşünsel ve sanatsal alanlarda çalışmalar yapar.</a:t>
            </a:r>
          </a:p>
          <a:p>
            <a:pPr fontAlgn="b"/>
            <a:r>
              <a:rPr lang="tr-TR" sz="5600" b="1" cap="none" dirty="0">
                <a:latin typeface="Arial" panose="020B0604020202020204" pitchFamily="34" charset="0"/>
                <a:ea typeface="Cambria" panose="02040503050406030204" pitchFamily="18" charset="0"/>
                <a:cs typeface="Arial" panose="020B0604020202020204" pitchFamily="34" charset="0"/>
              </a:rPr>
              <a:t> </a:t>
            </a:r>
          </a:p>
          <a:p>
            <a:pPr fontAlgn="b"/>
            <a:r>
              <a:rPr lang="tr-TR" sz="5600" b="1" dirty="0">
                <a:latin typeface="Arial" panose="020B0604020202020204" pitchFamily="34" charset="0"/>
                <a:ea typeface="Cambria" panose="02040503050406030204" pitchFamily="18" charset="0"/>
                <a:cs typeface="Arial" panose="020B0604020202020204" pitchFamily="34" charset="0"/>
              </a:rPr>
              <a:t>VİZYON</a:t>
            </a:r>
          </a:p>
          <a:p>
            <a:pPr fontAlgn="b"/>
            <a:r>
              <a:rPr lang="tr-TR" sz="5600" b="1" cap="none" dirty="0">
                <a:latin typeface="Arial" panose="020B0604020202020204" pitchFamily="34" charset="0"/>
                <a:ea typeface="Cambria" panose="02040503050406030204" pitchFamily="18" charset="0"/>
                <a:cs typeface="Arial" panose="020B0604020202020204" pitchFamily="34" charset="0"/>
              </a:rPr>
              <a:t>Sivrihisar’ın tarih, kültür, eğitim ve sosyal gelişiminin öncü ve güçlü bir sivil toplum kuruluşu olmak.</a:t>
            </a:r>
          </a:p>
          <a:p>
            <a:pPr fontAlgn="b"/>
            <a:r>
              <a:rPr lang="tr-TR" sz="5600" b="1" cap="none" dirty="0">
                <a:latin typeface="Arial" panose="020B0604020202020204" pitchFamily="34" charset="0"/>
                <a:cs typeface="Arial" panose="020B0604020202020204" pitchFamily="34" charset="0"/>
              </a:rPr>
              <a:t> </a:t>
            </a:r>
          </a:p>
          <a:p>
            <a:pPr fontAlgn="b"/>
            <a:r>
              <a:rPr lang="tr-TR" sz="5600" b="1" dirty="0">
                <a:latin typeface="Arial" panose="020B0604020202020204" pitchFamily="34" charset="0"/>
                <a:cs typeface="Arial" panose="020B0604020202020204" pitchFamily="34" charset="0"/>
              </a:rPr>
              <a:t>İLKELER</a:t>
            </a:r>
          </a:p>
          <a:p>
            <a:pPr lvl="0" fontAlgn="b"/>
            <a:r>
              <a:rPr lang="tr-TR" sz="5600" b="1" cap="none" dirty="0">
                <a:latin typeface="Arial" panose="020B0604020202020204" pitchFamily="34" charset="0"/>
                <a:cs typeface="Arial" panose="020B0604020202020204" pitchFamily="34" charset="0"/>
              </a:rPr>
              <a:t>Eğitimin her dalında etkili ve kalıcı çalışmalar sergilemek,</a:t>
            </a:r>
          </a:p>
          <a:p>
            <a:pPr lvl="0" fontAlgn="b"/>
            <a:r>
              <a:rPr lang="tr-TR" sz="5600" b="1" cap="none" dirty="0">
                <a:latin typeface="Arial" panose="020B0604020202020204" pitchFamily="34" charset="0"/>
                <a:cs typeface="Arial" panose="020B0604020202020204" pitchFamily="34" charset="0"/>
              </a:rPr>
              <a:t>Her yıl ihtiyaç sahibi başarılı üniversite öğrencilerine burs yardımında bulunmak,</a:t>
            </a:r>
          </a:p>
          <a:p>
            <a:pPr lvl="0" fontAlgn="b"/>
            <a:r>
              <a:rPr lang="tr-TR" sz="5600" b="1" cap="none" dirty="0">
                <a:latin typeface="Arial" panose="020B0604020202020204" pitchFamily="34" charset="0"/>
                <a:cs typeface="Arial" panose="020B0604020202020204" pitchFamily="34" charset="0"/>
              </a:rPr>
              <a:t>Kültürümüzün dünü ve bu gününü tanımak ve tanıtmak,</a:t>
            </a:r>
          </a:p>
          <a:p>
            <a:pPr lvl="0" fontAlgn="b"/>
            <a:r>
              <a:rPr lang="tr-TR" sz="5600" b="1" cap="none" dirty="0">
                <a:latin typeface="Arial" panose="020B0604020202020204" pitchFamily="34" charset="0"/>
                <a:cs typeface="Arial" panose="020B0604020202020204" pitchFamily="34" charset="0"/>
              </a:rPr>
              <a:t>Kültürümüze sahip çıkıp, zenginliğini korumak,</a:t>
            </a:r>
          </a:p>
          <a:p>
            <a:pPr lvl="0" fontAlgn="b"/>
            <a:r>
              <a:rPr lang="tr-TR" sz="5600" b="1" cap="none" dirty="0">
                <a:latin typeface="Arial" panose="020B0604020202020204" pitchFamily="34" charset="0"/>
                <a:cs typeface="Arial" panose="020B0604020202020204" pitchFamily="34" charset="0"/>
              </a:rPr>
              <a:t>Yöre tarihini tanımak ve tanıtmak</a:t>
            </a:r>
          </a:p>
          <a:p>
            <a:pPr lvl="0" fontAlgn="b"/>
            <a:r>
              <a:rPr lang="tr-TR" sz="5600" b="1" cap="none" dirty="0">
                <a:latin typeface="Arial" panose="020B0604020202020204" pitchFamily="34" charset="0"/>
                <a:cs typeface="Arial" panose="020B0604020202020204" pitchFamily="34" charset="0"/>
              </a:rPr>
              <a:t>Sivrihisar’a özgü coğrafyayı korumak,</a:t>
            </a:r>
          </a:p>
          <a:p>
            <a:pPr lvl="0" fontAlgn="b"/>
            <a:r>
              <a:rPr lang="tr-TR" sz="5600" b="1" cap="none" dirty="0">
                <a:latin typeface="Arial" panose="020B0604020202020204" pitchFamily="34" charset="0"/>
                <a:cs typeface="Arial" panose="020B0604020202020204" pitchFamily="34" charset="0"/>
              </a:rPr>
              <a:t>Yöremizde yetişen ünlülere sahip çıkıp, onların en üst düzeyde tanıtımını yapmak,</a:t>
            </a:r>
          </a:p>
          <a:p>
            <a:pPr lvl="0" fontAlgn="b"/>
            <a:r>
              <a:rPr lang="tr-TR" sz="5600" b="1" cap="none" dirty="0">
                <a:latin typeface="Arial" panose="020B0604020202020204" pitchFamily="34" charset="0"/>
                <a:cs typeface="Arial" panose="020B0604020202020204" pitchFamily="34" charset="0"/>
              </a:rPr>
              <a:t>Sivil toplum örgütleriyle birlik, beraberlik sağlayıp, tayin edilen hedefe ulaşmak,</a:t>
            </a:r>
          </a:p>
          <a:p>
            <a:pPr lvl="0" fontAlgn="b"/>
            <a:r>
              <a:rPr lang="tr-TR" sz="5600" b="1" cap="none" dirty="0">
                <a:latin typeface="Arial" panose="020B0604020202020204" pitchFamily="34" charset="0"/>
                <a:cs typeface="Arial" panose="020B0604020202020204" pitchFamily="34" charset="0"/>
              </a:rPr>
              <a:t>Yöremizin özellikle el sanatlarına ilgili ve saygılı olmak, onları günümüze taşımak,</a:t>
            </a:r>
          </a:p>
          <a:p>
            <a:pPr lvl="0" fontAlgn="b"/>
            <a:r>
              <a:rPr lang="tr-TR" sz="5600" b="1" cap="none" dirty="0">
                <a:latin typeface="Arial" panose="020B0604020202020204" pitchFamily="34" charset="0"/>
                <a:cs typeface="Arial" panose="020B0604020202020204" pitchFamily="34" charset="0"/>
              </a:rPr>
              <a:t>Özellikle bağcılığı canlandırmak ve onun ürünlerini en üst düzeyde değerlendirmek.</a:t>
            </a:r>
          </a:p>
          <a:p>
            <a:pPr fontAlgn="b"/>
            <a:r>
              <a:rPr lang="tr-TR" sz="5600" dirty="0">
                <a:latin typeface="Arial" panose="020B0604020202020204" pitchFamily="34" charset="0"/>
                <a:cs typeface="Arial" panose="020B0604020202020204" pitchFamily="34" charset="0"/>
              </a:rPr>
              <a:t> </a:t>
            </a:r>
          </a:p>
          <a:p>
            <a:pPr fontAlgn="b"/>
            <a:r>
              <a:rPr lang="tr-TR" dirty="0"/>
              <a:t> </a:t>
            </a:r>
          </a:p>
          <a:p>
            <a:endParaRPr lang="tr-TR" dirty="0"/>
          </a:p>
        </p:txBody>
      </p:sp>
    </p:spTree>
    <p:extLst>
      <p:ext uri="{BB962C8B-B14F-4D97-AF65-F5344CB8AC3E}">
        <p14:creationId xmlns:p14="http://schemas.microsoft.com/office/powerpoint/2010/main" val="175234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van 2"/>
          <p:cNvSpPr>
            <a:spLocks noGrp="1"/>
          </p:cNvSpPr>
          <p:nvPr>
            <p:ph type="title"/>
          </p:nvPr>
        </p:nvSpPr>
        <p:spPr>
          <a:xfrm>
            <a:off x="636085" y="649205"/>
            <a:ext cx="9906000" cy="517858"/>
          </a:xfrm>
        </p:spPr>
        <p:txBody>
          <a:bodyPr>
            <a:normAutofit fontScale="90000"/>
          </a:bodyPr>
          <a:lstStyle/>
          <a:p>
            <a:pPr algn="ctr"/>
            <a:r>
              <a:rPr lang="tr-TR" dirty="0">
                <a:latin typeface="Arial" panose="020B0604020202020204" pitchFamily="34" charset="0"/>
                <a:cs typeface="Arial" panose="020B0604020202020204" pitchFamily="34" charset="0"/>
              </a:rPr>
              <a:t>VAKFIN AMACI</a:t>
            </a:r>
          </a:p>
        </p:txBody>
      </p:sp>
      <p:sp>
        <p:nvSpPr>
          <p:cNvPr id="4" name="Metin Yer Tutucusu 3"/>
          <p:cNvSpPr>
            <a:spLocks noGrp="1"/>
          </p:cNvSpPr>
          <p:nvPr>
            <p:ph type="body" idx="1"/>
          </p:nvPr>
        </p:nvSpPr>
        <p:spPr>
          <a:xfrm>
            <a:off x="1228053" y="1588168"/>
            <a:ext cx="10240463" cy="5654842"/>
          </a:xfrm>
        </p:spPr>
        <p:txBody>
          <a:bodyPr>
            <a:normAutofit/>
          </a:bodyPr>
          <a:lstStyle/>
          <a:p>
            <a:pPr fontAlgn="b"/>
            <a:r>
              <a:rPr lang="tr-TR" b="1" dirty="0">
                <a:latin typeface="Arial" panose="020B0604020202020204" pitchFamily="34" charset="0"/>
                <a:cs typeface="Arial" panose="020B0604020202020204" pitchFamily="34" charset="0"/>
              </a:rPr>
              <a:t> </a:t>
            </a:r>
            <a:r>
              <a:rPr lang="tr-TR" b="1" cap="none" dirty="0">
                <a:latin typeface="Arial" panose="020B0604020202020204" pitchFamily="34" charset="0"/>
                <a:cs typeface="Arial" panose="020B0604020202020204" pitchFamily="34" charset="0"/>
              </a:rPr>
              <a:t>A) Türk milli eğitim ve öğretimine katkıda bulunmak,</a:t>
            </a:r>
          </a:p>
          <a:p>
            <a:pPr fontAlgn="b"/>
            <a:r>
              <a:rPr lang="tr-TR" b="1" cap="none" dirty="0">
                <a:latin typeface="Arial" panose="020B0604020202020204" pitchFamily="34" charset="0"/>
                <a:cs typeface="Arial" panose="020B0604020202020204" pitchFamily="34" charset="0"/>
              </a:rPr>
              <a:t>B) Okul öncesi ve okuma çağına gelmiş öğrencilerin her türlü çağdaş eğitim, öğretim ve sosyal ihtiyaçlarının karşılanmasında; başta Sivrihisar kökenli, yetenekli fakat sınırlı imkanları olan öğrencileri kontenjan kullandırtmak suretiyle yardımda bulunmak,</a:t>
            </a:r>
          </a:p>
          <a:p>
            <a:pPr fontAlgn="b"/>
            <a:r>
              <a:rPr lang="tr-TR" b="1" cap="none" dirty="0">
                <a:latin typeface="Arial" panose="020B0604020202020204" pitchFamily="34" charset="0"/>
                <a:cs typeface="Arial" panose="020B0604020202020204" pitchFamily="34" charset="0"/>
              </a:rPr>
              <a:t>C) Vakfa yapılacak özel bağış ve vasiyetlerle elde edilecek gelirlerden okula hazırlık, ilk, orta ve üniversite öğrenimi ile ilgili okul, yurt, lojman, sağlık, sosyal ve spor tesisleri yapmak,</a:t>
            </a:r>
          </a:p>
          <a:p>
            <a:pPr fontAlgn="b"/>
            <a:r>
              <a:rPr lang="tr-TR" b="1" cap="none" dirty="0">
                <a:latin typeface="Arial" panose="020B0604020202020204" pitchFamily="34" charset="0"/>
                <a:cs typeface="Arial" panose="020B0604020202020204" pitchFamily="34" charset="0"/>
              </a:rPr>
              <a:t>D) Yurt içi ve yurt dışına yayılmış bulunan tüm hemşeriler arasında karşılıklı yardım ve sosyal dayanışmayı sağlamak amacıyla toplantılar düzenleyerek; Atatürk ilkelerine bağlı manevi ve milli değerlerine saygılı bir toplum oluşturulmasına katkıda bulunmak,</a:t>
            </a:r>
          </a:p>
          <a:p>
            <a:pPr fontAlgn="b"/>
            <a:r>
              <a:rPr lang="tr-TR" b="1" cap="none" dirty="0">
                <a:latin typeface="Arial" panose="020B0604020202020204" pitchFamily="34" charset="0"/>
                <a:cs typeface="Arial" panose="020B0604020202020204" pitchFamily="34" charset="0"/>
              </a:rPr>
              <a:t>E) Yörenin, kendine özgü kültürel, </a:t>
            </a:r>
            <a:r>
              <a:rPr lang="tr-TR" b="1" cap="none" dirty="0" err="1">
                <a:latin typeface="Arial" panose="020B0604020202020204" pitchFamily="34" charset="0"/>
                <a:cs typeface="Arial" panose="020B0604020202020204" pitchFamily="34" charset="0"/>
              </a:rPr>
              <a:t>etnografik</a:t>
            </a:r>
            <a:r>
              <a:rPr lang="tr-TR" b="1" cap="none" dirty="0">
                <a:latin typeface="Arial" panose="020B0604020202020204" pitchFamily="34" charset="0"/>
                <a:cs typeface="Arial" panose="020B0604020202020204" pitchFamily="34" charset="0"/>
              </a:rPr>
              <a:t>, geleneksel değerlerini araştırarak gelecek kuşaklara intikalini sağlayıcı ve tanıtıcı faaliyetlerde bulunmaktır.</a:t>
            </a:r>
          </a:p>
          <a:p>
            <a:pPr fontAlgn="b"/>
            <a:r>
              <a:rPr lang="tr-TR" dirty="0"/>
              <a:t> </a:t>
            </a:r>
          </a:p>
          <a:p>
            <a:endParaRPr lang="tr-TR" dirty="0"/>
          </a:p>
        </p:txBody>
      </p:sp>
    </p:spTree>
    <p:extLst>
      <p:ext uri="{BB962C8B-B14F-4D97-AF65-F5344CB8AC3E}">
        <p14:creationId xmlns:p14="http://schemas.microsoft.com/office/powerpoint/2010/main" val="211042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052" y="0"/>
            <a:ext cx="4985336" cy="6858000"/>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862" y="0"/>
            <a:ext cx="6654663" cy="6858000"/>
          </a:xfrm>
          <a:prstGeom prst="rect">
            <a:avLst/>
          </a:prstGeom>
        </p:spPr>
      </p:pic>
    </p:spTree>
    <p:extLst>
      <p:ext uri="{BB962C8B-B14F-4D97-AF65-F5344CB8AC3E}">
        <p14:creationId xmlns:p14="http://schemas.microsoft.com/office/powerpoint/2010/main" val="3020102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792496" y="1659941"/>
            <a:ext cx="9906000" cy="457700"/>
          </a:xfrm>
        </p:spPr>
        <p:txBody>
          <a:bodyPr>
            <a:normAutofit fontScale="90000"/>
          </a:bodyPr>
          <a:lstStyle/>
          <a:p>
            <a:r>
              <a:rPr lang="tr-TR" dirty="0"/>
              <a:t>Sev kaynakları </a:t>
            </a:r>
          </a:p>
        </p:txBody>
      </p:sp>
      <p:sp>
        <p:nvSpPr>
          <p:cNvPr id="3" name="Metin Yer Tutucusu 2"/>
          <p:cNvSpPr>
            <a:spLocks noGrp="1"/>
          </p:cNvSpPr>
          <p:nvPr>
            <p:ph type="body" idx="1"/>
          </p:nvPr>
        </p:nvSpPr>
        <p:spPr>
          <a:xfrm>
            <a:off x="1129379" y="2322095"/>
            <a:ext cx="9906000" cy="4740359"/>
          </a:xfrm>
        </p:spPr>
        <p:txBody>
          <a:bodyPr/>
          <a:lstStyle/>
          <a:p>
            <a:pPr marL="285750" indent="-285750">
              <a:buFont typeface="Arial" panose="020B0604020202020204" pitchFamily="34" charset="0"/>
              <a:buChar char="•"/>
            </a:pPr>
            <a:r>
              <a:rPr lang="tr-TR" cap="none" dirty="0"/>
              <a:t>Hibe yoluyla yapılan bağışlar</a:t>
            </a:r>
          </a:p>
          <a:p>
            <a:pPr marL="285750" indent="-285750">
              <a:buFont typeface="Arial" panose="020B0604020202020204" pitchFamily="34" charset="0"/>
              <a:buChar char="•"/>
            </a:pPr>
            <a:r>
              <a:rPr lang="tr-TR" cap="none" dirty="0"/>
              <a:t>Vasiyet yoluyla yapılan bağışlar</a:t>
            </a:r>
          </a:p>
          <a:p>
            <a:pPr marL="285750" indent="-285750">
              <a:buFont typeface="Arial" panose="020B0604020202020204" pitchFamily="34" charset="0"/>
              <a:buChar char="•"/>
            </a:pPr>
            <a:r>
              <a:rPr lang="tr-TR" cap="none" dirty="0"/>
              <a:t>SEV Çelenkleri</a:t>
            </a:r>
          </a:p>
          <a:p>
            <a:pPr marL="285750" indent="-285750">
              <a:buFont typeface="Arial" panose="020B0604020202020204" pitchFamily="34" charset="0"/>
              <a:buChar char="•"/>
            </a:pPr>
            <a:r>
              <a:rPr lang="tr-TR" cap="none" dirty="0"/>
              <a:t>Şahıs ve kurum bağışları</a:t>
            </a:r>
          </a:p>
          <a:p>
            <a:pPr marL="285750" indent="-285750">
              <a:buFont typeface="Arial" panose="020B0604020202020204" pitchFamily="34" charset="0"/>
              <a:buChar char="•"/>
            </a:pPr>
            <a:r>
              <a:rPr lang="tr-TR" cap="none" dirty="0"/>
              <a:t>Düzenlenen şehir dışı turları</a:t>
            </a: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674991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6634315" y="901394"/>
            <a:ext cx="9906000" cy="565484"/>
          </a:xfrm>
        </p:spPr>
        <p:txBody>
          <a:bodyPr>
            <a:normAutofit fontScale="90000"/>
          </a:bodyPr>
          <a:lstStyle/>
          <a:p>
            <a:r>
              <a:rPr lang="tr-TR" dirty="0"/>
              <a:t>BURSLARIMIZ</a:t>
            </a:r>
          </a:p>
        </p:txBody>
      </p:sp>
      <p:sp>
        <p:nvSpPr>
          <p:cNvPr id="3" name="Metin Yer Tutucusu 2"/>
          <p:cNvSpPr>
            <a:spLocks noGrp="1"/>
          </p:cNvSpPr>
          <p:nvPr>
            <p:ph type="body" idx="1"/>
          </p:nvPr>
        </p:nvSpPr>
        <p:spPr>
          <a:xfrm>
            <a:off x="7365315" y="1946192"/>
            <a:ext cx="3478715" cy="4259096"/>
          </a:xfrm>
        </p:spPr>
        <p:txBody>
          <a:bodyPr/>
          <a:lstStyle/>
          <a:p>
            <a:pPr marL="285750" indent="-285750">
              <a:buFont typeface="Arial" panose="020B0604020202020204" pitchFamily="34" charset="0"/>
              <a:buChar char="•"/>
            </a:pPr>
            <a:r>
              <a:rPr lang="tr-TR" cap="none" dirty="0"/>
              <a:t>Yurt içi burslar</a:t>
            </a:r>
          </a:p>
          <a:p>
            <a:pPr marL="285750" indent="-285750">
              <a:buFont typeface="Arial" panose="020B0604020202020204" pitchFamily="34" charset="0"/>
              <a:buChar char="•"/>
            </a:pPr>
            <a:r>
              <a:rPr lang="tr-TR" cap="none" dirty="0"/>
              <a:t>Yüksek Lisans Bursu </a:t>
            </a:r>
          </a:p>
          <a:p>
            <a:pPr marL="285750" indent="-285750">
              <a:buFont typeface="Arial" panose="020B0604020202020204" pitchFamily="34" charset="0"/>
              <a:buChar char="•"/>
            </a:pPr>
            <a:r>
              <a:rPr lang="tr-TR" cap="none" dirty="0"/>
              <a:t>Lisans bursu </a:t>
            </a:r>
          </a:p>
          <a:p>
            <a:pPr marL="285750" indent="-285750">
              <a:buFont typeface="Arial" panose="020B0604020202020204" pitchFamily="34" charset="0"/>
              <a:buChar char="•"/>
            </a:pPr>
            <a:r>
              <a:rPr lang="tr-TR" cap="none" dirty="0"/>
              <a:t>Lise bursu </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36913" cy="6858000"/>
          </a:xfrm>
          <a:prstGeom prst="rect">
            <a:avLst/>
          </a:prstGeom>
        </p:spPr>
      </p:pic>
    </p:spTree>
    <p:extLst>
      <p:ext uri="{BB962C8B-B14F-4D97-AF65-F5344CB8AC3E}">
        <p14:creationId xmlns:p14="http://schemas.microsoft.com/office/powerpoint/2010/main" val="3265004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537411" y="456532"/>
            <a:ext cx="9906000" cy="650875"/>
          </a:xfrm>
        </p:spPr>
        <p:txBody>
          <a:bodyPr/>
          <a:lstStyle/>
          <a:p>
            <a:pPr algn="ctr"/>
            <a:r>
              <a:rPr lang="tr-TR" dirty="0"/>
              <a:t>      </a:t>
            </a:r>
          </a:p>
        </p:txBody>
      </p:sp>
      <p:graphicFrame>
        <p:nvGraphicFramePr>
          <p:cNvPr id="5" name="Grafik 4">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674796043"/>
              </p:ext>
            </p:extLst>
          </p:nvPr>
        </p:nvGraphicFramePr>
        <p:xfrm>
          <a:off x="130629" y="248194"/>
          <a:ext cx="11796912" cy="64922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0829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k 1"/>
          <p:cNvGraphicFramePr>
            <a:graphicFrameLocks/>
          </p:cNvGraphicFramePr>
          <p:nvPr>
            <p:extLst>
              <p:ext uri="{D42A27DB-BD31-4B8C-83A1-F6EECF244321}">
                <p14:modId xmlns:p14="http://schemas.microsoft.com/office/powerpoint/2010/main" val="2327891067"/>
              </p:ext>
            </p:extLst>
          </p:nvPr>
        </p:nvGraphicFramePr>
        <p:xfrm>
          <a:off x="559559" y="409433"/>
          <a:ext cx="11245754" cy="59094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0092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245" y="204716"/>
            <a:ext cx="7886700" cy="5248275"/>
          </a:xfrm>
          <a:prstGeom prst="rect">
            <a:avLst/>
          </a:prstGeom>
        </p:spPr>
      </p:pic>
      <p:sp>
        <p:nvSpPr>
          <p:cNvPr id="2" name="Unvan 1"/>
          <p:cNvSpPr>
            <a:spLocks noGrp="1"/>
          </p:cNvSpPr>
          <p:nvPr>
            <p:ph type="title"/>
          </p:nvPr>
        </p:nvSpPr>
        <p:spPr>
          <a:xfrm>
            <a:off x="2565779" y="5613002"/>
            <a:ext cx="8898340" cy="878754"/>
          </a:xfrm>
        </p:spPr>
        <p:txBody>
          <a:bodyPr>
            <a:normAutofit/>
          </a:bodyPr>
          <a:lstStyle/>
          <a:p>
            <a:r>
              <a:rPr lang="tr-TR" dirty="0"/>
              <a:t>           </a:t>
            </a:r>
            <a:r>
              <a:rPr lang="tr-TR" sz="2700" dirty="0"/>
              <a:t>‘’</a:t>
            </a:r>
            <a:r>
              <a:rPr lang="tr-TR" sz="2700" b="1" dirty="0"/>
              <a:t>BÜTÜN ÜMİDİM GENÇLİKTEDİR</a:t>
            </a:r>
            <a:r>
              <a:rPr lang="tr-TR" sz="2700" dirty="0"/>
              <a:t>.’’</a:t>
            </a:r>
          </a:p>
        </p:txBody>
      </p:sp>
    </p:spTree>
    <p:extLst>
      <p:ext uri="{BB962C8B-B14F-4D97-AF65-F5344CB8AC3E}">
        <p14:creationId xmlns:p14="http://schemas.microsoft.com/office/powerpoint/2010/main" val="3435296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2344159" y="441318"/>
            <a:ext cx="7005587" cy="3496857"/>
          </a:xfrm>
        </p:spPr>
        <p:txBody>
          <a:bodyPr>
            <a:noAutofit/>
          </a:bodyPr>
          <a:lstStyle/>
          <a:p>
            <a:pPr algn="ctr"/>
            <a:r>
              <a:rPr lang="tr-TR" sz="4000" b="1" dirty="0">
                <a:latin typeface="Arial" panose="020B0604020202020204" pitchFamily="34" charset="0"/>
                <a:cs typeface="Arial" panose="020B0604020202020204" pitchFamily="34" charset="0"/>
              </a:rPr>
              <a:t>BURSİYERLERİMİZİN OKUL VE BÖLÜMLERİ</a:t>
            </a:r>
          </a:p>
        </p:txBody>
      </p:sp>
      <p:sp>
        <p:nvSpPr>
          <p:cNvPr id="3" name="Metin Yer Tutucusu 2"/>
          <p:cNvSpPr>
            <a:spLocks noGrp="1"/>
          </p:cNvSpPr>
          <p:nvPr>
            <p:ph type="body" idx="1"/>
          </p:nvPr>
        </p:nvSpPr>
        <p:spPr>
          <a:xfrm>
            <a:off x="6833936" y="2189747"/>
            <a:ext cx="5031621" cy="1551991"/>
          </a:xfrm>
        </p:spPr>
        <p:txBody>
          <a:bodyPr/>
          <a:lstStyle/>
          <a:p>
            <a:r>
              <a:rPr lang="tr-TR" dirty="0"/>
              <a:t>                                                          </a:t>
            </a:r>
          </a:p>
        </p:txBody>
      </p:sp>
    </p:spTree>
    <p:extLst>
      <p:ext uri="{BB962C8B-B14F-4D97-AF65-F5344CB8AC3E}">
        <p14:creationId xmlns:p14="http://schemas.microsoft.com/office/powerpoint/2010/main" val="1758129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6" name="Alt Başlık 5"/>
          <p:cNvSpPr>
            <a:spLocks noGrp="1"/>
          </p:cNvSpPr>
          <p:nvPr>
            <p:ph type="subTitle" idx="4294967295"/>
          </p:nvPr>
        </p:nvSpPr>
        <p:spPr>
          <a:xfrm>
            <a:off x="463388" y="148848"/>
            <a:ext cx="10397914" cy="6709152"/>
          </a:xfrm>
        </p:spPr>
        <p:txBody>
          <a:bodyPr>
            <a:noAutofit/>
          </a:bodyPr>
          <a:lstStyle/>
          <a:p>
            <a:r>
              <a:rPr lang="tr-TR" sz="1600" b="1" dirty="0">
                <a:solidFill>
                  <a:schemeClr val="tx1"/>
                </a:solidFill>
                <a:latin typeface="Arial" panose="020B0604020202020204" pitchFamily="34" charset="0"/>
                <a:cs typeface="Arial" panose="020B0604020202020204" pitchFamily="34" charset="0"/>
              </a:rPr>
              <a:t>TIP FAKÜLTESİ                                          HACETTEPE ÜNİVERSİTESİ</a:t>
            </a:r>
          </a:p>
          <a:p>
            <a:r>
              <a:rPr lang="tr-TR" sz="1600" b="1" dirty="0">
                <a:solidFill>
                  <a:schemeClr val="tx1"/>
                </a:solidFill>
                <a:latin typeface="Arial" panose="020B0604020202020204" pitchFamily="34" charset="0"/>
                <a:cs typeface="Arial" panose="020B0604020202020204" pitchFamily="34" charset="0"/>
              </a:rPr>
              <a:t>TIP FAKÜLTESİ                                          SÜTÇÜ İMAM ÜNİVERSİTESİ</a:t>
            </a:r>
          </a:p>
          <a:p>
            <a:r>
              <a:rPr lang="tr-TR" sz="1600" b="1" dirty="0">
                <a:solidFill>
                  <a:schemeClr val="tx1"/>
                </a:solidFill>
                <a:latin typeface="Arial" panose="020B0604020202020204" pitchFamily="34" charset="0"/>
                <a:cs typeface="Arial" panose="020B0604020202020204" pitchFamily="34" charset="0"/>
              </a:rPr>
              <a:t>TIP FAKÜLTESİ                                          ABANT İZZET BAYSAL ÜNİVERSİTESİ </a:t>
            </a:r>
          </a:p>
          <a:p>
            <a:r>
              <a:rPr lang="tr-TR" sz="1600" b="1" dirty="0">
                <a:solidFill>
                  <a:schemeClr val="tx1"/>
                </a:solidFill>
                <a:latin typeface="Arial" panose="020B0604020202020204" pitchFamily="34" charset="0"/>
                <a:cs typeface="Arial" panose="020B0604020202020204" pitchFamily="34" charset="0"/>
              </a:rPr>
              <a:t>TIP FAKÜLTESİ                                          ANKARA ÜNİVERSİTESİ</a:t>
            </a:r>
          </a:p>
          <a:p>
            <a:r>
              <a:rPr lang="tr-TR" sz="1600" b="1" dirty="0">
                <a:solidFill>
                  <a:schemeClr val="tx1"/>
                </a:solidFill>
                <a:latin typeface="Arial" panose="020B0604020202020204" pitchFamily="34" charset="0"/>
                <a:cs typeface="Arial" panose="020B0604020202020204" pitchFamily="34" charset="0"/>
              </a:rPr>
              <a:t>TIP FAKÜLTESİ                                          BÜLENT ECEVİT ÜNİVERSİTESİ</a:t>
            </a:r>
          </a:p>
          <a:p>
            <a:r>
              <a:rPr lang="tr-TR" sz="1600" b="1" dirty="0">
                <a:solidFill>
                  <a:schemeClr val="tx1"/>
                </a:solidFill>
                <a:latin typeface="Arial" panose="020B0604020202020204" pitchFamily="34" charset="0"/>
                <a:cs typeface="Arial" panose="020B0604020202020204" pitchFamily="34" charset="0"/>
              </a:rPr>
              <a:t>TIP FAKÜLTESİ                                           HİTİT ÜNİVERSİTESİ</a:t>
            </a:r>
          </a:p>
          <a:p>
            <a:r>
              <a:rPr lang="tr-TR" sz="1600" b="1" dirty="0">
                <a:solidFill>
                  <a:schemeClr val="tx1"/>
                </a:solidFill>
                <a:latin typeface="Arial" panose="020B0604020202020204" pitchFamily="34" charset="0"/>
                <a:cs typeface="Arial" panose="020B0604020202020204" pitchFamily="34" charset="0"/>
              </a:rPr>
              <a:t>TIP FAKÜLTESİ                                           KOCAELİ ÜNİVERSİTESİ</a:t>
            </a:r>
          </a:p>
          <a:p>
            <a:r>
              <a:rPr lang="tr-TR" sz="1600" b="1" dirty="0">
                <a:solidFill>
                  <a:schemeClr val="tx1"/>
                </a:solidFill>
                <a:latin typeface="Arial" panose="020B0604020202020204" pitchFamily="34" charset="0"/>
                <a:cs typeface="Arial" panose="020B0604020202020204" pitchFamily="34" charset="0"/>
              </a:rPr>
              <a:t>TIP FAKÜLTESİ                                          </a:t>
            </a:r>
            <a:r>
              <a:rPr lang="tr-TR" sz="1600" b="1" dirty="0">
                <a:latin typeface="Arial" panose="020B0604020202020204" pitchFamily="34" charset="0"/>
                <a:cs typeface="Arial" panose="020B0604020202020204" pitchFamily="34" charset="0"/>
              </a:rPr>
              <a:t>SELÇUK</a:t>
            </a:r>
            <a:r>
              <a:rPr lang="tr-TR" sz="1600" b="1" dirty="0">
                <a:solidFill>
                  <a:schemeClr val="tx1"/>
                </a:solidFill>
                <a:latin typeface="Arial" panose="020B0604020202020204" pitchFamily="34" charset="0"/>
                <a:cs typeface="Arial" panose="020B0604020202020204" pitchFamily="34" charset="0"/>
              </a:rPr>
              <a:t> ÜNİVERSİTESİ </a:t>
            </a:r>
          </a:p>
          <a:p>
            <a:r>
              <a:rPr lang="tr-TR" sz="1600" b="1" dirty="0">
                <a:solidFill>
                  <a:schemeClr val="tx1"/>
                </a:solidFill>
                <a:latin typeface="Arial" panose="020B0604020202020204" pitchFamily="34" charset="0"/>
                <a:cs typeface="Arial" panose="020B0604020202020204" pitchFamily="34" charset="0"/>
              </a:rPr>
              <a:t>TIP FAKÜLTESİ                                           </a:t>
            </a:r>
            <a:r>
              <a:rPr lang="tr-TR" sz="1600" b="1" dirty="0">
                <a:latin typeface="Arial" panose="020B0604020202020204" pitchFamily="34" charset="0"/>
                <a:cs typeface="Arial" panose="020B0604020202020204" pitchFamily="34" charset="0"/>
              </a:rPr>
              <a:t>ACIBADEM</a:t>
            </a:r>
            <a:r>
              <a:rPr lang="tr-TR" sz="1600" b="1" dirty="0">
                <a:solidFill>
                  <a:schemeClr val="tx1"/>
                </a:solidFill>
                <a:latin typeface="Arial" panose="020B0604020202020204" pitchFamily="34" charset="0"/>
                <a:cs typeface="Arial" panose="020B0604020202020204" pitchFamily="34" charset="0"/>
              </a:rPr>
              <a:t> ÜNİVERSİTESİ</a:t>
            </a:r>
          </a:p>
          <a:p>
            <a:r>
              <a:rPr lang="tr-TR" sz="1600" b="1" dirty="0">
                <a:solidFill>
                  <a:schemeClr val="tx1"/>
                </a:solidFill>
                <a:latin typeface="Arial" panose="020B0604020202020204" pitchFamily="34" charset="0"/>
                <a:cs typeface="Arial" panose="020B0604020202020204" pitchFamily="34" charset="0"/>
              </a:rPr>
              <a:t>TIP FAKÜLTESİ                                           </a:t>
            </a:r>
            <a:r>
              <a:rPr lang="tr-TR" sz="1600" b="1" dirty="0">
                <a:latin typeface="Arial" panose="020B0604020202020204" pitchFamily="34" charset="0"/>
                <a:cs typeface="Arial" panose="020B0604020202020204" pitchFamily="34" charset="0"/>
              </a:rPr>
              <a:t>İSTANBUL</a:t>
            </a:r>
            <a:r>
              <a:rPr lang="tr-TR" sz="1600" b="1" dirty="0">
                <a:solidFill>
                  <a:schemeClr val="tx1"/>
                </a:solidFill>
                <a:latin typeface="Arial" panose="020B0604020202020204" pitchFamily="34" charset="0"/>
                <a:cs typeface="Arial" panose="020B0604020202020204" pitchFamily="34" charset="0"/>
              </a:rPr>
              <a:t> ÜNİVERSİTESİ </a:t>
            </a:r>
          </a:p>
          <a:p>
            <a:r>
              <a:rPr lang="tr-TR" sz="1600" b="1" dirty="0">
                <a:solidFill>
                  <a:schemeClr val="tx1"/>
                </a:solidFill>
                <a:latin typeface="Arial" panose="020B0604020202020204" pitchFamily="34" charset="0"/>
                <a:cs typeface="Arial" panose="020B0604020202020204" pitchFamily="34" charset="0"/>
              </a:rPr>
              <a:t>TIP FAKÜLTESİ                                           SITKI KOÇMAN ÜNİVERSİTESİ </a:t>
            </a:r>
          </a:p>
          <a:p>
            <a:r>
              <a:rPr lang="tr-TR" sz="1600" b="1" dirty="0">
                <a:solidFill>
                  <a:schemeClr val="tx1"/>
                </a:solidFill>
                <a:latin typeface="Arial" panose="020B0604020202020204" pitchFamily="34" charset="0"/>
                <a:cs typeface="Arial" panose="020B0604020202020204" pitchFamily="34" charset="0"/>
              </a:rPr>
              <a:t>TIP FAKÜLTESİ                                           SÜLEYMAN DEMİREL ÜNİVERSİTESİ</a:t>
            </a:r>
          </a:p>
          <a:p>
            <a:r>
              <a:rPr lang="tr-TR" sz="1600" b="1" dirty="0">
                <a:solidFill>
                  <a:schemeClr val="tx1"/>
                </a:solidFill>
                <a:latin typeface="Arial" panose="020B0604020202020204" pitchFamily="34" charset="0"/>
                <a:cs typeface="Arial" panose="020B0604020202020204" pitchFamily="34" charset="0"/>
              </a:rPr>
              <a:t>TIP FAKÜLTESİ 			         GAZİ ÜNİVERSİTESİ </a:t>
            </a:r>
          </a:p>
          <a:p>
            <a:r>
              <a:rPr lang="tr-TR" sz="1600" b="1" dirty="0">
                <a:latin typeface="Arial" panose="020B0604020202020204" pitchFamily="34" charset="0"/>
                <a:cs typeface="Arial" panose="020B0604020202020204" pitchFamily="34" charset="0"/>
              </a:rPr>
              <a:t>TIP FAKÜLTESİ                                           RECEP TAYYİP ERDOĞAN ÜNİVERSİTESİ</a:t>
            </a:r>
            <a:endParaRPr lang="tr-TR" sz="1600" b="1" dirty="0">
              <a:solidFill>
                <a:schemeClr val="tx1"/>
              </a:solidFill>
              <a:latin typeface="Arial" panose="020B0604020202020204" pitchFamily="34" charset="0"/>
              <a:cs typeface="Arial" panose="020B0604020202020204" pitchFamily="34" charset="0"/>
            </a:endParaRPr>
          </a:p>
          <a:p>
            <a:r>
              <a:rPr lang="tr-TR" sz="1600" b="1" dirty="0">
                <a:latin typeface="Arial" panose="020B0604020202020204" pitchFamily="34" charset="0"/>
                <a:cs typeface="Arial" panose="020B0604020202020204" pitchFamily="34" charset="0"/>
              </a:rPr>
              <a:t>TIP FAKÜLTESİ                                           SAĞLIK BİLİMLERİ ÜNİVERSİTESİ</a:t>
            </a:r>
          </a:p>
          <a:p>
            <a:r>
              <a:rPr lang="tr-TR" sz="1600" b="1" dirty="0">
                <a:latin typeface="Arial" panose="020B0604020202020204" pitchFamily="34" charset="0"/>
                <a:cs typeface="Arial" panose="020B0604020202020204" pitchFamily="34" charset="0"/>
              </a:rPr>
              <a:t>TIP FAKÜLTESİ			         AFYONKARAHİSAR SAĞLIK BİLİMLERİ  ÜNİVERSİTESİ</a:t>
            </a:r>
          </a:p>
          <a:p>
            <a:endParaRPr lang="tr-TR" sz="1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928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365761" y="-378823"/>
            <a:ext cx="11220994" cy="7236823"/>
          </a:xfrm>
        </p:spPr>
        <p:txBody>
          <a:bodyPr>
            <a:normAutofit fontScale="92500" lnSpcReduction="10000"/>
          </a:bodyPr>
          <a:lstStyle/>
          <a:p>
            <a:pPr marL="0" indent="0">
              <a:buNone/>
            </a:pPr>
            <a:endParaRPr lang="tr-TR" sz="1800" b="1" dirty="0">
              <a:latin typeface="Arial" panose="020B0604020202020204" pitchFamily="34" charset="0"/>
              <a:cs typeface="Arial" panose="020B0604020202020204" pitchFamily="34" charset="0"/>
            </a:endParaRPr>
          </a:p>
          <a:p>
            <a:r>
              <a:rPr lang="tr-TR" sz="1700" b="1" dirty="0">
                <a:latin typeface="Arial" panose="020B0604020202020204" pitchFamily="34" charset="0"/>
                <a:cs typeface="Arial" panose="020B0604020202020204" pitchFamily="34" charset="0"/>
              </a:rPr>
              <a:t>ALMANCA ÖĞRETMENLİĞİ	                                MARMARA ÜNİVERSİTESİ</a:t>
            </a:r>
          </a:p>
          <a:p>
            <a:r>
              <a:rPr lang="tr-TR" sz="1700" b="1" dirty="0">
                <a:latin typeface="Arial" panose="020B0604020202020204" pitchFamily="34" charset="0"/>
                <a:cs typeface="Arial" panose="020B0604020202020204" pitchFamily="34" charset="0"/>
              </a:rPr>
              <a:t>BEDEN EĞİTİMİ                                                		BOZOK ÜNİVERSİTESİ </a:t>
            </a:r>
          </a:p>
          <a:p>
            <a:r>
              <a:rPr lang="tr-TR" sz="1700" b="1" dirty="0">
                <a:latin typeface="Arial" panose="020B0604020202020204" pitchFamily="34" charset="0"/>
                <a:cs typeface="Arial" panose="020B0604020202020204" pitchFamily="34" charset="0"/>
              </a:rPr>
              <a:t>BEDEN EĞİTİMİ		                           		ESKİŞEHİR TEKNİK ÜNİVERSİTESİ</a:t>
            </a:r>
          </a:p>
          <a:p>
            <a:r>
              <a:rPr lang="tr-TR" sz="1700" b="1" dirty="0">
                <a:latin typeface="Arial" panose="020B0604020202020204" pitchFamily="34" charset="0"/>
                <a:cs typeface="Arial" panose="020B0604020202020204" pitchFamily="34" charset="0"/>
              </a:rPr>
              <a:t>BESLENME VE DİYETİK                                		İZMİR KATİP ÇELEBİ ÜNİVERSİTESİ</a:t>
            </a:r>
          </a:p>
          <a:p>
            <a:r>
              <a:rPr lang="tr-TR" sz="1700" b="1" dirty="0">
                <a:latin typeface="Arial" panose="020B0604020202020204" pitchFamily="34" charset="0"/>
                <a:cs typeface="Arial" panose="020B0604020202020204" pitchFamily="34" charset="0"/>
              </a:rPr>
              <a:t>BESLENME VE DİYETİK                                 		ERCİYES ÜNİVERSİTESİ</a:t>
            </a:r>
          </a:p>
          <a:p>
            <a:r>
              <a:rPr lang="tr-TR" sz="1700" b="1" dirty="0">
                <a:latin typeface="Arial" panose="020B0604020202020204" pitchFamily="34" charset="0"/>
                <a:cs typeface="Arial" panose="020B0604020202020204" pitchFamily="34" charset="0"/>
              </a:rPr>
              <a:t>BİLGİSAYAR ÖĞRETMENLİĞİ	        		ANADOLU ÜNİVERSİTESİ</a:t>
            </a:r>
          </a:p>
          <a:p>
            <a:r>
              <a:rPr lang="tr-TR" sz="1700" b="1" dirty="0">
                <a:latin typeface="Arial" panose="020B0604020202020204" pitchFamily="34" charset="0"/>
                <a:cs typeface="Arial" panose="020B0604020202020204" pitchFamily="34" charset="0"/>
              </a:rPr>
              <a:t>BİLGİSAYAR MÜHENDİSLİĞİ                            	KIBRIS ORTA DOĞU TEKNİK ÜNİVERSİTESİ</a:t>
            </a:r>
          </a:p>
          <a:p>
            <a:r>
              <a:rPr lang="tr-TR" sz="1700" b="1" dirty="0">
                <a:latin typeface="Arial" panose="020B0604020202020204" pitchFamily="34" charset="0"/>
                <a:cs typeface="Arial" panose="020B0604020202020204" pitchFamily="34" charset="0"/>
              </a:rPr>
              <a:t>BİLGİSAYAR  MÜHENDİSLİĞİ                          		İSTANBUL ÜNİVERSİTESİ </a:t>
            </a:r>
          </a:p>
          <a:p>
            <a:r>
              <a:rPr lang="tr-TR" sz="1700" b="1" dirty="0">
                <a:latin typeface="Arial" panose="020B0604020202020204" pitchFamily="34" charset="0"/>
                <a:cs typeface="Arial" panose="020B0604020202020204" pitchFamily="34" charset="0"/>
              </a:rPr>
              <a:t>BİLGİSAYAR MÜHENDİSLİĞİ                           		GEBZE TEKNİK ÜNİVERSİTESİ</a:t>
            </a:r>
          </a:p>
          <a:p>
            <a:r>
              <a:rPr lang="tr-TR" sz="1700" b="1" dirty="0">
                <a:latin typeface="Arial" panose="020B0604020202020204" pitchFamily="34" charset="0"/>
                <a:cs typeface="Arial" panose="020B0604020202020204" pitchFamily="34" charset="0"/>
              </a:rPr>
              <a:t>BİLGİSAYAR MÜHENDİSLİĞİ 	          		BARTIN ÜNİVERSİTESİ</a:t>
            </a:r>
          </a:p>
          <a:p>
            <a:r>
              <a:rPr lang="tr-TR" sz="1700" b="1" dirty="0">
                <a:latin typeface="Arial" panose="020B0604020202020204" pitchFamily="34" charset="0"/>
                <a:cs typeface="Arial" panose="020B0604020202020204" pitchFamily="34" charset="0"/>
              </a:rPr>
              <a:t>BİLGİSAYAR PROGRAMCILIĞI	       		KOCATEPE ÜNİVERSİTESİ</a:t>
            </a:r>
          </a:p>
          <a:p>
            <a:r>
              <a:rPr lang="tr-TR" sz="1700" b="1" dirty="0">
                <a:latin typeface="Arial" panose="020B0604020202020204" pitchFamily="34" charset="0"/>
                <a:cs typeface="Arial" panose="020B0604020202020204" pitchFamily="34" charset="0"/>
              </a:rPr>
              <a:t>BİYOLOJİ                                                         		ORTA DOĞU TEKNİK ÜNİVERSİTESİ</a:t>
            </a:r>
          </a:p>
          <a:p>
            <a:r>
              <a:rPr lang="tr-TR" sz="1700" b="1" dirty="0">
                <a:latin typeface="Arial" panose="020B0604020202020204" pitchFamily="34" charset="0"/>
                <a:cs typeface="Arial" panose="020B0604020202020204" pitchFamily="34" charset="0"/>
              </a:rPr>
              <a:t>BİLGİ VE BELGE YÖNETİMİ 	          		KASTAMONU ÜNİVERSİTESİ			            </a:t>
            </a:r>
          </a:p>
          <a:p>
            <a:r>
              <a:rPr lang="tr-TR" sz="1700" b="1" dirty="0">
                <a:latin typeface="Arial" panose="020B0604020202020204" pitchFamily="34" charset="0"/>
                <a:cs typeface="Arial" panose="020B0604020202020204" pitchFamily="34" charset="0"/>
              </a:rPr>
              <a:t>BİYOTEKNOLOJİ                                                	AKDENİZ ÜNİVERSİTESİ</a:t>
            </a:r>
          </a:p>
          <a:p>
            <a:r>
              <a:rPr lang="tr-TR" sz="1700" b="1" dirty="0">
                <a:latin typeface="Arial" panose="020B0604020202020204" pitchFamily="34" charset="0"/>
                <a:cs typeface="Arial" panose="020B0604020202020204" pitchFamily="34" charset="0"/>
              </a:rPr>
              <a:t>BİYOMEDİKAL MÜHENDİSLİĞİ                       		ANKARA ÜNİVERSİTESİ </a:t>
            </a:r>
          </a:p>
          <a:p>
            <a:r>
              <a:rPr lang="tr-TR" sz="1700" b="1" dirty="0">
                <a:latin typeface="Arial" panose="020B0604020202020204" pitchFamily="34" charset="0"/>
                <a:cs typeface="Arial" panose="020B0604020202020204" pitchFamily="34" charset="0"/>
              </a:rPr>
              <a:t>BİYOSİSTEM MÜHENDİSLİĞİ                      		ULUDAĞ ÜNİVERSİTESİ </a:t>
            </a:r>
          </a:p>
          <a:p>
            <a:r>
              <a:rPr lang="tr-TR" sz="1700" b="1" dirty="0">
                <a:latin typeface="Arial" panose="020B0604020202020204" pitchFamily="34" charset="0"/>
                <a:cs typeface="Arial" panose="020B0604020202020204" pitchFamily="34" charset="0"/>
              </a:rPr>
              <a:t>BÜRO YÖNETİMİ			         	KÜTAHYA SOSYAL BİLİMLER MYO</a:t>
            </a:r>
          </a:p>
          <a:p>
            <a:endParaRPr lang="tr-TR" sz="17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527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601579" y="130629"/>
            <a:ext cx="10503568" cy="6727371"/>
          </a:xfrm>
        </p:spPr>
        <p:txBody>
          <a:bodyPr>
            <a:normAutofit fontScale="85000" lnSpcReduction="20000"/>
          </a:bodyPr>
          <a:lstStyle/>
          <a:p>
            <a:r>
              <a:rPr lang="tr-TR" sz="1900" b="1" dirty="0">
                <a:latin typeface="Arial" panose="020B0604020202020204" pitchFamily="34" charset="0"/>
                <a:cs typeface="Arial" panose="020B0604020202020204" pitchFamily="34" charset="0"/>
              </a:rPr>
              <a:t>BÜRO YÖNETİMİ		                       	 SAKARYA ÜNİVERSİTESİ</a:t>
            </a:r>
          </a:p>
          <a:p>
            <a:r>
              <a:rPr lang="tr-TR" sz="1900" b="1" dirty="0">
                <a:latin typeface="Arial" panose="020B0604020202020204" pitchFamily="34" charset="0"/>
                <a:cs typeface="Arial" panose="020B0604020202020204" pitchFamily="34" charset="0"/>
              </a:rPr>
              <a:t>DİŞ HEKİMLİĞİ			            		 GİRESUN ÜNİVERSİTESİ</a:t>
            </a:r>
          </a:p>
          <a:p>
            <a:r>
              <a:rPr lang="tr-TR" sz="1900" b="1" dirty="0">
                <a:latin typeface="Arial" panose="020B0604020202020204" pitchFamily="34" charset="0"/>
                <a:cs typeface="Arial" panose="020B0604020202020204" pitchFamily="34" charset="0"/>
              </a:rPr>
              <a:t>DİŞ HEKİMLİĞİ                                          	                 ORDU ÜNİVERSİTESİ </a:t>
            </a:r>
          </a:p>
          <a:p>
            <a:r>
              <a:rPr lang="tr-TR" sz="1900" b="1" dirty="0">
                <a:latin typeface="Arial" panose="020B0604020202020204" pitchFamily="34" charset="0"/>
                <a:cs typeface="Arial" panose="020B0604020202020204" pitchFamily="34" charset="0"/>
              </a:rPr>
              <a:t>DİŞ HEKİMLİĞİ			            		 KÜTAHYA SAĞLIK BİLİMLERİ ÜNİVERSİTESİ</a:t>
            </a:r>
          </a:p>
          <a:p>
            <a:r>
              <a:rPr lang="tr-TR" sz="1900" b="1" dirty="0">
                <a:latin typeface="Arial" panose="020B0604020202020204" pitchFamily="34" charset="0"/>
                <a:cs typeface="Arial" panose="020B0604020202020204" pitchFamily="34" charset="0"/>
              </a:rPr>
              <a:t>DİŞ HEKİMLİĞİ			            		  ANKARA ÜNİVERSİTESİ</a:t>
            </a:r>
          </a:p>
          <a:p>
            <a:r>
              <a:rPr lang="tr-TR" sz="1900" b="1" dirty="0">
                <a:latin typeface="Arial" panose="020B0604020202020204" pitchFamily="34" charset="0"/>
                <a:cs typeface="Arial" panose="020B0604020202020204" pitchFamily="34" charset="0"/>
              </a:rPr>
              <a:t>DİL VE KONUŞMA TERAPİSİ			  BAKIRÇAY ÜNİVERSİTESİ</a:t>
            </a:r>
          </a:p>
          <a:p>
            <a:r>
              <a:rPr lang="tr-TR" sz="1900" b="1" dirty="0">
                <a:latin typeface="Arial" panose="020B0604020202020204" pitchFamily="34" charset="0"/>
                <a:cs typeface="Arial" panose="020B0604020202020204" pitchFamily="34" charset="0"/>
              </a:rPr>
              <a:t>EBELİK                                                       		 ÇANAKKALE 18MART ÜNİVERSİTESİ </a:t>
            </a:r>
          </a:p>
          <a:p>
            <a:r>
              <a:rPr lang="tr-TR" sz="1900" b="1" dirty="0">
                <a:latin typeface="Arial" panose="020B0604020202020204" pitchFamily="34" charset="0"/>
                <a:cs typeface="Arial" panose="020B0604020202020204" pitchFamily="34" charset="0"/>
              </a:rPr>
              <a:t>EDEBİYAT                               	     	                 AFYON KOCATEPE ÜNİVERSİTESİ</a:t>
            </a:r>
          </a:p>
          <a:p>
            <a:r>
              <a:rPr lang="tr-TR" sz="1900" b="1" dirty="0">
                <a:latin typeface="Arial" panose="020B0604020202020204" pitchFamily="34" charset="0"/>
                <a:cs typeface="Arial" panose="020B0604020202020204" pitchFamily="34" charset="0"/>
              </a:rPr>
              <a:t>EDEBİYAT			          		 EGE ÜNİVERSİTESİ</a:t>
            </a:r>
          </a:p>
          <a:p>
            <a:r>
              <a:rPr lang="tr-TR" sz="1900" b="1" dirty="0">
                <a:latin typeface="Arial" panose="020B0604020202020204" pitchFamily="34" charset="0"/>
                <a:cs typeface="Arial" panose="020B0604020202020204" pitchFamily="34" charset="0"/>
              </a:rPr>
              <a:t>ECZACILIK                                                  		 HACETTEPE ÜNİVERSİTESİ </a:t>
            </a:r>
          </a:p>
          <a:p>
            <a:r>
              <a:rPr lang="tr-TR" sz="1900" b="1" dirty="0">
                <a:latin typeface="Arial" panose="020B0604020202020204" pitchFamily="34" charset="0"/>
                <a:cs typeface="Arial" panose="020B0604020202020204" pitchFamily="34" charset="0"/>
              </a:rPr>
              <a:t>ELEKTRİK ELEKTRONİK MÜH                   		 BOĞAZİÇİ ÜNİVERSİTESİ</a:t>
            </a:r>
          </a:p>
          <a:p>
            <a:r>
              <a:rPr lang="tr-TR" sz="1900" b="1" dirty="0">
                <a:latin typeface="Arial" panose="020B0604020202020204" pitchFamily="34" charset="0"/>
                <a:cs typeface="Arial" panose="020B0604020202020204" pitchFamily="34" charset="0"/>
              </a:rPr>
              <a:t>ELEKTRİK ELEKTRONİK MÜH                   		SITKI KOÇMAN ÜNİVERSİTESİ </a:t>
            </a:r>
          </a:p>
          <a:p>
            <a:r>
              <a:rPr lang="tr-TR" sz="1900" b="1" dirty="0">
                <a:latin typeface="Arial" panose="020B0604020202020204" pitchFamily="34" charset="0"/>
                <a:cs typeface="Arial" panose="020B0604020202020204" pitchFamily="34" charset="0"/>
              </a:rPr>
              <a:t>ELEKTRİK ELEKTRONİK MÜH                 		ULUDAĞ ÜNİVERSİTESİ   </a:t>
            </a:r>
          </a:p>
          <a:p>
            <a:r>
              <a:rPr lang="tr-TR" sz="1900" b="1" dirty="0">
                <a:latin typeface="Arial" panose="020B0604020202020204" pitchFamily="34" charset="0"/>
                <a:cs typeface="Arial" panose="020B0604020202020204" pitchFamily="34" charset="0"/>
              </a:rPr>
              <a:t>ENDÜSTRİ MÜHENDİSLİĞİ                              		SAKARYA ÜNİVERSİTESİ </a:t>
            </a:r>
          </a:p>
          <a:p>
            <a:r>
              <a:rPr lang="tr-TR" sz="1900" b="1" dirty="0">
                <a:latin typeface="Arial" panose="020B0604020202020204" pitchFamily="34" charset="0"/>
                <a:cs typeface="Arial" panose="020B0604020202020204" pitchFamily="34" charset="0"/>
              </a:rPr>
              <a:t>ENDÜSTRİ MÜHENDİSLİĞİ	             		DOKUZ EYLÜL </a:t>
            </a:r>
            <a:r>
              <a:rPr lang="tr-TR" sz="1900" b="1" dirty="0" err="1">
                <a:latin typeface="Arial" panose="020B0604020202020204" pitchFamily="34" charset="0"/>
                <a:cs typeface="Arial" panose="020B0604020202020204" pitchFamily="34" charset="0"/>
              </a:rPr>
              <a:t>ÜNİVERSİTESi</a:t>
            </a:r>
            <a:endParaRPr lang="tr-TR" sz="1900" b="1" dirty="0">
              <a:latin typeface="Arial" panose="020B0604020202020204" pitchFamily="34" charset="0"/>
              <a:cs typeface="Arial" panose="020B0604020202020204" pitchFamily="34" charset="0"/>
            </a:endParaRPr>
          </a:p>
          <a:p>
            <a:r>
              <a:rPr lang="tr-TR" sz="1900" b="1" dirty="0">
                <a:latin typeface="Arial" panose="020B0604020202020204" pitchFamily="34" charset="0"/>
                <a:cs typeface="Arial" panose="020B0604020202020204" pitchFamily="34" charset="0"/>
              </a:rPr>
              <a:t>ENDÜSTRİ MÜHENDİSLİĞİ	             		İZMİR BAKIRÇAYÜNİVERSİTESİ</a:t>
            </a:r>
          </a:p>
          <a:p>
            <a:r>
              <a:rPr lang="tr-TR" sz="1900" b="1" dirty="0">
                <a:latin typeface="Arial" panose="020B0604020202020204" pitchFamily="34" charset="0"/>
                <a:cs typeface="Arial" panose="020B0604020202020204" pitchFamily="34" charset="0"/>
              </a:rPr>
              <a:t>ELEKTRONİK HABERLEŞME MÜH.	   		OF TEKNOLOJİ FAKÜLTESİ</a:t>
            </a:r>
          </a:p>
          <a:p>
            <a:r>
              <a:rPr lang="tr-TR" sz="1900" b="1" dirty="0">
                <a:latin typeface="Arial" panose="020B0604020202020204" pitchFamily="34" charset="0"/>
                <a:cs typeface="Arial" panose="020B0604020202020204" pitchFamily="34" charset="0"/>
              </a:rPr>
              <a:t>GÖRSEL İLETİŞİM                                   		KADİR HAS ÜNİVERSİTESİ</a:t>
            </a:r>
          </a:p>
          <a:p>
            <a:endParaRPr lang="tr-TR" sz="18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1959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601578" y="1"/>
            <a:ext cx="9404571" cy="6858000"/>
          </a:xfrm>
        </p:spPr>
        <p:txBody>
          <a:bodyPr>
            <a:normAutofit fontScale="77500" lnSpcReduction="20000"/>
          </a:bodyPr>
          <a:lstStyle/>
          <a:p>
            <a:r>
              <a:rPr lang="tr-TR" sz="1900" b="1" dirty="0">
                <a:latin typeface="Arial" panose="020B0604020202020204" pitchFamily="34" charset="0"/>
                <a:cs typeface="Arial" panose="020B0604020202020204" pitchFamily="34" charset="0"/>
              </a:rPr>
              <a:t>GASTRONOMİ VE MUTFAK SANAT.	           	               	ATATÜRK ÜNİVERSİTESİ</a:t>
            </a:r>
          </a:p>
          <a:p>
            <a:r>
              <a:rPr lang="tr-TR" sz="1900" b="1" dirty="0">
                <a:latin typeface="Arial" panose="020B0604020202020204" pitchFamily="34" charset="0"/>
                <a:cs typeface="Arial" panose="020B0604020202020204" pitchFamily="34" charset="0"/>
              </a:rPr>
              <a:t>GAZETECİLİK			 		GİRESUN ÜNİVERSİTESİ</a:t>
            </a:r>
          </a:p>
          <a:p>
            <a:r>
              <a:rPr lang="tr-TR" sz="1900" b="1" dirty="0">
                <a:latin typeface="Arial" panose="020B0604020202020204" pitchFamily="34" charset="0"/>
                <a:cs typeface="Arial" panose="020B0604020202020204" pitchFamily="34" charset="0"/>
              </a:rPr>
              <a:t>FİZYOTERAPİST                                      	       	GAZİ ÜNİVERSİTESİ</a:t>
            </a:r>
          </a:p>
          <a:p>
            <a:r>
              <a:rPr lang="tr-TR" sz="1900" b="1" dirty="0">
                <a:latin typeface="Arial" panose="020B0604020202020204" pitchFamily="34" charset="0"/>
                <a:cs typeface="Arial" panose="020B0604020202020204" pitchFamily="34" charset="0"/>
              </a:rPr>
              <a:t>FİZYOTERAPİST				         	SÜLEYMAN DEMİREL ÜNİVERSİTESİ</a:t>
            </a:r>
          </a:p>
          <a:p>
            <a:r>
              <a:rPr lang="tr-TR" sz="1900" b="1" dirty="0">
                <a:latin typeface="Arial" panose="020B0604020202020204" pitchFamily="34" charset="0"/>
                <a:cs typeface="Arial" panose="020B0604020202020204" pitchFamily="34" charset="0"/>
              </a:rPr>
              <a:t>HAVACILIK ELK. MÜH.                                                    	KOCAELİ ÜNİVERSİTESİ</a:t>
            </a:r>
          </a:p>
          <a:p>
            <a:r>
              <a:rPr lang="tr-TR" sz="1900" b="1" dirty="0">
                <a:latin typeface="Arial" panose="020B0604020202020204" pitchFamily="34" charset="0"/>
                <a:cs typeface="Arial" panose="020B0604020202020204" pitchFamily="34" charset="0"/>
              </a:rPr>
              <a:t>HAVACILIK ELK.MÜH.			        	TEKNİK ÜNİVERSİTESİ</a:t>
            </a:r>
          </a:p>
          <a:p>
            <a:r>
              <a:rPr lang="tr-TR" sz="1900" b="1" dirty="0">
                <a:latin typeface="Arial" panose="020B0604020202020204" pitchFamily="34" charset="0"/>
                <a:cs typeface="Arial" panose="020B0604020202020204" pitchFamily="34" charset="0"/>
              </a:rPr>
              <a:t>HEMŞİRELİK			                         	CELAL BAYAR ÜNİVERSİTESİ</a:t>
            </a:r>
          </a:p>
          <a:p>
            <a:r>
              <a:rPr lang="tr-TR" sz="1900" b="1" dirty="0">
                <a:latin typeface="Arial" panose="020B0604020202020204" pitchFamily="34" charset="0"/>
                <a:cs typeface="Arial" panose="020B0604020202020204" pitchFamily="34" charset="0"/>
              </a:rPr>
              <a:t>HEMŞİRELİK			                        	OSMANGAZİ ÜNİVERSİTESİ</a:t>
            </a:r>
          </a:p>
          <a:p>
            <a:r>
              <a:rPr lang="tr-TR" sz="1900" b="1" dirty="0">
                <a:latin typeface="Arial" panose="020B0604020202020204" pitchFamily="34" charset="0"/>
                <a:cs typeface="Arial" panose="020B0604020202020204" pitchFamily="34" charset="0"/>
              </a:rPr>
              <a:t>HUKUK                                                    		      	KIRKLARELİ ÜNİVERSİTESİ </a:t>
            </a:r>
          </a:p>
          <a:p>
            <a:r>
              <a:rPr lang="tr-TR" sz="1900" b="1" dirty="0">
                <a:latin typeface="Arial" panose="020B0604020202020204" pitchFamily="34" charset="0"/>
                <a:cs typeface="Arial" panose="020B0604020202020204" pitchFamily="34" charset="0"/>
              </a:rPr>
              <a:t>HUKUK                                                    		      	KOÇ ÜNÜVERSİTESİ </a:t>
            </a:r>
          </a:p>
          <a:p>
            <a:r>
              <a:rPr lang="tr-TR" sz="1900" b="1" dirty="0">
                <a:latin typeface="Arial" panose="020B0604020202020204" pitchFamily="34" charset="0"/>
                <a:cs typeface="Arial" panose="020B0604020202020204" pitchFamily="34" charset="0"/>
              </a:rPr>
              <a:t>HUKUK                                                     	       	HACETTEPE ÜNİVERSİTESİ </a:t>
            </a:r>
          </a:p>
          <a:p>
            <a:r>
              <a:rPr lang="tr-TR" sz="1900" b="1" dirty="0">
                <a:latin typeface="Arial" panose="020B0604020202020204" pitchFamily="34" charset="0"/>
                <a:cs typeface="Arial" panose="020B0604020202020204" pitchFamily="34" charset="0"/>
              </a:rPr>
              <a:t>HUKUK				       	YILDIRIM BEYAZIT ÜNİVERSİTESİ</a:t>
            </a:r>
          </a:p>
          <a:p>
            <a:r>
              <a:rPr lang="tr-TR" sz="1900" b="1" dirty="0">
                <a:latin typeface="Arial" panose="020B0604020202020204" pitchFamily="34" charset="0"/>
                <a:cs typeface="Arial" panose="020B0604020202020204" pitchFamily="34" charset="0"/>
              </a:rPr>
              <a:t>HUKUK				     	KOÇ ÜNİVERSİTESİ</a:t>
            </a:r>
          </a:p>
          <a:p>
            <a:r>
              <a:rPr lang="tr-TR" sz="1900" b="1" dirty="0">
                <a:latin typeface="Arial" panose="020B0604020202020204" pitchFamily="34" charset="0"/>
                <a:cs typeface="Arial" panose="020B0604020202020204" pitchFamily="34" charset="0"/>
              </a:rPr>
              <a:t>HUKUK				     	KOCATEPE ÜNİVERSİTESİ</a:t>
            </a:r>
          </a:p>
          <a:p>
            <a:r>
              <a:rPr lang="tr-TR" sz="1900" b="1" dirty="0">
                <a:latin typeface="Arial" panose="020B0604020202020204" pitchFamily="34" charset="0"/>
                <a:cs typeface="Arial" panose="020B0604020202020204" pitchFamily="34" charset="0"/>
              </a:rPr>
              <a:t>HUKUK				       	ANADOLU ÜNİVERSİTESİ</a:t>
            </a:r>
          </a:p>
          <a:p>
            <a:r>
              <a:rPr lang="tr-TR" sz="1900" b="1" dirty="0">
                <a:latin typeface="Arial" panose="020B0604020202020204" pitchFamily="34" charset="0"/>
                <a:cs typeface="Arial" panose="020B0604020202020204" pitchFamily="34" charset="0"/>
              </a:rPr>
              <a:t>İNGİLİZCE İKTİSAT                                                        	İSTANBUL ÜNİVERSİTESİ </a:t>
            </a:r>
          </a:p>
          <a:p>
            <a:r>
              <a:rPr lang="tr-TR" sz="1900" b="1" dirty="0">
                <a:latin typeface="Arial" panose="020B0604020202020204" pitchFamily="34" charset="0"/>
                <a:cs typeface="Arial" panose="020B0604020202020204" pitchFamily="34" charset="0"/>
              </a:rPr>
              <a:t>İLAHİYAT			           	       	OSMANGAZİ ÜNİVERSİTESİ</a:t>
            </a:r>
          </a:p>
          <a:p>
            <a:r>
              <a:rPr lang="tr-TR" sz="1900" b="1" dirty="0">
                <a:latin typeface="Arial" panose="020B0604020202020204" pitchFamily="34" charset="0"/>
                <a:cs typeface="Arial" panose="020B0604020202020204" pitchFamily="34" charset="0"/>
              </a:rPr>
              <a:t>İNSAN KAYNAKLARI                                                      	DEMOKRASİ ÜNİVERSİTESİ</a:t>
            </a:r>
          </a:p>
          <a:p>
            <a:r>
              <a:rPr lang="tr-TR" sz="2000" b="1" dirty="0">
                <a:latin typeface="Arial" panose="020B0604020202020204" pitchFamily="34" charset="0"/>
                <a:cs typeface="Arial" panose="020B0604020202020204" pitchFamily="34" charset="0"/>
              </a:rPr>
              <a:t>İNGİLİZCE MÜTERCİM VE TERCÜMANLIK	      	DUMLUPINAR ÜNİVERSİTESİ </a:t>
            </a:r>
          </a:p>
          <a:p>
            <a:endParaRPr lang="tr-TR" sz="1900" b="1" dirty="0">
              <a:latin typeface="Arial" panose="020B0604020202020204" pitchFamily="34" charset="0"/>
              <a:cs typeface="Arial" panose="020B0604020202020204" pitchFamily="34" charset="0"/>
            </a:endParaRPr>
          </a:p>
          <a:p>
            <a:endParaRPr lang="tr-TR" sz="19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665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637674" y="0"/>
            <a:ext cx="10154652" cy="6857999"/>
          </a:xfrm>
        </p:spPr>
        <p:txBody>
          <a:bodyPr>
            <a:normAutofit fontScale="85000" lnSpcReduction="10000"/>
          </a:bodyPr>
          <a:lstStyle/>
          <a:p>
            <a:r>
              <a:rPr lang="tr-TR" sz="1800" b="1" dirty="0">
                <a:latin typeface="Arial" panose="020B0604020202020204" pitchFamily="34" charset="0"/>
                <a:cs typeface="Arial" panose="020B0604020202020204" pitchFamily="34" charset="0"/>
              </a:rPr>
              <a:t>İSTATİSTİK VE BİLGİSAYAR BİLİMLERİ                   	ŞEYH EDEBALİ ÜNİVERSİTESİ</a:t>
            </a:r>
          </a:p>
          <a:p>
            <a:r>
              <a:rPr lang="tr-TR" sz="1800" b="1" dirty="0">
                <a:latin typeface="Arial" panose="020B0604020202020204" pitchFamily="34" charset="0"/>
                <a:cs typeface="Arial" panose="020B0604020202020204" pitchFamily="34" charset="0"/>
              </a:rPr>
              <a:t>İŞLETME			                     	KOÇ ÜNİVERSİTESİ</a:t>
            </a:r>
          </a:p>
          <a:p>
            <a:r>
              <a:rPr lang="tr-TR" sz="1800" b="1" dirty="0">
                <a:latin typeface="Arial" panose="020B0604020202020204" pitchFamily="34" charset="0"/>
                <a:cs typeface="Arial" panose="020B0604020202020204" pitchFamily="34" charset="0"/>
              </a:rPr>
              <a:t>İŞLETME				   	MARMARA ÜNİVERSİTESİ</a:t>
            </a:r>
          </a:p>
          <a:p>
            <a:r>
              <a:rPr lang="tr-TR" sz="1800" b="1" dirty="0">
                <a:latin typeface="Arial" panose="020B0604020202020204" pitchFamily="34" charset="0"/>
                <a:cs typeface="Arial" panose="020B0604020202020204" pitchFamily="34" charset="0"/>
              </a:rPr>
              <a:t>İNGİLİZ DİLİ VE EDEBİYATI                                        	MEHMET AKİF ERSOY ÜNİVERSİTESİ</a:t>
            </a:r>
          </a:p>
          <a:p>
            <a:r>
              <a:rPr lang="tr-TR" sz="1800" b="1" dirty="0">
                <a:latin typeface="Arial" panose="020B0604020202020204" pitchFamily="34" charset="0"/>
                <a:cs typeface="Arial" panose="020B0604020202020204" pitchFamily="34" charset="0"/>
              </a:rPr>
              <a:t>İNGİLİZCE ÖĞRETMENLİĞİ	                                     	BOZOK ÜNİVERSİTESİ</a:t>
            </a:r>
          </a:p>
          <a:p>
            <a:r>
              <a:rPr lang="tr-TR" sz="1800" b="1" dirty="0">
                <a:latin typeface="Arial" panose="020B0604020202020204" pitchFamily="34" charset="0"/>
                <a:cs typeface="Arial" panose="020B0604020202020204" pitchFamily="34" charset="0"/>
              </a:rPr>
              <a:t>İNGİLİZCE ÖĞRETMENLİĞİ			   	ADNAN MENDERES ÜNİVERSİTESİ</a:t>
            </a:r>
          </a:p>
          <a:p>
            <a:r>
              <a:rPr lang="tr-TR" sz="1800" b="1" dirty="0">
                <a:latin typeface="Arial" panose="020B0604020202020204" pitchFamily="34" charset="0"/>
                <a:cs typeface="Arial" panose="020B0604020202020204" pitchFamily="34" charset="0"/>
              </a:rPr>
              <a:t>KAMU YÖNETİMİ                                                        	UŞAK ÜNİVERSİTESİ </a:t>
            </a:r>
          </a:p>
          <a:p>
            <a:r>
              <a:rPr lang="tr-TR" sz="1800" b="1" dirty="0">
                <a:latin typeface="Arial" panose="020B0604020202020204" pitchFamily="34" charset="0"/>
                <a:cs typeface="Arial" panose="020B0604020202020204" pitchFamily="34" charset="0"/>
              </a:rPr>
              <a:t>KİMYA                                                                           	ESKİŞEHİR TEKNİK ÜNİVERSİTESİ </a:t>
            </a:r>
          </a:p>
          <a:p>
            <a:r>
              <a:rPr lang="tr-TR" sz="1800" b="1" dirty="0">
                <a:latin typeface="Arial" panose="020B0604020202020204" pitchFamily="34" charset="0"/>
                <a:cs typeface="Arial" panose="020B0604020202020204" pitchFamily="34" charset="0"/>
              </a:rPr>
              <a:t>METALURJİ MALZEME MÜHENDİSLİĞİ	    	SITKI KOÇMAN ÜNİVERSİTESİ</a:t>
            </a:r>
          </a:p>
          <a:p>
            <a:r>
              <a:rPr lang="tr-TR" sz="1800" b="1" dirty="0">
                <a:latin typeface="Arial" panose="020B0604020202020204" pitchFamily="34" charset="0"/>
                <a:cs typeface="Arial" panose="020B0604020202020204" pitchFamily="34" charset="0"/>
              </a:rPr>
              <a:t>MALİYE                                                                        	ULUDAĞ ÜNİVERSİTESİ </a:t>
            </a:r>
          </a:p>
          <a:p>
            <a:r>
              <a:rPr lang="tr-TR" sz="1800" b="1" dirty="0">
                <a:latin typeface="Arial" panose="020B0604020202020204" pitchFamily="34" charset="0"/>
                <a:cs typeface="Arial" panose="020B0604020202020204" pitchFamily="34" charset="0"/>
              </a:rPr>
              <a:t>MALİYE			                     	SAKARYA ÜNİVERSİTESİ</a:t>
            </a:r>
          </a:p>
          <a:p>
            <a:r>
              <a:rPr lang="tr-TR" sz="1800" b="1" dirty="0">
                <a:latin typeface="Arial" panose="020B0604020202020204" pitchFamily="34" charset="0"/>
                <a:cs typeface="Arial" panose="020B0604020202020204" pitchFamily="34" charset="0"/>
              </a:rPr>
              <a:t>MALİYE				    	UŞAK ÜNİVERSİTESİ</a:t>
            </a:r>
          </a:p>
          <a:p>
            <a:r>
              <a:rPr lang="tr-TR" sz="1800" b="1" dirty="0">
                <a:latin typeface="Arial" panose="020B0604020202020204" pitchFamily="34" charset="0"/>
                <a:cs typeface="Arial" panose="020B0604020202020204" pitchFamily="34" charset="0"/>
              </a:rPr>
              <a:t>MATEMATİK                                                                 	KOCAELİ ÜNİVERSİTESİ </a:t>
            </a:r>
          </a:p>
          <a:p>
            <a:r>
              <a:rPr lang="tr-TR" sz="1800" b="1" dirty="0">
                <a:latin typeface="Arial" panose="020B0604020202020204" pitchFamily="34" charset="0"/>
                <a:cs typeface="Arial" panose="020B0604020202020204" pitchFamily="34" charset="0"/>
              </a:rPr>
              <a:t>MİMARLIK			                    	İSTANBUL TEKNİK ÜNİVERSİTESİ</a:t>
            </a:r>
          </a:p>
          <a:p>
            <a:r>
              <a:rPr lang="tr-TR" sz="1800" b="1" dirty="0">
                <a:latin typeface="Arial" panose="020B0604020202020204" pitchFamily="34" charset="0"/>
                <a:cs typeface="Arial" panose="020B0604020202020204" pitchFamily="34" charset="0"/>
              </a:rPr>
              <a:t>MİMARLIK 			                     	OSMANGAZİ ÜNİVERSİTESİ</a:t>
            </a:r>
          </a:p>
          <a:p>
            <a:r>
              <a:rPr lang="tr-TR" sz="1800" b="1" dirty="0">
                <a:latin typeface="Arial" panose="020B0604020202020204" pitchFamily="34" charset="0"/>
                <a:cs typeface="Arial" panose="020B0604020202020204" pitchFamily="34" charset="0"/>
              </a:rPr>
              <a:t>MEDYA VE İLETİŞİM                                                     	KATİP ÇELEBİ ÜNİVERSİTESİ </a:t>
            </a:r>
          </a:p>
          <a:p>
            <a:r>
              <a:rPr lang="tr-TR" sz="1800" b="1" dirty="0">
                <a:latin typeface="Arial" panose="020B0604020202020204" pitchFamily="34" charset="0"/>
                <a:cs typeface="Arial" panose="020B0604020202020204" pitchFamily="34" charset="0"/>
              </a:rPr>
              <a:t>MEDYA VE İLETİŞİM			     	ON YEDİ EYLÜL ÜNİVERSİTESİ</a:t>
            </a:r>
          </a:p>
          <a:p>
            <a:r>
              <a:rPr lang="tr-TR" sz="1800" b="1" dirty="0">
                <a:latin typeface="Arial" panose="020B0604020202020204" pitchFamily="34" charset="0"/>
                <a:cs typeface="Arial" panose="020B0604020202020204" pitchFamily="34" charset="0"/>
              </a:rPr>
              <a:t>MAKİNE MÜHENDİSLİĞİ			     	MARMARA ÜNİVERSİTESİ</a:t>
            </a:r>
          </a:p>
          <a:p>
            <a:endParaRPr lang="tr-TR" sz="18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a:p>
            <a:pPr marL="0" indent="0">
              <a:buNone/>
            </a:pPr>
            <a:endParaRPr lang="tr-TR" sz="18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514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509451" y="0"/>
            <a:ext cx="11032975" cy="6858000"/>
          </a:xfrm>
        </p:spPr>
        <p:txBody>
          <a:bodyPr>
            <a:noAutofit/>
          </a:bodyPr>
          <a:lstStyle/>
          <a:p>
            <a:r>
              <a:rPr lang="tr-TR" sz="1600" b="1" dirty="0">
                <a:latin typeface="Arial" panose="020B0604020202020204" pitchFamily="34" charset="0"/>
                <a:cs typeface="Arial" panose="020B0604020202020204" pitchFamily="34" charset="0"/>
              </a:rPr>
              <a:t>TÜRK DİLİ VE EDEBİYATI		                   	KOCATEPE ÜNİVERSİTESİ</a:t>
            </a:r>
          </a:p>
          <a:p>
            <a:r>
              <a:rPr lang="tr-TR" sz="1600" b="1" dirty="0">
                <a:latin typeface="Arial" panose="020B0604020202020204" pitchFamily="34" charset="0"/>
                <a:cs typeface="Arial" panose="020B0604020202020204" pitchFamily="34" charset="0"/>
              </a:rPr>
              <a:t>TÜRK DİLİ VE EDEBİYATI	                                    	OSMANGAZİ ÜNİVERSİTESİ</a:t>
            </a:r>
          </a:p>
          <a:p>
            <a:r>
              <a:rPr lang="tr-TR" sz="1600" b="1" dirty="0">
                <a:latin typeface="Arial" panose="020B0604020202020204" pitchFamily="34" charset="0"/>
                <a:cs typeface="Arial" panose="020B0604020202020204" pitchFamily="34" charset="0"/>
              </a:rPr>
              <a:t>UÇAK GÖVDE VE MOTOR BAKIMI	                     	ATILIM ÜNİVERSİTESİ</a:t>
            </a:r>
          </a:p>
          <a:p>
            <a:r>
              <a:rPr lang="tr-TR" sz="1600" b="1" dirty="0">
                <a:latin typeface="Arial" panose="020B0604020202020204" pitchFamily="34" charset="0"/>
                <a:cs typeface="Arial" panose="020B0604020202020204" pitchFamily="34" charset="0"/>
              </a:rPr>
              <a:t>ULUSLAR ARASI İLİŞKİLER                                            	18 MART ÜNİVERSİTESİ</a:t>
            </a:r>
          </a:p>
          <a:p>
            <a:r>
              <a:rPr lang="tr-TR" sz="1600" b="1" dirty="0">
                <a:latin typeface="Arial" panose="020B0604020202020204" pitchFamily="34" charset="0"/>
                <a:cs typeface="Arial" panose="020B0604020202020204" pitchFamily="34" charset="0"/>
              </a:rPr>
              <a:t>ULUSLAR ARASI İLİŞKİLER                                             	KOÇ ÜNİVERSİTESİ</a:t>
            </a:r>
          </a:p>
          <a:p>
            <a:r>
              <a:rPr lang="tr-TR" sz="1600" b="1" dirty="0">
                <a:latin typeface="Arial" panose="020B0604020202020204" pitchFamily="34" charset="0"/>
                <a:cs typeface="Arial" panose="020B0604020202020204" pitchFamily="34" charset="0"/>
              </a:rPr>
              <a:t>TARLA BİLGİLERİ 	                                                 BİNGÖL ÜNİVERSİTESİ</a:t>
            </a:r>
          </a:p>
          <a:p>
            <a:r>
              <a:rPr lang="tr-TR" sz="1600" b="1" dirty="0">
                <a:latin typeface="Arial" panose="020B0604020202020204" pitchFamily="34" charset="0"/>
                <a:cs typeface="Arial" panose="020B0604020202020204" pitchFamily="34" charset="0"/>
              </a:rPr>
              <a:t>TÜRKÇE ÖĞRETMENLİĞİ		                    	TRAKYA ÜNİVERSİTESİ</a:t>
            </a:r>
          </a:p>
          <a:p>
            <a:r>
              <a:rPr lang="tr-TR" sz="1600" b="1" dirty="0">
                <a:latin typeface="Arial" panose="020B0604020202020204" pitchFamily="34" charset="0"/>
                <a:cs typeface="Arial" panose="020B0604020202020204" pitchFamily="34" charset="0"/>
              </a:rPr>
              <a:t>TARIMSAL BİYOTEKNOLOJİ		                 AKDENİZ ÜNİVERSİTESİ</a:t>
            </a:r>
          </a:p>
          <a:p>
            <a:r>
              <a:rPr lang="tr-TR" sz="1600" b="1" dirty="0">
                <a:latin typeface="Arial" panose="020B0604020202020204" pitchFamily="34" charset="0"/>
                <a:cs typeface="Arial" panose="020B0604020202020204" pitchFamily="34" charset="0"/>
              </a:rPr>
              <a:t>TURİZM REHBERLİĞİ 				 SELÇUK ÜNİVERSİTESİ</a:t>
            </a:r>
          </a:p>
          <a:p>
            <a:r>
              <a:rPr lang="tr-TR" sz="1600" b="1" dirty="0">
                <a:latin typeface="Arial" panose="020B0604020202020204" pitchFamily="34" charset="0"/>
                <a:cs typeface="Arial" panose="020B0604020202020204" pitchFamily="34" charset="0"/>
              </a:rPr>
              <a:t>TURİZM REHBERLİĞİ			                 KOCATEPE ÜNİVERSİTESİ</a:t>
            </a:r>
          </a:p>
          <a:p>
            <a:r>
              <a:rPr lang="tr-TR" sz="1600" b="1" dirty="0">
                <a:latin typeface="Arial" panose="020B0604020202020204" pitchFamily="34" charset="0"/>
                <a:cs typeface="Arial" panose="020B0604020202020204" pitchFamily="34" charset="0"/>
              </a:rPr>
              <a:t>ÖZEL EĞİTİM ÖĞRETMENLİĞİ                                        	SAKARYA ÜNİVERSİTESİ</a:t>
            </a:r>
          </a:p>
          <a:p>
            <a:r>
              <a:rPr lang="tr-TR" sz="1600" b="1" dirty="0">
                <a:latin typeface="Arial" panose="020B0604020202020204" pitchFamily="34" charset="0"/>
                <a:cs typeface="Arial" panose="020B0604020202020204" pitchFamily="34" charset="0"/>
              </a:rPr>
              <a:t>PSİKOLOJİ                                                                       	 MUĞLA SITKI KOÇMAN ÜNİVERSİTESİ</a:t>
            </a:r>
          </a:p>
          <a:p>
            <a:r>
              <a:rPr lang="tr-TR" sz="1600" b="1" dirty="0">
                <a:latin typeface="Arial" panose="020B0604020202020204" pitchFamily="34" charset="0"/>
                <a:cs typeface="Arial" panose="020B0604020202020204" pitchFamily="34" charset="0"/>
              </a:rPr>
              <a:t>PSİKOLOJİ 		                                                  BOĞAZİÇİ ÜNİVERSİTESİ</a:t>
            </a:r>
          </a:p>
          <a:p>
            <a:r>
              <a:rPr lang="tr-TR" sz="1600" b="1" dirty="0">
                <a:latin typeface="Arial" panose="020B0604020202020204" pitchFamily="34" charset="0"/>
                <a:cs typeface="Arial" panose="020B0604020202020204" pitchFamily="34" charset="0"/>
              </a:rPr>
              <a:t>PSİKOLOJİ				                   ALPARSLAN ÜNİVERSİTESİ</a:t>
            </a:r>
          </a:p>
          <a:p>
            <a:r>
              <a:rPr lang="tr-TR" sz="1600" b="1" dirty="0">
                <a:latin typeface="Arial" panose="020B0604020202020204" pitchFamily="34" charset="0"/>
                <a:cs typeface="Arial" panose="020B0604020202020204" pitchFamily="34" charset="0"/>
              </a:rPr>
              <a:t>REKREASYON			                                  ESKİŞEHİR TEKNİK ÜNİVERSİTESİ</a:t>
            </a:r>
          </a:p>
          <a:p>
            <a:r>
              <a:rPr lang="tr-TR" sz="1600" b="1" dirty="0">
                <a:latin typeface="Arial" panose="020B0604020202020204" pitchFamily="34" charset="0"/>
                <a:cs typeface="Arial" panose="020B0604020202020204" pitchFamily="34" charset="0"/>
              </a:rPr>
              <a:t>RADYO TELEVİZYON VE SİNEMA		    	 ON SEKİZ MART ÜNİVERSİTESİ</a:t>
            </a:r>
          </a:p>
        </p:txBody>
      </p:sp>
    </p:spTree>
    <p:extLst>
      <p:ext uri="{BB962C8B-B14F-4D97-AF65-F5344CB8AC3E}">
        <p14:creationId xmlns:p14="http://schemas.microsoft.com/office/powerpoint/2010/main" val="580451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794479" y="0"/>
            <a:ext cx="10747947" cy="6858000"/>
          </a:xfrm>
        </p:spPr>
        <p:txBody>
          <a:bodyPr>
            <a:normAutofit/>
          </a:bodyPr>
          <a:lstStyle/>
          <a:p>
            <a:r>
              <a:rPr lang="tr-TR" sz="1600" b="1" dirty="0">
                <a:latin typeface="Arial" panose="020B0604020202020204" pitchFamily="34" charset="0"/>
                <a:cs typeface="Arial" panose="020B0604020202020204" pitchFamily="34" charset="0"/>
              </a:rPr>
              <a:t>SOSYAL BİLGİLER ÖĞRETMENLİĞİ			UŞAK ÜNİVERSİTESİ</a:t>
            </a:r>
          </a:p>
          <a:p>
            <a:r>
              <a:rPr lang="tr-TR" sz="1600" b="1" dirty="0">
                <a:latin typeface="Arial" panose="020B0604020202020204" pitchFamily="34" charset="0"/>
                <a:cs typeface="Arial" panose="020B0604020202020204" pitchFamily="34" charset="0"/>
              </a:rPr>
              <a:t>SOSYAL BİLGİLER ÖĞRETMENLİĞİ 	                   	ANADOLU ÜNİVERSİTESİ</a:t>
            </a:r>
          </a:p>
          <a:p>
            <a:r>
              <a:rPr lang="tr-TR" sz="1600" b="1" dirty="0">
                <a:latin typeface="Arial" panose="020B0604020202020204" pitchFamily="34" charset="0"/>
                <a:cs typeface="Arial" panose="020B0604020202020204" pitchFamily="34" charset="0"/>
              </a:rPr>
              <a:t>SOSYAL HİZMET			              		ŞEYH EDEBALİ ÜNİVERSİTESİ</a:t>
            </a:r>
          </a:p>
          <a:p>
            <a:r>
              <a:rPr lang="tr-TR" sz="1600" b="1" dirty="0">
                <a:latin typeface="Arial" panose="020B0604020202020204" pitchFamily="34" charset="0"/>
                <a:cs typeface="Arial" panose="020B0604020202020204" pitchFamily="34" charset="0"/>
              </a:rPr>
              <a:t>SOSYAL HİZMET 			            		 KARABÜK ÜNİVERSİTESİ</a:t>
            </a:r>
          </a:p>
          <a:p>
            <a:r>
              <a:rPr lang="tr-TR" sz="1600" b="1" dirty="0">
                <a:latin typeface="Arial" panose="020B0604020202020204" pitchFamily="34" charset="0"/>
                <a:cs typeface="Arial" panose="020B0604020202020204" pitchFamily="34" charset="0"/>
              </a:rPr>
              <a:t>SPOR YÖNETİCİLİĞİ	                                         		 BOZOK ÜNİVERSİTESİ</a:t>
            </a:r>
          </a:p>
          <a:p>
            <a:r>
              <a:rPr lang="tr-TR" sz="1600" b="1" dirty="0">
                <a:latin typeface="Arial" panose="020B0604020202020204" pitchFamily="34" charset="0"/>
                <a:cs typeface="Arial" panose="020B0604020202020204" pitchFamily="34" charset="0"/>
              </a:rPr>
              <a:t>SPOR BİLİMLERİ			            		 ONDOKUZ MAYIS ÜNİVERSİTESİ</a:t>
            </a:r>
          </a:p>
          <a:p>
            <a:r>
              <a:rPr lang="tr-TR" sz="1600" b="1" dirty="0">
                <a:latin typeface="Arial" panose="020B0604020202020204" pitchFamily="34" charset="0"/>
                <a:cs typeface="Arial" panose="020B0604020202020204" pitchFamily="34" charset="0"/>
              </a:rPr>
              <a:t>VETERİNERLİK			              			 MUSTAFA KEMALÜNİVERSİTESİ</a:t>
            </a:r>
          </a:p>
          <a:p>
            <a:r>
              <a:rPr lang="tr-TR" sz="1600" b="1" dirty="0">
                <a:latin typeface="Arial" panose="020B0604020202020204" pitchFamily="34" charset="0"/>
                <a:cs typeface="Arial" panose="020B0604020202020204" pitchFamily="34" charset="0"/>
              </a:rPr>
              <a:t>VETERİNERLİK		                            		 	ATATÜRK ÜNİVERSİTESİ</a:t>
            </a:r>
          </a:p>
          <a:p>
            <a:r>
              <a:rPr lang="tr-TR" sz="1600" b="1" dirty="0">
                <a:latin typeface="Arial" panose="020B0604020202020204" pitchFamily="34" charset="0"/>
                <a:cs typeface="Arial" panose="020B0604020202020204" pitchFamily="34" charset="0"/>
              </a:rPr>
              <a:t>YÖNETİM BİLİŞİM SİSTEMLERİ				AKDENİZ ÜNİVERSİTESİ</a:t>
            </a:r>
          </a:p>
          <a:p>
            <a:r>
              <a:rPr lang="tr-TR" sz="1600" b="1" dirty="0">
                <a:latin typeface="Arial" panose="020B0604020202020204" pitchFamily="34" charset="0"/>
                <a:cs typeface="Arial" panose="020B0604020202020204" pitchFamily="34" charset="0"/>
              </a:rPr>
              <a:t>YAKIN ÇAĞ TARİHİ					OSMANGAZİ ÜNİVERSİTESİ</a:t>
            </a:r>
          </a:p>
        </p:txBody>
      </p:sp>
    </p:spTree>
    <p:extLst>
      <p:ext uri="{BB962C8B-B14F-4D97-AF65-F5344CB8AC3E}">
        <p14:creationId xmlns:p14="http://schemas.microsoft.com/office/powerpoint/2010/main" val="1945115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rot="10800000" flipV="1">
            <a:off x="1552073" y="380501"/>
            <a:ext cx="5776190" cy="493293"/>
          </a:xfrm>
        </p:spPr>
        <p:txBody>
          <a:bodyPr>
            <a:normAutofit fontScale="90000"/>
          </a:bodyPr>
          <a:lstStyle/>
          <a:p>
            <a:pPr algn="ctr"/>
            <a:r>
              <a:rPr lang="tr-TR" dirty="0"/>
              <a:t>Kaynak geliştirme</a:t>
            </a:r>
          </a:p>
        </p:txBody>
      </p:sp>
      <p:sp>
        <p:nvSpPr>
          <p:cNvPr id="3" name="Metin Yer Tutucusu 2"/>
          <p:cNvSpPr>
            <a:spLocks noGrp="1"/>
          </p:cNvSpPr>
          <p:nvPr>
            <p:ph type="body" idx="1"/>
          </p:nvPr>
        </p:nvSpPr>
        <p:spPr>
          <a:xfrm>
            <a:off x="1552073" y="1467854"/>
            <a:ext cx="9483305" cy="5065294"/>
          </a:xfrm>
        </p:spPr>
        <p:txBody>
          <a:bodyPr/>
          <a:lstStyle/>
          <a:p>
            <a:endParaRPr lang="tr-TR" dirty="0"/>
          </a:p>
          <a:p>
            <a:endParaRPr lang="tr-TR" dirty="0"/>
          </a:p>
          <a:p>
            <a:endParaRPr lang="tr-TR" dirty="0"/>
          </a:p>
          <a:p>
            <a:endParaRPr lang="tr-TR" dirty="0"/>
          </a:p>
          <a:p>
            <a:r>
              <a:rPr lang="tr-TR" sz="2400" b="1" dirty="0"/>
              <a:t>      Çelenk bağışlarımız</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9751" y="0"/>
            <a:ext cx="4652249" cy="6858000"/>
          </a:xfrm>
          <a:prstGeom prst="rect">
            <a:avLst/>
          </a:prstGeom>
        </p:spPr>
      </p:pic>
    </p:spTree>
    <p:extLst>
      <p:ext uri="{BB962C8B-B14F-4D97-AF65-F5344CB8AC3E}">
        <p14:creationId xmlns:p14="http://schemas.microsoft.com/office/powerpoint/2010/main" val="4214920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rot="10800000" flipV="1">
            <a:off x="1552073" y="380501"/>
            <a:ext cx="8110872" cy="493293"/>
          </a:xfrm>
        </p:spPr>
        <p:txBody>
          <a:bodyPr>
            <a:normAutofit fontScale="90000"/>
          </a:bodyPr>
          <a:lstStyle/>
          <a:p>
            <a:pPr algn="ctr"/>
            <a:r>
              <a:rPr lang="tr-TR" dirty="0"/>
              <a:t>Kaynak geliştirme</a:t>
            </a:r>
          </a:p>
        </p:txBody>
      </p:sp>
      <p:sp>
        <p:nvSpPr>
          <p:cNvPr id="3" name="Metin Yer Tutucusu 2"/>
          <p:cNvSpPr>
            <a:spLocks noGrp="1"/>
          </p:cNvSpPr>
          <p:nvPr>
            <p:ph type="body" idx="1"/>
          </p:nvPr>
        </p:nvSpPr>
        <p:spPr>
          <a:xfrm>
            <a:off x="1552073" y="1467854"/>
            <a:ext cx="9483305" cy="5065294"/>
          </a:xfrm>
        </p:spPr>
        <p:txBody>
          <a:bodyPr/>
          <a:lstStyle/>
          <a:p>
            <a:endParaRPr lang="tr-TR" dirty="0"/>
          </a:p>
          <a:p>
            <a:endParaRPr lang="tr-TR" dirty="0"/>
          </a:p>
          <a:p>
            <a:endParaRPr lang="tr-TR" dirty="0"/>
          </a:p>
          <a:p>
            <a:r>
              <a:rPr lang="tr-TR" sz="2400" b="1" dirty="0"/>
              <a:t>ŞEHİRLER ARASI </a:t>
            </a:r>
          </a:p>
          <a:p>
            <a:r>
              <a:rPr lang="tr-TR" sz="2400" b="1" dirty="0"/>
              <a:t>GEZİLERİMİZ</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0720" y="1467854"/>
            <a:ext cx="6339840" cy="5390146"/>
          </a:xfrm>
          <a:prstGeom prst="rect">
            <a:avLst/>
          </a:prstGeom>
        </p:spPr>
      </p:pic>
    </p:spTree>
    <p:extLst>
      <p:ext uri="{BB962C8B-B14F-4D97-AF65-F5344CB8AC3E}">
        <p14:creationId xmlns:p14="http://schemas.microsoft.com/office/powerpoint/2010/main" val="3006155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65486" y="1407695"/>
            <a:ext cx="10852484" cy="2554545"/>
          </a:xfrm>
          <a:prstGeom prst="rect">
            <a:avLst/>
          </a:prstGeom>
        </p:spPr>
        <p:txBody>
          <a:bodyPr wrap="square">
            <a:spAutoFit/>
          </a:bodyPr>
          <a:lstStyle/>
          <a:p>
            <a:r>
              <a:rPr lang="tr-TR" sz="2000" b="1" dirty="0">
                <a:latin typeface="Arial" panose="020B0604020202020204" pitchFamily="34" charset="0"/>
              </a:rPr>
              <a:t>      </a:t>
            </a:r>
          </a:p>
          <a:p>
            <a:r>
              <a:rPr lang="tr-TR" sz="2000" b="1" dirty="0">
                <a:latin typeface="Arial" panose="020B0604020202020204" pitchFamily="34" charset="0"/>
              </a:rPr>
              <a:t>Efendiler; </a:t>
            </a:r>
          </a:p>
          <a:p>
            <a:endParaRPr lang="tr-TR" sz="2000" b="1" dirty="0">
              <a:latin typeface="Arial" panose="020B0604020202020204" pitchFamily="34" charset="0"/>
            </a:endParaRPr>
          </a:p>
          <a:p>
            <a:r>
              <a:rPr lang="tr-TR" sz="2000" b="1" dirty="0">
                <a:latin typeface="Arial" panose="020B0604020202020204" pitchFamily="34" charset="0"/>
              </a:rPr>
              <a:t>Vakıfların varoluş esprisi göz önüne alınınca; bunun dinî müesseseler ile beraber hizmet ve sosyal dayanışmayı hedeflediği ortaya çıkar. </a:t>
            </a:r>
          </a:p>
          <a:p>
            <a:br>
              <a:rPr lang="tr-TR" sz="2000" b="1" dirty="0">
                <a:latin typeface="Arial" panose="020B0604020202020204" pitchFamily="34" charset="0"/>
              </a:rPr>
            </a:br>
            <a:endParaRPr lang="tr-TR" sz="2000" b="1" dirty="0">
              <a:latin typeface="Arial" panose="020B0604020202020204" pitchFamily="34" charset="0"/>
            </a:endParaRPr>
          </a:p>
          <a:p>
            <a:r>
              <a:rPr lang="tr-TR" sz="2000" b="1" dirty="0">
                <a:latin typeface="Arial" panose="020B0604020202020204" pitchFamily="34" charset="0"/>
              </a:rPr>
              <a:t>MUSTAFA KEMAL  ATATÜRK</a:t>
            </a:r>
            <a:endParaRPr lang="tr-TR" sz="2000" b="1" i="0" dirty="0">
              <a:effectLst/>
              <a:latin typeface="Arial" panose="020B0604020202020204" pitchFamily="34" charset="0"/>
            </a:endParaRPr>
          </a:p>
        </p:txBody>
      </p:sp>
    </p:spTree>
    <p:extLst>
      <p:ext uri="{BB962C8B-B14F-4D97-AF65-F5344CB8AC3E}">
        <p14:creationId xmlns:p14="http://schemas.microsoft.com/office/powerpoint/2010/main" val="4229730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rot="10800000" flipV="1">
            <a:off x="1552073" y="380501"/>
            <a:ext cx="8110872" cy="493293"/>
          </a:xfrm>
        </p:spPr>
        <p:txBody>
          <a:bodyPr>
            <a:normAutofit fontScale="90000"/>
          </a:bodyPr>
          <a:lstStyle/>
          <a:p>
            <a:pPr algn="ctr"/>
            <a:r>
              <a:rPr lang="tr-TR" dirty="0"/>
              <a:t>Kaynak geliştirme</a:t>
            </a:r>
          </a:p>
        </p:txBody>
      </p:sp>
      <p:sp>
        <p:nvSpPr>
          <p:cNvPr id="3" name="Metin Yer Tutucusu 2"/>
          <p:cNvSpPr>
            <a:spLocks noGrp="1"/>
          </p:cNvSpPr>
          <p:nvPr>
            <p:ph type="body" idx="1"/>
          </p:nvPr>
        </p:nvSpPr>
        <p:spPr>
          <a:xfrm>
            <a:off x="992515" y="1433015"/>
            <a:ext cx="4712249" cy="3603009"/>
          </a:xfrm>
        </p:spPr>
        <p:txBody>
          <a:bodyPr/>
          <a:lstStyle/>
          <a:p>
            <a:endParaRPr lang="tr-TR" dirty="0"/>
          </a:p>
          <a:p>
            <a:endParaRPr lang="tr-TR" dirty="0"/>
          </a:p>
          <a:p>
            <a:endParaRPr lang="tr-TR" dirty="0"/>
          </a:p>
          <a:p>
            <a:endParaRPr lang="tr-TR" dirty="0"/>
          </a:p>
          <a:p>
            <a:r>
              <a:rPr lang="tr-TR" sz="2400" b="1" dirty="0"/>
              <a:t>SOSYAL MEDYA DA KURUMLARIN </a:t>
            </a:r>
          </a:p>
          <a:p>
            <a:r>
              <a:rPr lang="tr-TR" sz="2400" b="1" dirty="0"/>
              <a:t>	REKLAMINI YAPMA</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8445" y="1224371"/>
            <a:ext cx="5010150" cy="5010150"/>
          </a:xfrm>
          <a:prstGeom prst="rect">
            <a:avLst/>
          </a:prstGeom>
        </p:spPr>
      </p:pic>
    </p:spTree>
    <p:extLst>
      <p:ext uri="{BB962C8B-B14F-4D97-AF65-F5344CB8AC3E}">
        <p14:creationId xmlns:p14="http://schemas.microsoft.com/office/powerpoint/2010/main" val="511299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2286000" y="336550"/>
            <a:ext cx="9906000" cy="590550"/>
          </a:xfrm>
        </p:spPr>
        <p:txBody>
          <a:bodyPr>
            <a:normAutofit/>
          </a:bodyPr>
          <a:lstStyle/>
          <a:p>
            <a:r>
              <a:rPr lang="tr-TR" dirty="0"/>
              <a:t>KÜLTÜR YAYINLARIMIZ</a:t>
            </a: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11" y="926433"/>
            <a:ext cx="9213760" cy="5608097"/>
          </a:xfrm>
          <a:prstGeom prst="rect">
            <a:avLst/>
          </a:prstGeom>
        </p:spPr>
      </p:pic>
    </p:spTree>
    <p:extLst>
      <p:ext uri="{BB962C8B-B14F-4D97-AF65-F5344CB8AC3E}">
        <p14:creationId xmlns:p14="http://schemas.microsoft.com/office/powerpoint/2010/main" val="2012040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Resi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9774" y="0"/>
            <a:ext cx="2601854" cy="3296653"/>
          </a:xfrm>
          <a:prstGeom prst="rect">
            <a:avLst/>
          </a:prstGeom>
        </p:spPr>
      </p:pic>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1294" y="-31549"/>
            <a:ext cx="2630706" cy="3534403"/>
          </a:xfrm>
          <a:prstGeom prst="rect">
            <a:avLst/>
          </a:prstGeom>
        </p:spPr>
      </p:pic>
      <p:pic>
        <p:nvPicPr>
          <p:cNvPr id="16" name="Resi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8479" y="3392905"/>
            <a:ext cx="2735333" cy="3465095"/>
          </a:xfrm>
          <a:prstGeom prst="rect">
            <a:avLst/>
          </a:prstGeom>
        </p:spPr>
      </p:pic>
      <p:pic>
        <p:nvPicPr>
          <p:cNvPr id="18" name="Resi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6603" y="3502854"/>
            <a:ext cx="2282077" cy="3245195"/>
          </a:xfrm>
          <a:prstGeom prst="rect">
            <a:avLst/>
          </a:prstGeom>
        </p:spPr>
      </p:pic>
      <p:pic>
        <p:nvPicPr>
          <p:cNvPr id="20" name="Resim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009" y="0"/>
            <a:ext cx="2510184" cy="3611875"/>
          </a:xfrm>
          <a:prstGeom prst="rect">
            <a:avLst/>
          </a:prstGeom>
        </p:spPr>
      </p:pic>
    </p:spTree>
    <p:extLst>
      <p:ext uri="{BB962C8B-B14F-4D97-AF65-F5344CB8AC3E}">
        <p14:creationId xmlns:p14="http://schemas.microsoft.com/office/powerpoint/2010/main" val="389363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8537" y="724989"/>
            <a:ext cx="3644537" cy="5159828"/>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0349" y="496389"/>
            <a:ext cx="4399570" cy="5617029"/>
          </a:xfrm>
          <a:prstGeom prst="rect">
            <a:avLst/>
          </a:prstGeom>
        </p:spPr>
      </p:pic>
    </p:spTree>
    <p:extLst>
      <p:ext uri="{BB962C8B-B14F-4D97-AF65-F5344CB8AC3E}">
        <p14:creationId xmlns:p14="http://schemas.microsoft.com/office/powerpoint/2010/main" val="3456114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34" y="372979"/>
            <a:ext cx="4110702" cy="5775158"/>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0224" y="372979"/>
            <a:ext cx="4151753" cy="5654842"/>
          </a:xfrm>
          <a:prstGeom prst="rect">
            <a:avLst/>
          </a:prstGeom>
        </p:spPr>
      </p:pic>
    </p:spTree>
    <p:extLst>
      <p:ext uri="{BB962C8B-B14F-4D97-AF65-F5344CB8AC3E}">
        <p14:creationId xmlns:p14="http://schemas.microsoft.com/office/powerpoint/2010/main" val="250125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87" y="0"/>
            <a:ext cx="5299364" cy="6858000"/>
          </a:xfrm>
          <a:prstGeom prst="rect">
            <a:avLst/>
          </a:prstGeom>
        </p:spPr>
      </p:pic>
    </p:spTree>
    <p:extLst>
      <p:ext uri="{BB962C8B-B14F-4D97-AF65-F5344CB8AC3E}">
        <p14:creationId xmlns:p14="http://schemas.microsoft.com/office/powerpoint/2010/main" val="3594531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7275226" y="1543986"/>
            <a:ext cx="4916774" cy="2561783"/>
          </a:xfrm>
        </p:spPr>
        <p:txBody>
          <a:bodyPr/>
          <a:lstStyle/>
          <a:p>
            <a:r>
              <a:rPr lang="tr-TR" cap="none" dirty="0">
                <a:latin typeface="Arial" panose="020B0604020202020204" pitchFamily="34" charset="0"/>
                <a:cs typeface="Arial" panose="020B0604020202020204" pitchFamily="34" charset="0"/>
              </a:rPr>
              <a:t>Sivrihisar geleneksel sarka</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2" y="0"/>
            <a:ext cx="7634991" cy="6858000"/>
          </a:xfrm>
          <a:prstGeom prst="rect">
            <a:avLst/>
          </a:prstGeom>
        </p:spPr>
      </p:pic>
    </p:spTree>
    <p:extLst>
      <p:ext uri="{BB962C8B-B14F-4D97-AF65-F5344CB8AC3E}">
        <p14:creationId xmlns:p14="http://schemas.microsoft.com/office/powerpoint/2010/main" val="244915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6670623" y="2023672"/>
            <a:ext cx="5848350" cy="1780082"/>
          </a:xfrm>
        </p:spPr>
        <p:txBody>
          <a:bodyPr/>
          <a:lstStyle/>
          <a:p>
            <a:r>
              <a:rPr lang="tr-TR" cap="none" dirty="0">
                <a:latin typeface="Arial" panose="020B0604020202020204" pitchFamily="34" charset="0"/>
                <a:cs typeface="Arial" panose="020B0604020202020204" pitchFamily="34" charset="0"/>
              </a:rPr>
              <a:t>Sivrihisar geleneksel kilim motifi</a:t>
            </a: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112042" cy="6858000"/>
          </a:xfrm>
          <a:prstGeom prst="rect">
            <a:avLst/>
          </a:prstGeom>
        </p:spPr>
      </p:pic>
    </p:spTree>
    <p:extLst>
      <p:ext uri="{BB962C8B-B14F-4D97-AF65-F5344CB8AC3E}">
        <p14:creationId xmlns:p14="http://schemas.microsoft.com/office/powerpoint/2010/main" val="961038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6989919" y="1996639"/>
            <a:ext cx="4642448" cy="2050705"/>
          </a:xfrm>
        </p:spPr>
        <p:txBody>
          <a:bodyPr>
            <a:noAutofit/>
          </a:bodyPr>
          <a:lstStyle/>
          <a:p>
            <a:r>
              <a:rPr lang="tr-TR" sz="2400" cap="none" dirty="0">
                <a:latin typeface="Arial" panose="020B0604020202020204" pitchFamily="34" charset="0"/>
                <a:cs typeface="Arial" panose="020B0604020202020204" pitchFamily="34" charset="0"/>
              </a:rPr>
              <a:t>Sivrihisar'da artık gelenekselleşen okullarımızdan gelen talep üzerine öğrencilerin kışlık bot ve mont ihtiyaçlarını karşılamaya çalıştık.</a:t>
            </a:r>
            <a:br>
              <a:rPr lang="tr-TR" sz="2400" cap="none" dirty="0">
                <a:latin typeface="Arial" panose="020B0604020202020204" pitchFamily="34" charset="0"/>
                <a:cs typeface="Arial" panose="020B0604020202020204" pitchFamily="34" charset="0"/>
              </a:rPr>
            </a:br>
            <a:r>
              <a:rPr lang="tr-TR" sz="2400" cap="none" dirty="0">
                <a:latin typeface="Arial" panose="020B0604020202020204" pitchFamily="34" charset="0"/>
                <a:cs typeface="Arial" panose="020B0604020202020204" pitchFamily="34" charset="0"/>
              </a:rPr>
              <a:t>Sayenizde..</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202" y="1089175"/>
            <a:ext cx="5948525" cy="4145379"/>
          </a:xfrm>
          <a:prstGeom prst="rect">
            <a:avLst/>
          </a:prstGeom>
        </p:spPr>
      </p:pic>
    </p:spTree>
    <p:extLst>
      <p:ext uri="{BB962C8B-B14F-4D97-AF65-F5344CB8AC3E}">
        <p14:creationId xmlns:p14="http://schemas.microsoft.com/office/powerpoint/2010/main" val="679342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6989919" y="1996639"/>
            <a:ext cx="4642448" cy="2050705"/>
          </a:xfrm>
        </p:spPr>
        <p:txBody>
          <a:bodyPr>
            <a:noAutofit/>
          </a:bodyPr>
          <a:lstStyle/>
          <a:p>
            <a:r>
              <a:rPr lang="tr-TR" sz="2400" cap="none" dirty="0">
                <a:latin typeface="Arial" panose="020B0604020202020204" pitchFamily="34" charset="0"/>
                <a:cs typeface="Arial" panose="020B0604020202020204" pitchFamily="34" charset="0"/>
              </a:rPr>
              <a:t>Aylık Bülten Oluşturmaya başladık.</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68" y="91440"/>
            <a:ext cx="4972350" cy="6858000"/>
          </a:xfrm>
          <a:prstGeom prst="rect">
            <a:avLst/>
          </a:prstGeom>
        </p:spPr>
      </p:pic>
    </p:spTree>
    <p:extLst>
      <p:ext uri="{BB962C8B-B14F-4D97-AF65-F5344CB8AC3E}">
        <p14:creationId xmlns:p14="http://schemas.microsoft.com/office/powerpoint/2010/main" val="2529089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5871411" y="2885782"/>
            <a:ext cx="6222748" cy="1086435"/>
          </a:xfrm>
        </p:spPr>
        <p:txBody>
          <a:bodyPr>
            <a:normAutofit/>
          </a:bodyPr>
          <a:lstStyle/>
          <a:p>
            <a:r>
              <a:rPr lang="tr-TR" sz="2800" dirty="0"/>
              <a:t>Bekir kalır</a:t>
            </a:r>
            <a:br>
              <a:rPr lang="tr-TR" sz="2800" dirty="0"/>
            </a:br>
            <a:r>
              <a:rPr lang="tr-TR" sz="2800" dirty="0"/>
              <a:t>yönetim kurulu başkanı</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05" y="60695"/>
            <a:ext cx="5594506" cy="6654004"/>
          </a:xfrm>
          <a:prstGeom prst="rect">
            <a:avLst/>
          </a:prstGeom>
        </p:spPr>
      </p:pic>
    </p:spTree>
    <p:extLst>
      <p:ext uri="{BB962C8B-B14F-4D97-AF65-F5344CB8AC3E}">
        <p14:creationId xmlns:p14="http://schemas.microsoft.com/office/powerpoint/2010/main" val="1637783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141364" y="726347"/>
            <a:ext cx="9906001" cy="416654"/>
          </a:xfrm>
        </p:spPr>
        <p:txBody>
          <a:bodyPr>
            <a:normAutofit fontScale="90000"/>
          </a:bodyPr>
          <a:lstStyle/>
          <a:p>
            <a:pPr algn="ctr"/>
            <a:r>
              <a:rPr lang="tr-TR" b="1" dirty="0"/>
              <a:t>BİLANÇO ve GELİR</a:t>
            </a:r>
            <a:br>
              <a:rPr lang="tr-TR" b="1" dirty="0"/>
            </a:br>
            <a:r>
              <a:rPr lang="tr-TR" b="1" dirty="0"/>
              <a:t>TABLOSU (</a:t>
            </a:r>
            <a:r>
              <a:rPr lang="tr-TR" b="1" dirty="0" err="1"/>
              <a:t>tl</a:t>
            </a:r>
            <a:r>
              <a:rPr lang="tr-TR" b="1" dirty="0"/>
              <a:t>)</a:t>
            </a:r>
            <a:endParaRPr lang="tr-TR" dirty="0"/>
          </a:p>
        </p:txBody>
      </p:sp>
      <p:sp>
        <p:nvSpPr>
          <p:cNvPr id="3" name="Metin Yer Tutucusu 2"/>
          <p:cNvSpPr>
            <a:spLocks noGrp="1"/>
          </p:cNvSpPr>
          <p:nvPr>
            <p:ph type="body" sz="half" idx="2"/>
          </p:nvPr>
        </p:nvSpPr>
        <p:spPr>
          <a:xfrm>
            <a:off x="1141364" y="1588168"/>
            <a:ext cx="9904505" cy="4210131"/>
          </a:xfrm>
        </p:spPr>
        <p:txBody>
          <a:bodyPr/>
          <a:lstStyle/>
          <a:p>
            <a:pPr marL="342900" indent="-342900">
              <a:buAutoNum type="alphaUcPeriod"/>
            </a:pPr>
            <a:r>
              <a:rPr lang="tr-TR" dirty="0"/>
              <a:t>Bağışlar ve Diğer Gelirler                             1.377.421,87</a:t>
            </a:r>
          </a:p>
          <a:p>
            <a:pPr marL="342900" indent="-342900">
              <a:buAutoNum type="alphaUcPeriod"/>
            </a:pPr>
            <a:r>
              <a:rPr lang="tr-TR" dirty="0"/>
              <a:t>Bağış ve Yardımlar                                       1.366.086,74   </a:t>
            </a:r>
          </a:p>
          <a:p>
            <a:r>
              <a:rPr lang="tr-TR" dirty="0"/>
              <a:t>Diğer Gelirler                                                        11.335,13</a:t>
            </a:r>
          </a:p>
          <a:p>
            <a:r>
              <a:rPr lang="tr-TR" dirty="0"/>
              <a:t>Faiz Gelirleri                                                         98.985.36</a:t>
            </a:r>
          </a:p>
          <a:p>
            <a:r>
              <a:rPr lang="tr-TR" dirty="0"/>
              <a:t>B. Giderler                              </a:t>
            </a:r>
          </a:p>
          <a:p>
            <a:r>
              <a:rPr lang="tr-TR" dirty="0"/>
              <a:t>Amaca Uygun Giderler                                       1.284.590,52</a:t>
            </a:r>
          </a:p>
          <a:p>
            <a:r>
              <a:rPr lang="tr-TR" dirty="0"/>
              <a:t>Faaliyet Giderleri                                                   15.825,89</a:t>
            </a:r>
          </a:p>
          <a:p>
            <a:endParaRPr lang="tr-TR" dirty="0"/>
          </a:p>
          <a:p>
            <a:endParaRPr lang="tr-TR" dirty="0"/>
          </a:p>
        </p:txBody>
      </p:sp>
    </p:spTree>
    <p:extLst>
      <p:ext uri="{BB962C8B-B14F-4D97-AF65-F5344CB8AC3E}">
        <p14:creationId xmlns:p14="http://schemas.microsoft.com/office/powerpoint/2010/main" val="3771264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608220" y="204717"/>
            <a:ext cx="9906000" cy="626142"/>
          </a:xfrm>
        </p:spPr>
        <p:txBody>
          <a:bodyPr>
            <a:normAutofit/>
          </a:bodyPr>
          <a:lstStyle/>
          <a:p>
            <a:r>
              <a:rPr lang="tr-TR" sz="3200" dirty="0">
                <a:latin typeface="Arial" panose="020B0604020202020204" pitchFamily="34" charset="0"/>
                <a:cs typeface="Arial" panose="020B0604020202020204" pitchFamily="34" charset="0"/>
              </a:rPr>
              <a:t>2023 </a:t>
            </a:r>
            <a:r>
              <a:rPr lang="tr-TR" sz="3200" dirty="0" err="1">
                <a:latin typeface="Arial" panose="020B0604020202020204" pitchFamily="34" charset="0"/>
                <a:cs typeface="Arial" panose="020B0604020202020204" pitchFamily="34" charset="0"/>
              </a:rPr>
              <a:t>YILINDa</a:t>
            </a:r>
            <a:r>
              <a:rPr lang="tr-TR" sz="3200" dirty="0">
                <a:latin typeface="Arial" panose="020B0604020202020204" pitchFamily="34" charset="0"/>
                <a:cs typeface="Arial" panose="020B0604020202020204" pitchFamily="34" charset="0"/>
              </a:rPr>
              <a:t> sev ailesine katılanlar </a:t>
            </a:r>
          </a:p>
        </p:txBody>
      </p:sp>
      <p:sp>
        <p:nvSpPr>
          <p:cNvPr id="3" name="Metin Yer Tutucusu 2"/>
          <p:cNvSpPr>
            <a:spLocks noGrp="1"/>
          </p:cNvSpPr>
          <p:nvPr>
            <p:ph type="body" idx="1"/>
          </p:nvPr>
        </p:nvSpPr>
        <p:spPr>
          <a:xfrm>
            <a:off x="1165475" y="955343"/>
            <a:ext cx="10348745" cy="5806904"/>
          </a:xfrm>
        </p:spPr>
        <p:txBody>
          <a:bodyPr>
            <a:normAutofit fontScale="92500" lnSpcReduction="10000"/>
          </a:bodyPr>
          <a:lstStyle/>
          <a:p>
            <a:pPr>
              <a:lnSpc>
                <a:spcPct val="100000"/>
              </a:lnSpc>
            </a:pPr>
            <a:r>
              <a:rPr lang="tr-TR" sz="1400" b="1" dirty="0">
                <a:latin typeface="Arial" panose="020B0604020202020204" pitchFamily="34" charset="0"/>
                <a:cs typeface="Arial" panose="020B0604020202020204" pitchFamily="34" charset="0"/>
              </a:rPr>
              <a:t>DOÇ.DR.SALİM ATAY					HÜSEYİN GÜROL</a:t>
            </a:r>
          </a:p>
          <a:p>
            <a:pPr>
              <a:lnSpc>
                <a:spcPct val="100000"/>
              </a:lnSpc>
            </a:pPr>
            <a:r>
              <a:rPr lang="tr-TR" sz="1400" b="1" dirty="0">
                <a:latin typeface="Arial" panose="020B0604020202020204" pitchFamily="34" charset="0"/>
                <a:cs typeface="Arial" panose="020B0604020202020204" pitchFamily="34" charset="0"/>
              </a:rPr>
              <a:t>AYTEKİN SAYAL					AKIN DEMİR</a:t>
            </a:r>
          </a:p>
          <a:p>
            <a:pPr>
              <a:lnSpc>
                <a:spcPct val="100000"/>
              </a:lnSpc>
            </a:pPr>
            <a:r>
              <a:rPr lang="tr-TR" sz="1400" b="1" dirty="0">
                <a:latin typeface="Arial" panose="020B0604020202020204" pitchFamily="34" charset="0"/>
                <a:cs typeface="Arial" panose="020B0604020202020204" pitchFamily="34" charset="0"/>
              </a:rPr>
              <a:t>A.ŞAHİN ŞEN					AYŞENUR ATIŞKAN</a:t>
            </a:r>
          </a:p>
          <a:p>
            <a:pPr>
              <a:lnSpc>
                <a:spcPct val="100000"/>
              </a:lnSpc>
            </a:pPr>
            <a:r>
              <a:rPr lang="tr-TR" sz="1400" b="1" dirty="0">
                <a:latin typeface="Arial" panose="020B0604020202020204" pitchFamily="34" charset="0"/>
                <a:cs typeface="Arial" panose="020B0604020202020204" pitchFamily="34" charset="0"/>
              </a:rPr>
              <a:t>HARUN IŞIK					SEDAT AKTAŞ</a:t>
            </a:r>
          </a:p>
          <a:p>
            <a:pPr>
              <a:lnSpc>
                <a:spcPct val="100000"/>
              </a:lnSpc>
            </a:pPr>
            <a:r>
              <a:rPr lang="tr-TR" sz="1400" b="1" dirty="0">
                <a:latin typeface="Arial" panose="020B0604020202020204" pitchFamily="34" charset="0"/>
                <a:cs typeface="Arial" panose="020B0604020202020204" pitchFamily="34" charset="0"/>
              </a:rPr>
              <a:t>TALAT ZAİMOĞLU					ALİ İNCİ		</a:t>
            </a:r>
          </a:p>
          <a:p>
            <a:pPr>
              <a:lnSpc>
                <a:spcPct val="100000"/>
              </a:lnSpc>
            </a:pPr>
            <a:r>
              <a:rPr lang="tr-TR" sz="1400" b="1" dirty="0">
                <a:latin typeface="Arial" panose="020B0604020202020204" pitchFamily="34" charset="0"/>
                <a:cs typeface="Arial" panose="020B0604020202020204" pitchFamily="34" charset="0"/>
              </a:rPr>
              <a:t>CAFER TAYYAR KALAY</a:t>
            </a:r>
          </a:p>
          <a:p>
            <a:pPr>
              <a:lnSpc>
                <a:spcPct val="100000"/>
              </a:lnSpc>
            </a:pPr>
            <a:r>
              <a:rPr lang="tr-TR" sz="1400" b="1" dirty="0">
                <a:latin typeface="Arial" panose="020B0604020202020204" pitchFamily="34" charset="0"/>
                <a:cs typeface="Arial" panose="020B0604020202020204" pitchFamily="34" charset="0"/>
              </a:rPr>
              <a:t>ZELİHA CANAN ELAGÖZ</a:t>
            </a:r>
          </a:p>
          <a:p>
            <a:pPr>
              <a:lnSpc>
                <a:spcPct val="100000"/>
              </a:lnSpc>
            </a:pPr>
            <a:r>
              <a:rPr lang="tr-TR" sz="1400" b="1" dirty="0">
                <a:latin typeface="Arial" panose="020B0604020202020204" pitchFamily="34" charset="0"/>
                <a:cs typeface="Arial" panose="020B0604020202020204" pitchFamily="34" charset="0"/>
              </a:rPr>
              <a:t>SÜLEYMAN ÖNGEL</a:t>
            </a:r>
          </a:p>
          <a:p>
            <a:pPr>
              <a:lnSpc>
                <a:spcPct val="100000"/>
              </a:lnSpc>
            </a:pPr>
            <a:r>
              <a:rPr lang="tr-TR" sz="1400" b="1" dirty="0">
                <a:latin typeface="Arial" panose="020B0604020202020204" pitchFamily="34" charset="0"/>
                <a:cs typeface="Arial" panose="020B0604020202020204" pitchFamily="34" charset="0"/>
              </a:rPr>
              <a:t>SATILMIŞ KARTALER</a:t>
            </a:r>
          </a:p>
          <a:p>
            <a:pPr>
              <a:lnSpc>
                <a:spcPct val="100000"/>
              </a:lnSpc>
            </a:pPr>
            <a:r>
              <a:rPr lang="tr-TR" sz="1400" b="1" dirty="0">
                <a:latin typeface="Arial" panose="020B0604020202020204" pitchFamily="34" charset="0"/>
                <a:cs typeface="Arial" panose="020B0604020202020204" pitchFamily="34" charset="0"/>
              </a:rPr>
              <a:t>CEM KARABACAKOĞLU</a:t>
            </a:r>
          </a:p>
          <a:p>
            <a:pPr>
              <a:lnSpc>
                <a:spcPct val="100000"/>
              </a:lnSpc>
            </a:pPr>
            <a:r>
              <a:rPr lang="tr-TR" sz="1400" b="1" dirty="0">
                <a:latin typeface="Arial" panose="020B0604020202020204" pitchFamily="34" charset="0"/>
                <a:cs typeface="Arial" panose="020B0604020202020204" pitchFamily="34" charset="0"/>
              </a:rPr>
              <a:t>ASLI SARIKARDAŞOĞLU</a:t>
            </a:r>
          </a:p>
          <a:p>
            <a:pPr>
              <a:lnSpc>
                <a:spcPct val="100000"/>
              </a:lnSpc>
            </a:pPr>
            <a:r>
              <a:rPr lang="tr-TR" sz="1400" b="1" dirty="0">
                <a:latin typeface="Arial" panose="020B0604020202020204" pitchFamily="34" charset="0"/>
                <a:cs typeface="Arial" panose="020B0604020202020204" pitchFamily="34" charset="0"/>
              </a:rPr>
              <a:t>SADIK ANILIR</a:t>
            </a:r>
          </a:p>
          <a:p>
            <a:pPr>
              <a:lnSpc>
                <a:spcPct val="100000"/>
              </a:lnSpc>
            </a:pPr>
            <a:r>
              <a:rPr lang="tr-TR" sz="1400" b="1" dirty="0">
                <a:latin typeface="Arial" panose="020B0604020202020204" pitchFamily="34" charset="0"/>
                <a:cs typeface="Arial" panose="020B0604020202020204" pitchFamily="34" charset="0"/>
              </a:rPr>
              <a:t>HAYRETTİN DESTİCİOĞLU</a:t>
            </a:r>
          </a:p>
          <a:p>
            <a:pPr>
              <a:lnSpc>
                <a:spcPct val="100000"/>
              </a:lnSpc>
            </a:pPr>
            <a:r>
              <a:rPr lang="tr-TR" sz="1400" b="1" dirty="0">
                <a:latin typeface="Arial" panose="020B0604020202020204" pitchFamily="34" charset="0"/>
                <a:cs typeface="Arial" panose="020B0604020202020204" pitchFamily="34" charset="0"/>
              </a:rPr>
              <a:t>SELEHATTİN SAYAL</a:t>
            </a:r>
          </a:p>
          <a:p>
            <a:pPr>
              <a:lnSpc>
                <a:spcPct val="100000"/>
              </a:lnSpc>
            </a:pPr>
            <a:r>
              <a:rPr lang="tr-TR" sz="1400" b="1" dirty="0">
                <a:latin typeface="Arial" panose="020B0604020202020204" pitchFamily="34" charset="0"/>
                <a:cs typeface="Arial" panose="020B0604020202020204" pitchFamily="34" charset="0"/>
              </a:rPr>
              <a:t>ADNAN KAPUCU</a:t>
            </a:r>
          </a:p>
          <a:p>
            <a:pPr>
              <a:lnSpc>
                <a:spcPct val="100000"/>
              </a:lnSpc>
            </a:pPr>
            <a:r>
              <a:rPr lang="tr-TR" sz="1400" b="1" dirty="0">
                <a:latin typeface="Arial" panose="020B0604020202020204" pitchFamily="34" charset="0"/>
                <a:cs typeface="Arial" panose="020B0604020202020204" pitchFamily="34" charset="0"/>
              </a:rPr>
              <a:t>GAMZE ORHAN</a:t>
            </a:r>
          </a:p>
          <a:p>
            <a:pPr>
              <a:lnSpc>
                <a:spcPct val="100000"/>
              </a:lnSpc>
            </a:pPr>
            <a:r>
              <a:rPr lang="tr-TR" sz="1400" b="1" dirty="0">
                <a:latin typeface="Arial" panose="020B0604020202020204" pitchFamily="34" charset="0"/>
                <a:cs typeface="Arial" panose="020B0604020202020204" pitchFamily="34" charset="0"/>
              </a:rPr>
              <a:t>METE AKPARA</a:t>
            </a:r>
          </a:p>
          <a:p>
            <a:pPr>
              <a:lnSpc>
                <a:spcPct val="100000"/>
              </a:lnSpc>
            </a:pPr>
            <a:endParaRPr lang="tr-TR" sz="1400" b="1" dirty="0">
              <a:latin typeface="Arial" panose="020B0604020202020204" pitchFamily="34" charset="0"/>
              <a:cs typeface="Arial" panose="020B0604020202020204" pitchFamily="34" charset="0"/>
            </a:endParaRPr>
          </a:p>
          <a:p>
            <a:pPr>
              <a:lnSpc>
                <a:spcPct val="100000"/>
              </a:lnSpc>
            </a:pPr>
            <a:r>
              <a:rPr lang="tr-TR" sz="14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4257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r>
              <a:rPr lang="tr-TR" b="1" dirty="0">
                <a:latin typeface="Arial" panose="020B0604020202020204" pitchFamily="34" charset="0"/>
                <a:cs typeface="Arial" panose="020B0604020202020204" pitchFamily="34" charset="0"/>
              </a:rPr>
              <a:t>2023 YILINDA AY </a:t>
            </a:r>
            <a:r>
              <a:rPr lang="tr-TR" dirty="0">
                <a:latin typeface="Arial" panose="020B0604020202020204" pitchFamily="34" charset="0"/>
                <a:cs typeface="Arial" panose="020B0604020202020204" pitchFamily="34" charset="0"/>
              </a:rPr>
              <a:t>BAZINDA</a:t>
            </a:r>
            <a:r>
              <a:rPr lang="tr-TR" b="1" dirty="0">
                <a:latin typeface="Arial" panose="020B0604020202020204" pitchFamily="34" charset="0"/>
                <a:cs typeface="Arial" panose="020B0604020202020204" pitchFamily="34" charset="0"/>
              </a:rPr>
              <a:t> FAALİYETLERİMİZ</a:t>
            </a:r>
            <a:br>
              <a:rPr lang="tr-TR" dirty="0"/>
            </a:br>
            <a:endParaRPr lang="tr-TR" dirty="0"/>
          </a:p>
        </p:txBody>
      </p:sp>
      <p:sp>
        <p:nvSpPr>
          <p:cNvPr id="3" name="Metin Yer Tutucusu 2"/>
          <p:cNvSpPr>
            <a:spLocks noGrp="1"/>
          </p:cNvSpPr>
          <p:nvPr>
            <p:ph type="body" idx="1"/>
          </p:nvPr>
        </p:nvSpPr>
        <p:spPr>
          <a:xfrm>
            <a:off x="404949" y="1082842"/>
            <a:ext cx="11521440" cy="5498432"/>
          </a:xfrm>
        </p:spPr>
        <p:txBody>
          <a:bodyPr>
            <a:normAutofit/>
          </a:bodyPr>
          <a:lstStyle/>
          <a:p>
            <a:r>
              <a:rPr lang="tr-TR" b="1" dirty="0">
                <a:latin typeface="Arial" panose="020B0604020202020204" pitchFamily="34" charset="0"/>
                <a:cs typeface="Arial" panose="020B0604020202020204" pitchFamily="34" charset="0"/>
              </a:rPr>
              <a:t>OCAK :</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500" cap="none" dirty="0">
                <a:latin typeface="Arial" panose="020B0604020202020204" pitchFamily="34" charset="0"/>
                <a:cs typeface="Arial" panose="020B0604020202020204" pitchFamily="34" charset="0"/>
              </a:rPr>
              <a:t>Şehir Gazetesi imtiyaz sahibi </a:t>
            </a:r>
            <a:r>
              <a:rPr lang="tr-TR" sz="1500" cap="none" dirty="0" err="1">
                <a:latin typeface="Arial" panose="020B0604020202020204" pitchFamily="34" charset="0"/>
                <a:cs typeface="Arial" panose="020B0604020202020204" pitchFamily="34" charset="0"/>
              </a:rPr>
              <a:t>Sn.Murat</a:t>
            </a:r>
            <a:r>
              <a:rPr lang="tr-TR" sz="1500" cap="none" dirty="0">
                <a:latin typeface="Arial" panose="020B0604020202020204" pitchFamily="34" charset="0"/>
                <a:cs typeface="Arial" panose="020B0604020202020204" pitchFamily="34" charset="0"/>
              </a:rPr>
              <a:t> Keskin’e yılın ilk ziyareti yapılmış, vakfımıza bugüne kadar vermiş olduğu desteklerden dolayı teşekkür edilmiştir. </a:t>
            </a:r>
          </a:p>
          <a:p>
            <a:pPr marL="285750" indent="-285750">
              <a:buFont typeface="Arial" panose="020B0604020202020204" pitchFamily="34" charset="0"/>
              <a:buChar char="•"/>
            </a:pPr>
            <a:r>
              <a:rPr lang="tr-TR" sz="1500" cap="none" dirty="0">
                <a:latin typeface="Arial" panose="020B0604020202020204" pitchFamily="34" charset="0"/>
                <a:cs typeface="Arial" panose="020B0604020202020204" pitchFamily="34" charset="0"/>
              </a:rPr>
              <a:t>Vakfımız üyesi değerli üyemiz </a:t>
            </a:r>
            <a:r>
              <a:rPr lang="tr-TR" sz="1500" cap="none" dirty="0" err="1">
                <a:latin typeface="Arial" panose="020B0604020202020204" pitchFamily="34" charset="0"/>
                <a:cs typeface="Arial" panose="020B0604020202020204" pitchFamily="34" charset="0"/>
              </a:rPr>
              <a:t>Sn.Coşkun</a:t>
            </a:r>
            <a:r>
              <a:rPr lang="tr-TR" sz="1500" cap="none" dirty="0">
                <a:latin typeface="Arial" panose="020B0604020202020204" pitchFamily="34" charset="0"/>
                <a:cs typeface="Arial" panose="020B0604020202020204" pitchFamily="34" charset="0"/>
              </a:rPr>
              <a:t> Minnet vakfımızı ziyarete gelmiştir.</a:t>
            </a:r>
          </a:p>
          <a:p>
            <a:pPr marL="285750" indent="-285750">
              <a:buFont typeface="Arial" panose="020B0604020202020204" pitchFamily="34" charset="0"/>
              <a:buChar char="•"/>
            </a:pPr>
            <a:r>
              <a:rPr lang="tr-TR" sz="1500" cap="none" dirty="0">
                <a:latin typeface="Arial" panose="020B0604020202020204" pitchFamily="34" charset="0"/>
                <a:cs typeface="Arial" panose="020B0604020202020204" pitchFamily="34" charset="0"/>
              </a:rPr>
              <a:t>Vakfımızın başkanı, Eskişehir’in valisi </a:t>
            </a:r>
            <a:r>
              <a:rPr lang="tr-TR" sz="1500" cap="none" dirty="0" err="1">
                <a:latin typeface="Arial" panose="020B0604020202020204" pitchFamily="34" charset="0"/>
                <a:cs typeface="Arial" panose="020B0604020202020204" pitchFamily="34" charset="0"/>
              </a:rPr>
              <a:t>Sn.Erol</a:t>
            </a:r>
            <a:r>
              <a:rPr lang="tr-TR" sz="1500" cap="none" dirty="0">
                <a:latin typeface="Arial" panose="020B0604020202020204" pitchFamily="34" charset="0"/>
                <a:cs typeface="Arial" panose="020B0604020202020204" pitchFamily="34" charset="0"/>
              </a:rPr>
              <a:t> Ayyıldız ile makamında görüşme sağlamıştır.</a:t>
            </a:r>
          </a:p>
          <a:p>
            <a:pPr marL="285750" indent="-285750">
              <a:buFont typeface="Arial" panose="020B0604020202020204" pitchFamily="34" charset="0"/>
              <a:buChar char="•"/>
            </a:pPr>
            <a:r>
              <a:rPr lang="tr-TR" sz="1500" cap="none" dirty="0">
                <a:latin typeface="Arial" panose="020B0604020202020204" pitchFamily="34" charset="0"/>
                <a:cs typeface="Arial" panose="020B0604020202020204" pitchFamily="34" charset="0"/>
              </a:rPr>
              <a:t>Anadolu Üniversitesi rektörü </a:t>
            </a:r>
            <a:r>
              <a:rPr lang="tr-TR" sz="1500" cap="none" dirty="0" err="1">
                <a:latin typeface="Arial" panose="020B0604020202020204" pitchFamily="34" charset="0"/>
                <a:cs typeface="Arial" panose="020B0604020202020204" pitchFamily="34" charset="0"/>
              </a:rPr>
              <a:t>Sn.Prof.Dr.Fuat</a:t>
            </a:r>
            <a:r>
              <a:rPr lang="tr-TR" sz="1500" cap="none" dirty="0">
                <a:latin typeface="Arial" panose="020B0604020202020204" pitchFamily="34" charset="0"/>
                <a:cs typeface="Arial" panose="020B0604020202020204" pitchFamily="34" charset="0"/>
              </a:rPr>
              <a:t> Erdal ziyaret edilmiştir.</a:t>
            </a:r>
          </a:p>
          <a:p>
            <a:pPr marL="285750" indent="-285750">
              <a:buFont typeface="Arial" panose="020B0604020202020204" pitchFamily="34" charset="0"/>
              <a:buChar char="•"/>
            </a:pPr>
            <a:r>
              <a:rPr lang="tr-TR" sz="1500" cap="none" dirty="0">
                <a:latin typeface="Arial" panose="020B0604020202020204" pitchFamily="34" charset="0"/>
                <a:cs typeface="Arial" panose="020B0604020202020204" pitchFamily="34" charset="0"/>
              </a:rPr>
              <a:t>Vakfımız başkanı Ak Parti Eskişehir İl Başkanı </a:t>
            </a:r>
            <a:r>
              <a:rPr lang="tr-TR" sz="1500" cap="none" dirty="0" err="1">
                <a:latin typeface="Arial" panose="020B0604020202020204" pitchFamily="34" charset="0"/>
                <a:cs typeface="Arial" panose="020B0604020202020204" pitchFamily="34" charset="0"/>
              </a:rPr>
              <a:t>Sn.Av.Zihni</a:t>
            </a:r>
            <a:r>
              <a:rPr lang="tr-TR" sz="1500" cap="none" dirty="0">
                <a:latin typeface="Arial" panose="020B0604020202020204" pitchFamily="34" charset="0"/>
                <a:cs typeface="Arial" panose="020B0604020202020204" pitchFamily="34" charset="0"/>
              </a:rPr>
              <a:t> Çalışkan’ı ziyaret etmiştir.</a:t>
            </a:r>
          </a:p>
          <a:p>
            <a:pPr marL="285750" indent="-285750">
              <a:buFont typeface="Arial" panose="020B0604020202020204" pitchFamily="34" charset="0"/>
              <a:buChar char="•"/>
            </a:pPr>
            <a:r>
              <a:rPr lang="tr-TR" sz="1500" cap="none" dirty="0">
                <a:latin typeface="Arial" panose="020B0604020202020204" pitchFamily="34" charset="0"/>
                <a:cs typeface="Arial" panose="020B0604020202020204" pitchFamily="34" charset="0"/>
              </a:rPr>
              <a:t>Vakfımız Yönetim Kurulu İyi Parti Eskişehir İl Başkanı </a:t>
            </a:r>
            <a:r>
              <a:rPr lang="tr-TR" sz="1500" cap="none" dirty="0" err="1">
                <a:latin typeface="Arial" panose="020B0604020202020204" pitchFamily="34" charset="0"/>
                <a:cs typeface="Arial" panose="020B0604020202020204" pitchFamily="34" charset="0"/>
              </a:rPr>
              <a:t>Dt.Emine</a:t>
            </a:r>
            <a:r>
              <a:rPr lang="tr-TR" sz="1500" cap="none" dirty="0">
                <a:latin typeface="Arial" panose="020B0604020202020204" pitchFamily="34" charset="0"/>
                <a:cs typeface="Arial" panose="020B0604020202020204" pitchFamily="34" charset="0"/>
              </a:rPr>
              <a:t> </a:t>
            </a:r>
            <a:r>
              <a:rPr lang="tr-TR" sz="1500" cap="none" dirty="0" err="1">
                <a:latin typeface="Arial" panose="020B0604020202020204" pitchFamily="34" charset="0"/>
                <a:cs typeface="Arial" panose="020B0604020202020204" pitchFamily="34" charset="0"/>
              </a:rPr>
              <a:t>Edizgil’i</a:t>
            </a:r>
            <a:r>
              <a:rPr lang="tr-TR" sz="1500" cap="none" dirty="0">
                <a:latin typeface="Arial" panose="020B0604020202020204" pitchFamily="34" charset="0"/>
                <a:cs typeface="Arial" panose="020B0604020202020204" pitchFamily="34" charset="0"/>
              </a:rPr>
              <a:t> ziyaret etmiştir.</a:t>
            </a:r>
          </a:p>
          <a:p>
            <a:pPr marL="285750" indent="-285750">
              <a:buFont typeface="Arial" panose="020B0604020202020204" pitchFamily="34" charset="0"/>
              <a:buChar char="•"/>
            </a:pPr>
            <a:r>
              <a:rPr lang="tr-TR" sz="1500" cap="none" dirty="0">
                <a:latin typeface="Arial" panose="020B0604020202020204" pitchFamily="34" charset="0"/>
                <a:cs typeface="Arial" panose="020B0604020202020204" pitchFamily="34" charset="0"/>
              </a:rPr>
              <a:t>Yılın ilk Yönetim Kurulu toplantısı yönetim kurulu üyemiz mimar Ali İnci’nin ofisin de gerçekleştirilmiştir.</a:t>
            </a:r>
          </a:p>
          <a:p>
            <a:pPr marL="285750" indent="-285750">
              <a:buFont typeface="Arial" panose="020B0604020202020204" pitchFamily="34" charset="0"/>
              <a:buChar char="•"/>
            </a:pPr>
            <a:r>
              <a:rPr lang="tr-TR" sz="1500" cap="none" dirty="0">
                <a:latin typeface="Arial" panose="020B0604020202020204" pitchFamily="34" charset="0"/>
                <a:cs typeface="Arial" panose="020B0604020202020204" pitchFamily="34" charset="0"/>
              </a:rPr>
              <a:t>Vakfımız başkanı tarafından </a:t>
            </a:r>
            <a:r>
              <a:rPr lang="tr-TR" sz="1500" cap="none" dirty="0" err="1">
                <a:latin typeface="Arial" panose="020B0604020202020204" pitchFamily="34" charset="0"/>
                <a:cs typeface="Arial" panose="020B0604020202020204" pitchFamily="34" charset="0"/>
              </a:rPr>
              <a:t>yakınen</a:t>
            </a:r>
            <a:r>
              <a:rPr lang="tr-TR" sz="1500" cap="none" dirty="0">
                <a:latin typeface="Arial" panose="020B0604020202020204" pitchFamily="34" charset="0"/>
                <a:cs typeface="Arial" panose="020B0604020202020204" pitchFamily="34" charset="0"/>
              </a:rPr>
              <a:t> tanınan </a:t>
            </a:r>
            <a:r>
              <a:rPr lang="tr-TR" sz="1500" cap="none" dirty="0" err="1">
                <a:latin typeface="Arial" panose="020B0604020202020204" pitchFamily="34" charset="0"/>
                <a:cs typeface="Arial" panose="020B0604020202020204" pitchFamily="34" charset="0"/>
              </a:rPr>
              <a:t>Sn.Melih</a:t>
            </a:r>
            <a:r>
              <a:rPr lang="tr-TR" sz="1500" cap="none" dirty="0">
                <a:latin typeface="Arial" panose="020B0604020202020204" pitchFamily="34" charset="0"/>
                <a:cs typeface="Arial" panose="020B0604020202020204" pitchFamily="34" charset="0"/>
              </a:rPr>
              <a:t> Aydın vakfımıza ziyarette bulunmuş üç öğrencimiz için de 1 yıllık burs desteği sağlamıştır.</a:t>
            </a:r>
          </a:p>
          <a:p>
            <a:pPr marL="285750" indent="-285750">
              <a:buFont typeface="Arial" panose="020B0604020202020204" pitchFamily="34" charset="0"/>
              <a:buChar char="•"/>
            </a:pPr>
            <a:r>
              <a:rPr lang="tr-TR" sz="1500" cap="none" dirty="0">
                <a:latin typeface="Arial" panose="020B0604020202020204" pitchFamily="34" charset="0"/>
                <a:cs typeface="Arial" panose="020B0604020202020204" pitchFamily="34" charset="0"/>
              </a:rPr>
              <a:t>Acıbadem Hastanesinde görev yapan vakfımıza gönülden destek olan </a:t>
            </a:r>
            <a:r>
              <a:rPr lang="tr-TR" sz="1500" cap="none" dirty="0" err="1">
                <a:latin typeface="Arial" panose="020B0604020202020204" pitchFamily="34" charset="0"/>
                <a:cs typeface="Arial" panose="020B0604020202020204" pitchFamily="34" charset="0"/>
              </a:rPr>
              <a:t>Op.Doç.Dr.Recep</a:t>
            </a:r>
            <a:r>
              <a:rPr lang="tr-TR" sz="1500" cap="none" dirty="0">
                <a:latin typeface="Arial" panose="020B0604020202020204" pitchFamily="34" charset="0"/>
                <a:cs typeface="Arial" panose="020B0604020202020204" pitchFamily="34" charset="0"/>
              </a:rPr>
              <a:t> Kurnaz’ın eşi Eczacı İrem Kurnaz’ın Hayat Eczanesi açılışına başkanımız katılım sağlamıştır.</a:t>
            </a:r>
            <a:endParaRPr lang="tr-TR" dirty="0"/>
          </a:p>
        </p:txBody>
      </p:sp>
    </p:spTree>
    <p:extLst>
      <p:ext uri="{BB962C8B-B14F-4D97-AF65-F5344CB8AC3E}">
        <p14:creationId xmlns:p14="http://schemas.microsoft.com/office/powerpoint/2010/main" val="480822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br>
              <a:rPr lang="tr-TR" dirty="0"/>
            </a:br>
            <a:endParaRPr lang="tr-TR" dirty="0"/>
          </a:p>
        </p:txBody>
      </p:sp>
      <p:sp>
        <p:nvSpPr>
          <p:cNvPr id="3" name="Metin Yer Tutucusu 2"/>
          <p:cNvSpPr>
            <a:spLocks noGrp="1"/>
          </p:cNvSpPr>
          <p:nvPr>
            <p:ph type="body" idx="1"/>
          </p:nvPr>
        </p:nvSpPr>
        <p:spPr>
          <a:xfrm>
            <a:off x="274320" y="143691"/>
            <a:ext cx="11456126" cy="6437583"/>
          </a:xfrm>
        </p:spPr>
        <p:txBody>
          <a:bodyPr>
            <a:normAutofit/>
          </a:bodyPr>
          <a:lstStyle/>
          <a:p>
            <a:r>
              <a:rPr lang="tr-TR" b="1" dirty="0">
                <a:latin typeface="Arial" panose="020B0604020202020204" pitchFamily="34" charset="0"/>
                <a:cs typeface="Arial" panose="020B0604020202020204" pitchFamily="34" charset="0"/>
              </a:rPr>
              <a:t>ŞUBAT :</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6 Şubat’ta ülkemizde gerçekleşen 10 ili kapsayan deprem için vakıf olarak yardım kampanyası başlattık.</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Yaşanılan deprem için neler yapılabilir diye vakıf yönetim kurulumuz üyeleri ile toplantı düzenlenmiştir.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Sev ailesinin en küçük bireylerinden Yönetim Kurulu Üyemiz Yasin </a:t>
            </a:r>
            <a:r>
              <a:rPr lang="tr-TR" sz="1600" cap="none" dirty="0" err="1">
                <a:latin typeface="Arial" panose="020B0604020202020204" pitchFamily="34" charset="0"/>
                <a:cs typeface="Arial" panose="020B0604020202020204" pitchFamily="34" charset="0"/>
              </a:rPr>
              <a:t>Atışkan’ın</a:t>
            </a:r>
            <a:r>
              <a:rPr lang="tr-TR" sz="1600" cap="none" dirty="0">
                <a:latin typeface="Arial" panose="020B0604020202020204" pitchFamily="34" charset="0"/>
                <a:cs typeface="Arial" panose="020B0604020202020204" pitchFamily="34" charset="0"/>
              </a:rPr>
              <a:t> kızı sevgili Elvin </a:t>
            </a:r>
            <a:r>
              <a:rPr lang="tr-TR" sz="1600" cap="none" dirty="0" err="1">
                <a:latin typeface="Arial" panose="020B0604020202020204" pitchFamily="34" charset="0"/>
                <a:cs typeface="Arial" panose="020B0604020202020204" pitchFamily="34" charset="0"/>
              </a:rPr>
              <a:t>Atışkan</a:t>
            </a:r>
            <a:r>
              <a:rPr lang="tr-TR" sz="1600" cap="none" dirty="0">
                <a:latin typeface="Arial" panose="020B0604020202020204" pitchFamily="34" charset="0"/>
                <a:cs typeface="Arial" panose="020B0604020202020204" pitchFamily="34" charset="0"/>
              </a:rPr>
              <a:t> kendi biriktirdiği harçlıklar ile gıda ve temizlik malzemelerinden oluşan 2 koli malzemeyi marketlerden satın alarak vakfımıza teslim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Şubat ayı boyunca depremzedeler için bağış kampanyamız devam etmiştir.</a:t>
            </a:r>
          </a:p>
          <a:p>
            <a:pPr marL="285750" indent="-285750">
              <a:buFont typeface="Arial" panose="020B0604020202020204" pitchFamily="34" charset="0"/>
              <a:buChar char="•"/>
            </a:pPr>
            <a:r>
              <a:rPr lang="tr-TR" dirty="0"/>
              <a:t> </a:t>
            </a:r>
            <a:endParaRPr lang="tr-TR" sz="1600" cap="non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endParaRPr lang="tr-TR" cap="non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cap="non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cap="non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tr-TR" cap="none" dirty="0"/>
          </a:p>
          <a:p>
            <a:endParaRPr lang="tr-TR" dirty="0"/>
          </a:p>
        </p:txBody>
      </p:sp>
    </p:spTree>
    <p:extLst>
      <p:ext uri="{BB962C8B-B14F-4D97-AF65-F5344CB8AC3E}">
        <p14:creationId xmlns:p14="http://schemas.microsoft.com/office/powerpoint/2010/main" val="2316259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br>
              <a:rPr lang="tr-TR" dirty="0"/>
            </a:br>
            <a:endParaRPr lang="tr-TR" dirty="0"/>
          </a:p>
        </p:txBody>
      </p:sp>
      <p:sp>
        <p:nvSpPr>
          <p:cNvPr id="3" name="Metin Yer Tutucusu 2"/>
          <p:cNvSpPr>
            <a:spLocks noGrp="1"/>
          </p:cNvSpPr>
          <p:nvPr>
            <p:ph type="body" idx="1"/>
          </p:nvPr>
        </p:nvSpPr>
        <p:spPr>
          <a:xfrm>
            <a:off x="365760" y="195943"/>
            <a:ext cx="11547566" cy="6385331"/>
          </a:xfrm>
        </p:spPr>
        <p:txBody>
          <a:bodyPr>
            <a:normAutofit/>
          </a:bodyPr>
          <a:lstStyle/>
          <a:p>
            <a:r>
              <a:rPr lang="tr-TR" b="1" dirty="0">
                <a:latin typeface="Arial" panose="020B0604020202020204" pitchFamily="34" charset="0"/>
                <a:cs typeface="Arial" panose="020B0604020202020204" pitchFamily="34" charset="0"/>
              </a:rPr>
              <a:t>MART :</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Tepebaşı Belediye Başkanı </a:t>
            </a:r>
            <a:r>
              <a:rPr lang="tr-TR" sz="1600" cap="none" dirty="0" err="1">
                <a:latin typeface="Arial" panose="020B0604020202020204" pitchFamily="34" charset="0"/>
                <a:cs typeface="Arial" panose="020B0604020202020204" pitchFamily="34" charset="0"/>
              </a:rPr>
              <a:t>Sn.Dt.Ahmet</a:t>
            </a:r>
            <a:r>
              <a:rPr lang="tr-TR" sz="1600" cap="none" dirty="0">
                <a:latin typeface="Arial" panose="020B0604020202020204" pitchFamily="34" charset="0"/>
                <a:cs typeface="Arial" panose="020B0604020202020204" pitchFamily="34" charset="0"/>
              </a:rPr>
              <a:t> Ataç vakfımızı ziyarette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 emekli öğretmen </a:t>
            </a:r>
            <a:r>
              <a:rPr lang="tr-TR" sz="1600" cap="none" dirty="0" err="1">
                <a:latin typeface="Arial" panose="020B0604020202020204" pitchFamily="34" charset="0"/>
                <a:cs typeface="Arial" panose="020B0604020202020204" pitchFamily="34" charset="0"/>
              </a:rPr>
              <a:t>Sn.Harun</a:t>
            </a:r>
            <a:r>
              <a:rPr lang="tr-TR" sz="1600" cap="none" dirty="0">
                <a:latin typeface="Arial" panose="020B0604020202020204" pitchFamily="34" charset="0"/>
                <a:cs typeface="Arial" panose="020B0604020202020204" pitchFamily="34" charset="0"/>
              </a:rPr>
              <a:t> Işık ziyarette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 başkanı Sivrihisar’da KYK yurdunu ziyarette bulunmuştur. Depremzedeler ile ilgili sorumlu Sivrihisar İlçe Gençlik ve Spor Müdürü </a:t>
            </a:r>
            <a:r>
              <a:rPr lang="tr-TR" sz="1600" cap="none" dirty="0" err="1">
                <a:latin typeface="Arial" panose="020B0604020202020204" pitchFamily="34" charset="0"/>
                <a:cs typeface="Arial" panose="020B0604020202020204" pitchFamily="34" charset="0"/>
              </a:rPr>
              <a:t>Sn.Kamil</a:t>
            </a:r>
            <a:r>
              <a:rPr lang="tr-TR" sz="1600" cap="none" dirty="0">
                <a:latin typeface="Arial" panose="020B0604020202020204" pitchFamily="34" charset="0"/>
                <a:cs typeface="Arial" panose="020B0604020202020204" pitchFamily="34" charset="0"/>
              </a:rPr>
              <a:t> Murat depremzedeler ve yapılan yardımlar hakkında detaylı bilgi vermiştir.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 başkanı Sivrihisar Nasreddin Hoca huzur evini ziyarette </a:t>
            </a:r>
            <a:r>
              <a:rPr lang="tr-TR" sz="1600" cap="none" dirty="0" err="1">
                <a:latin typeface="Arial" panose="020B0604020202020204" pitchFamily="34" charset="0"/>
                <a:cs typeface="Arial" panose="020B0604020202020204" pitchFamily="34" charset="0"/>
              </a:rPr>
              <a:t>bulunmuştur.Sivrihisar</a:t>
            </a:r>
            <a:r>
              <a:rPr lang="tr-TR" sz="1600" cap="none" dirty="0">
                <a:latin typeface="Arial" panose="020B0604020202020204" pitchFamily="34" charset="0"/>
                <a:cs typeface="Arial" panose="020B0604020202020204" pitchFamily="34" charset="0"/>
              </a:rPr>
              <a:t> ilçe sosyal işler müdürü, aynı zamanda Huzurevinden sorumlu müdürü </a:t>
            </a:r>
            <a:r>
              <a:rPr lang="tr-TR" sz="1600" cap="none" dirty="0" err="1">
                <a:latin typeface="Arial" panose="020B0604020202020204" pitchFamily="34" charset="0"/>
                <a:cs typeface="Arial" panose="020B0604020202020204" pitchFamily="34" charset="0"/>
              </a:rPr>
              <a:t>Sn.Mehmet</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Burç’dan</a:t>
            </a:r>
            <a:r>
              <a:rPr lang="tr-TR" sz="1600" cap="none" dirty="0">
                <a:latin typeface="Arial" panose="020B0604020202020204" pitchFamily="34" charset="0"/>
                <a:cs typeface="Arial" panose="020B0604020202020204" pitchFamily="34" charset="0"/>
              </a:rPr>
              <a:t> huzurevi hakkında bilgiler edinmiştir.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Vakıf başkanımız ve Yönetim Kurulu üyemiz </a:t>
            </a:r>
            <a:r>
              <a:rPr lang="tr-TR" sz="1600" cap="none" dirty="0" err="1">
                <a:latin typeface="Arial" panose="020B0604020202020204" pitchFamily="34" charset="0"/>
                <a:cs typeface="Arial" panose="020B0604020202020204" pitchFamily="34" charset="0"/>
              </a:rPr>
              <a:t>Sn.Sezgin</a:t>
            </a:r>
            <a:r>
              <a:rPr lang="tr-TR" sz="1600" cap="none" dirty="0">
                <a:latin typeface="Arial" panose="020B0604020202020204" pitchFamily="34" charset="0"/>
                <a:cs typeface="Arial" panose="020B0604020202020204" pitchFamily="34" charset="0"/>
              </a:rPr>
              <a:t> Demir ile birlikte Sivrihisar KYK yurdunda kalan depremzedelerin ihtiyaçlarını karşılayıp yurt müdürlüğüne teslim etmişlerdir.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22.Dönem milletvekilimiz, vakfımızın üyesi, hayırsever iş insanı </a:t>
            </a:r>
            <a:r>
              <a:rPr lang="tr-TR" sz="1600" cap="none" dirty="0" err="1">
                <a:latin typeface="Arial" panose="020B0604020202020204" pitchFamily="34" charset="0"/>
                <a:cs typeface="Arial" panose="020B0604020202020204" pitchFamily="34" charset="0"/>
              </a:rPr>
              <a:t>Sn.Fahri</a:t>
            </a:r>
            <a:r>
              <a:rPr lang="tr-TR" sz="1600" cap="none" dirty="0">
                <a:latin typeface="Arial" panose="020B0604020202020204" pitchFamily="34" charset="0"/>
                <a:cs typeface="Arial" panose="020B0604020202020204" pitchFamily="34" charset="0"/>
              </a:rPr>
              <a:t> Keskin vakfımızı ziyarette bulunup vakıf başkanımız </a:t>
            </a:r>
            <a:r>
              <a:rPr lang="tr-TR" sz="1600" cap="none" dirty="0" err="1">
                <a:latin typeface="Arial" panose="020B0604020202020204" pitchFamily="34" charset="0"/>
                <a:cs typeface="Arial" panose="020B0604020202020204" pitchFamily="34" charset="0"/>
              </a:rPr>
              <a:t>Sn.Bekir</a:t>
            </a:r>
            <a:r>
              <a:rPr lang="tr-TR" sz="1600" cap="none" dirty="0">
                <a:latin typeface="Arial" panose="020B0604020202020204" pitchFamily="34" charset="0"/>
                <a:cs typeface="Arial" panose="020B0604020202020204" pitchFamily="34" charset="0"/>
              </a:rPr>
              <a:t> Kalır ile vakıf için yapılması gereken düşünceleri üzerinde sohbette bulunmuşlardır.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 üyesi </a:t>
            </a:r>
            <a:r>
              <a:rPr lang="tr-TR" sz="1600" cap="none" dirty="0" err="1">
                <a:latin typeface="Arial" panose="020B0604020202020204" pitchFamily="34" charset="0"/>
                <a:cs typeface="Arial" panose="020B0604020202020204" pitchFamily="34" charset="0"/>
              </a:rPr>
              <a:t>Prof.Dr.Ömer</a:t>
            </a:r>
            <a:r>
              <a:rPr lang="tr-TR" sz="1600" cap="none" dirty="0">
                <a:latin typeface="Arial" panose="020B0604020202020204" pitchFamily="34" charset="0"/>
                <a:cs typeface="Arial" panose="020B0604020202020204" pitchFamily="34" charset="0"/>
              </a:rPr>
              <a:t> Adil Atasoy ve İhsan Emel vakfımızı ziyarette bulunmuştur.</a:t>
            </a:r>
            <a:endParaRPr lang="tr-TR" dirty="0"/>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Milliyetçi Hareket </a:t>
            </a:r>
            <a:r>
              <a:rPr lang="tr-TR" sz="1600" cap="none" dirty="0" err="1">
                <a:latin typeface="Arial" panose="020B0604020202020204" pitchFamily="34" charset="0"/>
                <a:cs typeface="Arial" panose="020B0604020202020204" pitchFamily="34" charset="0"/>
              </a:rPr>
              <a:t>Partisin’den</a:t>
            </a:r>
            <a:r>
              <a:rPr lang="tr-TR" sz="1600" cap="none" dirty="0">
                <a:latin typeface="Arial" panose="020B0604020202020204" pitchFamily="34" charset="0"/>
                <a:cs typeface="Arial" panose="020B0604020202020204" pitchFamily="34" charset="0"/>
              </a:rPr>
              <a:t> milletvekili aday adayı olan </a:t>
            </a:r>
            <a:r>
              <a:rPr lang="tr-TR" sz="1600" cap="none" dirty="0" err="1">
                <a:latin typeface="Arial" panose="020B0604020202020204" pitchFamily="34" charset="0"/>
                <a:cs typeface="Arial" panose="020B0604020202020204" pitchFamily="34" charset="0"/>
              </a:rPr>
              <a:t>Sn.Ali</a:t>
            </a:r>
            <a:r>
              <a:rPr lang="tr-TR" sz="1600" cap="none" dirty="0">
                <a:latin typeface="Arial" panose="020B0604020202020204" pitchFamily="34" charset="0"/>
                <a:cs typeface="Arial" panose="020B0604020202020204" pitchFamily="34" charset="0"/>
              </a:rPr>
              <a:t> Muş  vakfımızı ziyarette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İyi Parti Eskişehir milletvekili aday adayı </a:t>
            </a:r>
            <a:r>
              <a:rPr lang="tr-TR" sz="1600" cap="none" dirty="0" err="1">
                <a:latin typeface="Arial" panose="020B0604020202020204" pitchFamily="34" charset="0"/>
                <a:cs typeface="Arial" panose="020B0604020202020204" pitchFamily="34" charset="0"/>
              </a:rPr>
              <a:t>Sn.Fazilet</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Nurel</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Uğural</a:t>
            </a:r>
            <a:r>
              <a:rPr lang="tr-TR" sz="1600" cap="none" dirty="0">
                <a:latin typeface="Arial" panose="020B0604020202020204" pitchFamily="34" charset="0"/>
                <a:cs typeface="Arial" panose="020B0604020202020204" pitchFamily="34" charset="0"/>
              </a:rPr>
              <a:t> vakfımıza nezaket ziyaretinde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üyesi </a:t>
            </a:r>
            <a:r>
              <a:rPr lang="tr-TR" sz="1600" cap="none" dirty="0" err="1">
                <a:latin typeface="Arial" panose="020B0604020202020204" pitchFamily="34" charset="0"/>
                <a:cs typeface="Arial" panose="020B0604020202020204" pitchFamily="34" charset="0"/>
              </a:rPr>
              <a:t>Sn.Yunus</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Besler’e</a:t>
            </a:r>
            <a:r>
              <a:rPr lang="tr-TR" sz="1600" cap="none" dirty="0">
                <a:latin typeface="Arial" panose="020B0604020202020204" pitchFamily="34" charset="0"/>
                <a:cs typeface="Arial" panose="020B0604020202020204" pitchFamily="34" charset="0"/>
              </a:rPr>
              <a:t> Sivrihisar’da faaliyete geçen Nasreddin Hoca huzur evinin ihtiyacını karşılamasından dolayı ve aynı zamanda vakfımıza verdiği destekler için teşekkür belgesi takdim edilmiştir.</a:t>
            </a:r>
          </a:p>
        </p:txBody>
      </p:sp>
    </p:spTree>
    <p:extLst>
      <p:ext uri="{BB962C8B-B14F-4D97-AF65-F5344CB8AC3E}">
        <p14:creationId xmlns:p14="http://schemas.microsoft.com/office/powerpoint/2010/main" val="820873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br>
              <a:rPr lang="tr-TR" dirty="0"/>
            </a:br>
            <a:endParaRPr lang="tr-TR" dirty="0"/>
          </a:p>
        </p:txBody>
      </p:sp>
      <p:sp>
        <p:nvSpPr>
          <p:cNvPr id="3" name="Metin Yer Tutucusu 2"/>
          <p:cNvSpPr>
            <a:spLocks noGrp="1"/>
          </p:cNvSpPr>
          <p:nvPr>
            <p:ph type="body" idx="1"/>
          </p:nvPr>
        </p:nvSpPr>
        <p:spPr>
          <a:xfrm>
            <a:off x="391886" y="274320"/>
            <a:ext cx="11443063" cy="6306954"/>
          </a:xfrm>
        </p:spPr>
        <p:txBody>
          <a:bodyPr>
            <a:normAutofit/>
          </a:bodyPr>
          <a:lstStyle/>
          <a:p>
            <a:r>
              <a:rPr lang="tr-TR" b="1" dirty="0">
                <a:latin typeface="Arial" panose="020B0604020202020204" pitchFamily="34" charset="0"/>
                <a:cs typeface="Arial" panose="020B0604020202020204" pitchFamily="34" charset="0"/>
              </a:rPr>
              <a:t>NİSAN :</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Ülkemizin önde gelen firmalarından Has Tavuk firmasının Genel Müdürü, vakfımızın üyesi hemşerimiz </a:t>
            </a:r>
            <a:r>
              <a:rPr lang="tr-TR" sz="1600" cap="none" dirty="0" err="1">
                <a:latin typeface="Arial" panose="020B0604020202020204" pitchFamily="34" charset="0"/>
                <a:cs typeface="Arial" panose="020B0604020202020204" pitchFamily="34" charset="0"/>
              </a:rPr>
              <a:t>Sn.Şahin</a:t>
            </a:r>
            <a:r>
              <a:rPr lang="tr-TR" sz="1600" cap="none" dirty="0">
                <a:latin typeface="Arial" panose="020B0604020202020204" pitchFamily="34" charset="0"/>
                <a:cs typeface="Arial" panose="020B0604020202020204" pitchFamily="34" charset="0"/>
              </a:rPr>
              <a:t> Aydemir vakfımızı ziyarette bulunmuştur. Vakıf başkanımız Bekir Kalır </a:t>
            </a:r>
            <a:r>
              <a:rPr lang="tr-TR" sz="1600" cap="none" dirty="0" err="1">
                <a:latin typeface="Arial" panose="020B0604020202020204" pitchFamily="34" charset="0"/>
                <a:cs typeface="Arial" panose="020B0604020202020204" pitchFamily="34" charset="0"/>
              </a:rPr>
              <a:t>vakfmıza</a:t>
            </a:r>
            <a:r>
              <a:rPr lang="tr-TR" sz="1600" cap="none" dirty="0">
                <a:latin typeface="Arial" panose="020B0604020202020204" pitchFamily="34" charset="0"/>
                <a:cs typeface="Arial" panose="020B0604020202020204" pitchFamily="34" charset="0"/>
              </a:rPr>
              <a:t> vermiş olduğu desteklerden dolayı Şahin Aydemir’e teşekkür belgesi takdim etmiştir.</a:t>
            </a:r>
          </a:p>
          <a:p>
            <a:pPr marL="285750" indent="-285750">
              <a:buFont typeface="Arial" panose="020B0604020202020204" pitchFamily="34" charset="0"/>
              <a:buChar char="•"/>
            </a:pPr>
            <a:r>
              <a:rPr lang="tr-TR" sz="1600" cap="none" dirty="0" err="1">
                <a:latin typeface="Arial" panose="020B0604020202020204" pitchFamily="34" charset="0"/>
                <a:cs typeface="Arial" panose="020B0604020202020204" pitchFamily="34" charset="0"/>
              </a:rPr>
              <a:t>Prof.Dr.İlhami</a:t>
            </a:r>
            <a:r>
              <a:rPr lang="tr-TR" sz="1600" cap="none" dirty="0">
                <a:latin typeface="Arial" panose="020B0604020202020204" pitchFamily="34" charset="0"/>
                <a:cs typeface="Arial" panose="020B0604020202020204" pitchFamily="34" charset="0"/>
              </a:rPr>
              <a:t> Ünlüoğlu vakfımızın yüksek istişare kurul üyesi; merhum annesi Gülşen </a:t>
            </a:r>
            <a:r>
              <a:rPr lang="tr-TR" sz="1600" cap="none" dirty="0" err="1">
                <a:latin typeface="Arial" panose="020B0604020202020204" pitchFamily="34" charset="0"/>
                <a:cs typeface="Arial" panose="020B0604020202020204" pitchFamily="34" charset="0"/>
              </a:rPr>
              <a:t>Ünlüoğlu’naait</a:t>
            </a:r>
            <a:r>
              <a:rPr lang="tr-TR" sz="1600" cap="none" dirty="0">
                <a:latin typeface="Arial" panose="020B0604020202020204" pitchFamily="34" charset="0"/>
                <a:cs typeface="Arial" panose="020B0604020202020204" pitchFamily="34" charset="0"/>
              </a:rPr>
              <a:t> 1900 yılların başından olan en az 100 yıl öncesine ait olduğu bilinen Sivrihisar’ımızın geleneksel giysisi </a:t>
            </a:r>
            <a:r>
              <a:rPr lang="tr-TR" sz="1600" cap="none" dirty="0" err="1">
                <a:latin typeface="Arial" panose="020B0604020202020204" pitchFamily="34" charset="0"/>
                <a:cs typeface="Arial" panose="020B0604020202020204" pitchFamily="34" charset="0"/>
              </a:rPr>
              <a:t>sarkayı</a:t>
            </a:r>
            <a:r>
              <a:rPr lang="tr-TR" sz="1600" cap="none" dirty="0">
                <a:latin typeface="Arial" panose="020B0604020202020204" pitchFamily="34" charset="0"/>
                <a:cs typeface="Arial" panose="020B0604020202020204" pitchFamily="34" charset="0"/>
              </a:rPr>
              <a:t> çocukları adına vakfımıza bağışlamıştır.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Sivrihisar Nasreddin Hoca Huzur evine bağışçılarımızın yaptığı katkılardan dolayı vakfımız başkanı Bekir </a:t>
            </a:r>
            <a:r>
              <a:rPr lang="tr-TR" sz="1600" cap="none" dirty="0" err="1">
                <a:latin typeface="Arial" panose="020B0604020202020204" pitchFamily="34" charset="0"/>
                <a:cs typeface="Arial" panose="020B0604020202020204" pitchFamily="34" charset="0"/>
              </a:rPr>
              <a:t>Kalır’a</a:t>
            </a:r>
            <a:r>
              <a:rPr lang="tr-TR" sz="1600" cap="none" dirty="0">
                <a:latin typeface="Arial" panose="020B0604020202020204" pitchFamily="34" charset="0"/>
                <a:cs typeface="Arial" panose="020B0604020202020204" pitchFamily="34" charset="0"/>
              </a:rPr>
              <a:t> teşekkür belgesi takdim edilmiştir. </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Vakıf başkanımız vakfımızın üyesi, hemşerimiz ve aynı zamanda Eskişehir Sanayi Odası üyesi iş insanı Sn. Bülent Ayva’yı iş yerinde ziyarette bulunmuştur. Bu ziyaretine vakfımızın Yönetim Kurulu üyesi Sn. Yavuz Ayva eşlik etmiştir. Sn. Bülent Ayva’ya vakfımıza yaptığı katkılarından dolayı teşekkür belgesi takdim edilmiştir.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Her yıl olduğu gibi bu sene de hayırsever üye ve hemşerilerimizin vakfımıza bağışlarını Sivrihisar’da hemşerilerimize ve depremden etkilenen Sivrihisar’da ikamet eden vatandaşlarımıza ulaştırdık.</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Eskişehir’de yaşayan </a:t>
            </a:r>
            <a:r>
              <a:rPr lang="tr-TR" sz="1600" cap="none" dirty="0" err="1">
                <a:latin typeface="Arial" panose="020B0604020202020204" pitchFamily="34" charset="0"/>
                <a:cs typeface="Arial" panose="020B0604020202020204" pitchFamily="34" charset="0"/>
              </a:rPr>
              <a:t>Sivrihisar’lı</a:t>
            </a:r>
            <a:r>
              <a:rPr lang="tr-TR" sz="1600" cap="none" dirty="0">
                <a:latin typeface="Arial" panose="020B0604020202020204" pitchFamily="34" charset="0"/>
                <a:cs typeface="Arial" panose="020B0604020202020204" pitchFamily="34" charset="0"/>
              </a:rPr>
              <a:t> hemşerilerimize Ramazan yardımlarını ulaştırmaya devam ettik.</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Emek mahallesi muhtarı, hemşerimiz Sn. Sibel Akil vakfımızı ziyarette bulunmuştur.</a:t>
            </a:r>
          </a:p>
          <a:p>
            <a:pPr marL="285750" indent="-285750">
              <a:buFont typeface="Arial" panose="020B0604020202020204" pitchFamily="34" charset="0"/>
              <a:buChar char="•"/>
            </a:pPr>
            <a:endParaRPr lang="tr-TR" sz="16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686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br>
              <a:rPr lang="tr-TR" dirty="0"/>
            </a:br>
            <a:endParaRPr lang="tr-TR" dirty="0"/>
          </a:p>
        </p:txBody>
      </p:sp>
      <p:sp>
        <p:nvSpPr>
          <p:cNvPr id="3" name="Metin Yer Tutucusu 2"/>
          <p:cNvSpPr>
            <a:spLocks noGrp="1"/>
          </p:cNvSpPr>
          <p:nvPr>
            <p:ph type="body" idx="1"/>
          </p:nvPr>
        </p:nvSpPr>
        <p:spPr>
          <a:xfrm>
            <a:off x="365760" y="415636"/>
            <a:ext cx="11338560" cy="6165638"/>
          </a:xfrm>
        </p:spPr>
        <p:txBody>
          <a:bodyPr>
            <a:normAutofit/>
          </a:bodyPr>
          <a:lstStyle/>
          <a:p>
            <a:r>
              <a:rPr lang="tr-TR" b="1" dirty="0">
                <a:latin typeface="Arial" panose="020B0604020202020204" pitchFamily="34" charset="0"/>
                <a:cs typeface="Arial" panose="020B0604020202020204" pitchFamily="34" charset="0"/>
              </a:rPr>
              <a:t>NİSAN :</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geleneksel iftar programı Sivrihisar Belediyesi ile ortak organizasyon olarak gerçekleştirildi.</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Ford Otosan’dan emekli metalürji mühendisi </a:t>
            </a:r>
            <a:r>
              <a:rPr lang="tr-TR" sz="1600" cap="none" dirty="0" err="1">
                <a:latin typeface="Arial" panose="020B0604020202020204" pitchFamily="34" charset="0"/>
                <a:cs typeface="Arial" panose="020B0604020202020204" pitchFamily="34" charset="0"/>
              </a:rPr>
              <a:t>hemşehrimiz</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Sn.A.Şahin</a:t>
            </a:r>
            <a:r>
              <a:rPr lang="tr-TR" sz="1600" cap="none" dirty="0">
                <a:latin typeface="Arial" panose="020B0604020202020204" pitchFamily="34" charset="0"/>
                <a:cs typeface="Arial" panose="020B0604020202020204" pitchFamily="34" charset="0"/>
              </a:rPr>
              <a:t> Şen vakfımızı ziyaret </a:t>
            </a:r>
            <a:r>
              <a:rPr lang="tr-TR" sz="1600" cap="none" dirty="0" err="1">
                <a:latin typeface="Arial" panose="020B0604020202020204" pitchFamily="34" charset="0"/>
                <a:cs typeface="Arial" panose="020B0604020202020204" pitchFamily="34" charset="0"/>
              </a:rPr>
              <a:t>etmiştir.Sn.Şahin</a:t>
            </a:r>
            <a:r>
              <a:rPr lang="tr-TR" sz="1600" cap="none" dirty="0">
                <a:latin typeface="Arial" panose="020B0604020202020204" pitchFamily="34" charset="0"/>
                <a:cs typeface="Arial" panose="020B0604020202020204" pitchFamily="34" charset="0"/>
              </a:rPr>
              <a:t> Şen vakfımıza üye olmak için başvuru talebi değerlendirmeye alınmıştır.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MHP 1.sıra milletvekili adayı </a:t>
            </a:r>
            <a:r>
              <a:rPr lang="tr-TR" sz="1600" cap="none" dirty="0" err="1">
                <a:latin typeface="Arial" panose="020B0604020202020204" pitchFamily="34" charset="0"/>
                <a:cs typeface="Arial" panose="020B0604020202020204" pitchFamily="34" charset="0"/>
              </a:rPr>
              <a:t>Sn.Bülent</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Maşaoğlu</a:t>
            </a:r>
            <a:r>
              <a:rPr lang="tr-TR" sz="1600" cap="none" dirty="0">
                <a:latin typeface="Arial" panose="020B0604020202020204" pitchFamily="34" charset="0"/>
                <a:cs typeface="Arial" panose="020B0604020202020204" pitchFamily="34" charset="0"/>
              </a:rPr>
              <a:t> vakfımızı ziyarette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BBP Partisi Eskişehir birinci sıra Milletvekili adayı </a:t>
            </a:r>
            <a:r>
              <a:rPr lang="tr-TR" sz="1600" cap="none" dirty="0" err="1">
                <a:latin typeface="Arial" panose="020B0604020202020204" pitchFamily="34" charset="0"/>
                <a:cs typeface="Arial" panose="020B0604020202020204" pitchFamily="34" charset="0"/>
              </a:rPr>
              <a:t>Sn.Erkan</a:t>
            </a:r>
            <a:r>
              <a:rPr lang="tr-TR" sz="1600" cap="none" dirty="0">
                <a:latin typeface="Arial" panose="020B0604020202020204" pitchFamily="34" charset="0"/>
                <a:cs typeface="Arial" panose="020B0604020202020204" pitchFamily="34" charset="0"/>
              </a:rPr>
              <a:t> Sarmaşık, ikinci sıra adayı </a:t>
            </a:r>
            <a:r>
              <a:rPr lang="tr-TR" sz="1600" cap="none" dirty="0" err="1">
                <a:latin typeface="Arial" panose="020B0604020202020204" pitchFamily="34" charset="0"/>
                <a:cs typeface="Arial" panose="020B0604020202020204" pitchFamily="34" charset="0"/>
              </a:rPr>
              <a:t>Sn.Salim</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Acabay</a:t>
            </a:r>
            <a:r>
              <a:rPr lang="tr-TR" sz="1600" cap="none" dirty="0">
                <a:latin typeface="Arial" panose="020B0604020202020204" pitchFamily="34" charset="0"/>
                <a:cs typeface="Arial" panose="020B0604020202020204" pitchFamily="34" charset="0"/>
              </a:rPr>
              <a:t>, il Yönetim Kurulu üyeleri ile birlikte vakfımızı ziyarette bulunmuşlardır.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Ak Parti Eskişehir Milletvekili adayları </a:t>
            </a:r>
            <a:r>
              <a:rPr lang="tr-TR" sz="1600" cap="none" dirty="0" err="1">
                <a:latin typeface="Arial" panose="020B0604020202020204" pitchFamily="34" charset="0"/>
                <a:cs typeface="Arial" panose="020B0604020202020204" pitchFamily="34" charset="0"/>
              </a:rPr>
              <a:t>Prof.Dr.Syşen</a:t>
            </a:r>
            <a:r>
              <a:rPr lang="tr-TR" sz="1600" cap="none" dirty="0">
                <a:latin typeface="Arial" panose="020B0604020202020204" pitchFamily="34" charset="0"/>
                <a:cs typeface="Arial" panose="020B0604020202020204" pitchFamily="34" charset="0"/>
              </a:rPr>
              <a:t> Gürcan ve Hakan </a:t>
            </a:r>
            <a:r>
              <a:rPr lang="tr-TR" sz="1600" cap="none" dirty="0" err="1">
                <a:latin typeface="Arial" panose="020B0604020202020204" pitchFamily="34" charset="0"/>
                <a:cs typeface="Arial" panose="020B0604020202020204" pitchFamily="34" charset="0"/>
              </a:rPr>
              <a:t>Çizmelioğlu</a:t>
            </a:r>
            <a:r>
              <a:rPr lang="tr-TR" sz="1600" cap="none" dirty="0">
                <a:latin typeface="Arial" panose="020B0604020202020204" pitchFamily="34" charset="0"/>
                <a:cs typeface="Arial" panose="020B0604020202020204" pitchFamily="34" charset="0"/>
              </a:rPr>
              <a:t> vakfımızı ziyaret </a:t>
            </a:r>
            <a:r>
              <a:rPr lang="tr-TR" sz="1600" cap="none" dirty="0" err="1">
                <a:latin typeface="Arial" panose="020B0604020202020204" pitchFamily="34" charset="0"/>
                <a:cs typeface="Arial" panose="020B0604020202020204" pitchFamily="34" charset="0"/>
              </a:rPr>
              <a:t>etmiştir.Bu</a:t>
            </a:r>
            <a:r>
              <a:rPr lang="tr-TR" sz="1600" cap="none" dirty="0">
                <a:latin typeface="Arial" panose="020B0604020202020204" pitchFamily="34" charset="0"/>
                <a:cs typeface="Arial" panose="020B0604020202020204" pitchFamily="34" charset="0"/>
              </a:rPr>
              <a:t> ziyarete Tepebaşı İlçe Başkanı ve Ak Parti Yönetim Kurulu üyeleri katılmıştır.</a:t>
            </a:r>
          </a:p>
        </p:txBody>
      </p:sp>
    </p:spTree>
    <p:extLst>
      <p:ext uri="{BB962C8B-B14F-4D97-AF65-F5344CB8AC3E}">
        <p14:creationId xmlns:p14="http://schemas.microsoft.com/office/powerpoint/2010/main" val="1640365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br>
              <a:rPr lang="tr-TR" dirty="0"/>
            </a:br>
            <a:endParaRPr lang="tr-TR" dirty="0"/>
          </a:p>
        </p:txBody>
      </p:sp>
      <p:sp>
        <p:nvSpPr>
          <p:cNvPr id="3" name="Metin Yer Tutucusu 2"/>
          <p:cNvSpPr>
            <a:spLocks noGrp="1"/>
          </p:cNvSpPr>
          <p:nvPr>
            <p:ph type="body" idx="1"/>
          </p:nvPr>
        </p:nvSpPr>
        <p:spPr>
          <a:xfrm>
            <a:off x="352697" y="222069"/>
            <a:ext cx="11469189" cy="6359205"/>
          </a:xfrm>
        </p:spPr>
        <p:txBody>
          <a:bodyPr>
            <a:normAutofit/>
          </a:bodyPr>
          <a:lstStyle/>
          <a:p>
            <a:r>
              <a:rPr lang="tr-TR" b="1" dirty="0" err="1">
                <a:latin typeface="Arial" panose="020B0604020202020204" pitchFamily="34" charset="0"/>
                <a:cs typeface="Arial" panose="020B0604020202020204" pitchFamily="34" charset="0"/>
              </a:rPr>
              <a:t>maYIS</a:t>
            </a:r>
            <a:r>
              <a:rPr lang="tr-TR" b="1" dirty="0">
                <a:latin typeface="Arial" panose="020B0604020202020204" pitchFamily="34" charset="0"/>
                <a:cs typeface="Arial" panose="020B0604020202020204" pitchFamily="34" charset="0"/>
              </a:rPr>
              <a:t> :</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CHP Milletvekili Adayları </a:t>
            </a:r>
            <a:r>
              <a:rPr lang="tr-TR" sz="1600" cap="none" dirty="0" err="1">
                <a:latin typeface="Arial" panose="020B0604020202020204" pitchFamily="34" charset="0"/>
                <a:cs typeface="Arial" panose="020B0604020202020204" pitchFamily="34" charset="0"/>
              </a:rPr>
              <a:t>Sn.Utku</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Çakırözen</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Sn.Abdülkadir</a:t>
            </a:r>
            <a:r>
              <a:rPr lang="tr-TR" sz="1600" cap="none" dirty="0">
                <a:latin typeface="Arial" panose="020B0604020202020204" pitchFamily="34" charset="0"/>
                <a:cs typeface="Arial" panose="020B0604020202020204" pitchFamily="34" charset="0"/>
              </a:rPr>
              <a:t> Adar, </a:t>
            </a:r>
            <a:r>
              <a:rPr lang="tr-TR" sz="1600" cap="none" dirty="0" err="1">
                <a:latin typeface="Arial" panose="020B0604020202020204" pitchFamily="34" charset="0"/>
                <a:cs typeface="Arial" panose="020B0604020202020204" pitchFamily="34" charset="0"/>
              </a:rPr>
              <a:t>Sn.Aysu</a:t>
            </a:r>
            <a:r>
              <a:rPr lang="tr-TR" sz="1600" cap="none" dirty="0">
                <a:latin typeface="Arial" panose="020B0604020202020204" pitchFamily="34" charset="0"/>
                <a:cs typeface="Arial" panose="020B0604020202020204" pitchFamily="34" charset="0"/>
              </a:rPr>
              <a:t> Bahar Gürlek ve CHP İl Başkan Yardımcısı </a:t>
            </a:r>
            <a:r>
              <a:rPr lang="tr-TR" sz="1600" cap="none" dirty="0" err="1">
                <a:latin typeface="Arial" panose="020B0604020202020204" pitchFamily="34" charset="0"/>
                <a:cs typeface="Arial" panose="020B0604020202020204" pitchFamily="34" charset="0"/>
              </a:rPr>
              <a:t>Sn.Seval</a:t>
            </a:r>
            <a:r>
              <a:rPr lang="tr-TR" sz="1600" cap="none" dirty="0">
                <a:latin typeface="Arial" panose="020B0604020202020204" pitchFamily="34" charset="0"/>
                <a:cs typeface="Arial" panose="020B0604020202020204" pitchFamily="34" charset="0"/>
              </a:rPr>
              <a:t> Bircan vakfımıza ziyarette bulunmuşlardır.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18/04/2023 tarih 151 sayılı Yönetim Kurulu Kararı ile üyeliği onaylanan </a:t>
            </a:r>
            <a:r>
              <a:rPr lang="tr-TR" sz="1600" cap="none" dirty="0" err="1">
                <a:latin typeface="Arial" panose="020B0604020202020204" pitchFamily="34" charset="0"/>
                <a:cs typeface="Arial" panose="020B0604020202020204" pitchFamily="34" charset="0"/>
              </a:rPr>
              <a:t>Sn.Cafer</a:t>
            </a:r>
            <a:r>
              <a:rPr lang="tr-TR" sz="1600" cap="none" dirty="0">
                <a:latin typeface="Arial" panose="020B0604020202020204" pitchFamily="34" charset="0"/>
                <a:cs typeface="Arial" panose="020B0604020202020204" pitchFamily="34" charset="0"/>
              </a:rPr>
              <a:t> Tayyar Kalay’a üyelik belgesini takdim etmek için kendisi vakfımızı ziyaret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Ünlüoğlu ailesi adına </a:t>
            </a:r>
            <a:r>
              <a:rPr lang="tr-TR" sz="1600" cap="none" dirty="0" err="1">
                <a:latin typeface="Arial" panose="020B0604020202020204" pitchFamily="34" charset="0"/>
                <a:cs typeface="Arial" panose="020B0604020202020204" pitchFamily="34" charset="0"/>
              </a:rPr>
              <a:t>Prof.Dr.Eşref</a:t>
            </a:r>
            <a:r>
              <a:rPr lang="tr-TR" sz="1600" cap="none" dirty="0">
                <a:latin typeface="Arial" panose="020B0604020202020204" pitchFamily="34" charset="0"/>
                <a:cs typeface="Arial" panose="020B0604020202020204" pitchFamily="34" charset="0"/>
              </a:rPr>
              <a:t> Ünlüoğlu’na vakfımıza bağışladıkları manevi değeri yüksek olan Sarka için Teşekkür Belgesi takdim edilmiştir.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Son Yönetim Kurulu kararı ile Sev ailesine katılan </a:t>
            </a:r>
            <a:r>
              <a:rPr lang="tr-TR" sz="1600" cap="none" dirty="0" err="1">
                <a:latin typeface="Arial" panose="020B0604020202020204" pitchFamily="34" charset="0"/>
                <a:cs typeface="Arial" panose="020B0604020202020204" pitchFamily="34" charset="0"/>
              </a:rPr>
              <a:t>Sn.A.Şahin</a:t>
            </a:r>
            <a:r>
              <a:rPr lang="tr-TR" sz="1600" cap="none" dirty="0">
                <a:latin typeface="Arial" panose="020B0604020202020204" pitchFamily="34" charset="0"/>
                <a:cs typeface="Arial" panose="020B0604020202020204" pitchFamily="34" charset="0"/>
              </a:rPr>
              <a:t> Şen’e üyelik belgesi takdim edilmiştir.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Adalet ve Kalkınma Partisi Eskişehir Milletvekili adayı </a:t>
            </a:r>
            <a:r>
              <a:rPr lang="tr-TR" sz="1600" cap="none" dirty="0" err="1">
                <a:latin typeface="Arial" panose="020B0604020202020204" pitchFamily="34" charset="0"/>
                <a:cs typeface="Arial" panose="020B0604020202020204" pitchFamily="34" charset="0"/>
              </a:rPr>
              <a:t>Sn.Ali</a:t>
            </a:r>
            <a:r>
              <a:rPr lang="tr-TR" sz="1600" cap="none" dirty="0">
                <a:latin typeface="Arial" panose="020B0604020202020204" pitchFamily="34" charset="0"/>
                <a:cs typeface="Arial" panose="020B0604020202020204" pitchFamily="34" charset="0"/>
              </a:rPr>
              <a:t> Demirel, MKYK üyesi </a:t>
            </a:r>
            <a:r>
              <a:rPr lang="tr-TR" sz="1600" cap="none" dirty="0" err="1">
                <a:latin typeface="Arial" panose="020B0604020202020204" pitchFamily="34" charset="0"/>
                <a:cs typeface="Arial" panose="020B0604020202020204" pitchFamily="34" charset="0"/>
              </a:rPr>
              <a:t>Sn.Burhan</a:t>
            </a:r>
            <a:r>
              <a:rPr lang="tr-TR" sz="1600" cap="none" dirty="0">
                <a:latin typeface="Arial" panose="020B0604020202020204" pitchFamily="34" charset="0"/>
                <a:cs typeface="Arial" panose="020B0604020202020204" pitchFamily="34" charset="0"/>
              </a:rPr>
              <a:t> Sakallı, </a:t>
            </a:r>
            <a:r>
              <a:rPr lang="tr-TR" sz="1600" cap="none" dirty="0" err="1">
                <a:latin typeface="Arial" panose="020B0604020202020204" pitchFamily="34" charset="0"/>
                <a:cs typeface="Arial" panose="020B0604020202020204" pitchFamily="34" charset="0"/>
              </a:rPr>
              <a:t>Odunpazarı</a:t>
            </a:r>
            <a:r>
              <a:rPr lang="tr-TR" sz="1600" cap="none" dirty="0">
                <a:latin typeface="Arial" panose="020B0604020202020204" pitchFamily="34" charset="0"/>
                <a:cs typeface="Arial" panose="020B0604020202020204" pitchFamily="34" charset="0"/>
              </a:rPr>
              <a:t> İlçe Başkanı </a:t>
            </a:r>
            <a:r>
              <a:rPr lang="tr-TR" sz="1600" cap="none" dirty="0" err="1">
                <a:latin typeface="Arial" panose="020B0604020202020204" pitchFamily="34" charset="0"/>
                <a:cs typeface="Arial" panose="020B0604020202020204" pitchFamily="34" charset="0"/>
              </a:rPr>
              <a:t>Sn.Ümit</a:t>
            </a:r>
            <a:r>
              <a:rPr lang="tr-TR" sz="1600" cap="none" dirty="0">
                <a:latin typeface="Arial" panose="020B0604020202020204" pitchFamily="34" charset="0"/>
                <a:cs typeface="Arial" panose="020B0604020202020204" pitchFamily="34" charset="0"/>
              </a:rPr>
              <a:t> Sezer, İl ve İlçe Yönetim Kurulu üyelerinden oluşan heyet vakfımızı ziyarette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Yönetim Kurulu kararı ile yeni üyemiz </a:t>
            </a:r>
            <a:r>
              <a:rPr lang="tr-TR" sz="1600" cap="none" dirty="0" err="1">
                <a:latin typeface="Arial" panose="020B0604020202020204" pitchFamily="34" charset="0"/>
                <a:cs typeface="Arial" panose="020B0604020202020204" pitchFamily="34" charset="0"/>
              </a:rPr>
              <a:t>Sn.Canan</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Elagöz</a:t>
            </a:r>
            <a:r>
              <a:rPr lang="tr-TR" sz="1600" cap="none" dirty="0">
                <a:latin typeface="Arial" panose="020B0604020202020204" pitchFamily="34" charset="0"/>
                <a:cs typeface="Arial" panose="020B0604020202020204" pitchFamily="34" charset="0"/>
              </a:rPr>
              <a:t> üyelik belgesini almak üzere vakfımızı ziyarete gelmiştir.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Vakıf Yönetim Kurulu Üyelerimiz ile Sivrihisar </a:t>
            </a:r>
            <a:r>
              <a:rPr lang="tr-TR" sz="1600" cap="none" dirty="0" err="1">
                <a:latin typeface="Arial" panose="020B0604020202020204" pitchFamily="34" charset="0"/>
                <a:cs typeface="Arial" panose="020B0604020202020204" pitchFamily="34" charset="0"/>
              </a:rPr>
              <a:t>KaymakamI</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Sn.Hüseyin</a:t>
            </a:r>
            <a:r>
              <a:rPr lang="tr-TR" sz="1600" cap="none" dirty="0">
                <a:latin typeface="Arial" panose="020B0604020202020204" pitchFamily="34" charset="0"/>
                <a:cs typeface="Arial" panose="020B0604020202020204" pitchFamily="34" charset="0"/>
              </a:rPr>
              <a:t> Sayın’ı ziyarette </a:t>
            </a:r>
            <a:r>
              <a:rPr lang="tr-TR" sz="1600" cap="none" dirty="0" err="1">
                <a:latin typeface="Arial" panose="020B0604020202020204" pitchFamily="34" charset="0"/>
                <a:cs typeface="Arial" panose="020B0604020202020204" pitchFamily="34" charset="0"/>
              </a:rPr>
              <a:t>bulunulmuştur.Sn.Kaymakamımız</a:t>
            </a:r>
            <a:r>
              <a:rPr lang="tr-TR" sz="1600" cap="none" dirty="0">
                <a:latin typeface="Arial" panose="020B0604020202020204" pitchFamily="34" charset="0"/>
                <a:cs typeface="Arial" panose="020B0604020202020204" pitchFamily="34" charset="0"/>
              </a:rPr>
              <a:t> vakfımızın Sivrihisar için yaptığı çalışmalardan dolayı Teşekkür Belgesi takdim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Vakıf Yönetim Kurulu üyelerimiz ve vakıf başkanımız Sivrihisar Belediye Başkanı </a:t>
            </a:r>
            <a:r>
              <a:rPr lang="tr-TR" sz="1600" cap="none" dirty="0" err="1">
                <a:latin typeface="Arial" panose="020B0604020202020204" pitchFamily="34" charset="0"/>
                <a:cs typeface="Arial" panose="020B0604020202020204" pitchFamily="34" charset="0"/>
              </a:rPr>
              <a:t>Sn.Hamid</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Yüzügüllü’ye</a:t>
            </a:r>
            <a:r>
              <a:rPr lang="tr-TR" sz="1600" cap="none" dirty="0">
                <a:latin typeface="Arial" panose="020B0604020202020204" pitchFamily="34" charset="0"/>
                <a:cs typeface="Arial" panose="020B0604020202020204" pitchFamily="34" charset="0"/>
              </a:rPr>
              <a:t> ziyarette bulunmuştur.</a:t>
            </a:r>
          </a:p>
        </p:txBody>
      </p:sp>
    </p:spTree>
    <p:extLst>
      <p:ext uri="{BB962C8B-B14F-4D97-AF65-F5344CB8AC3E}">
        <p14:creationId xmlns:p14="http://schemas.microsoft.com/office/powerpoint/2010/main" val="3628865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br>
              <a:rPr lang="tr-TR" dirty="0"/>
            </a:br>
            <a:endParaRPr lang="tr-TR" dirty="0"/>
          </a:p>
        </p:txBody>
      </p:sp>
      <p:sp>
        <p:nvSpPr>
          <p:cNvPr id="3" name="Metin Yer Tutucusu 2"/>
          <p:cNvSpPr>
            <a:spLocks noGrp="1"/>
          </p:cNvSpPr>
          <p:nvPr>
            <p:ph type="body" idx="1"/>
          </p:nvPr>
        </p:nvSpPr>
        <p:spPr>
          <a:xfrm>
            <a:off x="261257" y="318654"/>
            <a:ext cx="11612880" cy="6165638"/>
          </a:xfrm>
        </p:spPr>
        <p:txBody>
          <a:bodyPr>
            <a:normAutofit/>
          </a:bodyPr>
          <a:lstStyle/>
          <a:p>
            <a:r>
              <a:rPr lang="tr-TR" b="1" dirty="0">
                <a:latin typeface="Arial" panose="020B0604020202020204" pitchFamily="34" charset="0"/>
                <a:cs typeface="Arial" panose="020B0604020202020204" pitchFamily="34" charset="0"/>
              </a:rPr>
              <a:t>mayıs :</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Vakıf Başkanımız ve Yönetim Kurulu üyelerimiz Sev Muzaffer Demir Anadolu Lisesi’ne ziyarette bulunmuşlardır. Okul müdürümüz </a:t>
            </a:r>
            <a:r>
              <a:rPr lang="tr-TR" sz="1600" cap="none" dirty="0" err="1">
                <a:latin typeface="Arial" panose="020B0604020202020204" pitchFamily="34" charset="0"/>
                <a:cs typeface="Arial" panose="020B0604020202020204" pitchFamily="34" charset="0"/>
              </a:rPr>
              <a:t>Sn.Mehmet</a:t>
            </a:r>
            <a:r>
              <a:rPr lang="tr-TR" sz="1600" cap="none" dirty="0">
                <a:latin typeface="Arial" panose="020B0604020202020204" pitchFamily="34" charset="0"/>
                <a:cs typeface="Arial" panose="020B0604020202020204" pitchFamily="34" charset="0"/>
              </a:rPr>
              <a:t> Öz vakfımızın okulumuza yaptığı katkılardan dolayı Vakıf Başkanımız Bekir </a:t>
            </a:r>
            <a:r>
              <a:rPr lang="tr-TR" sz="1600" cap="none" dirty="0" err="1">
                <a:latin typeface="Arial" panose="020B0604020202020204" pitchFamily="34" charset="0"/>
                <a:cs typeface="Arial" panose="020B0604020202020204" pitchFamily="34" charset="0"/>
              </a:rPr>
              <a:t>Kalır’a</a:t>
            </a:r>
            <a:r>
              <a:rPr lang="tr-TR" sz="1600" cap="none" dirty="0">
                <a:latin typeface="Arial" panose="020B0604020202020204" pitchFamily="34" charset="0"/>
                <a:cs typeface="Arial" panose="020B0604020202020204" pitchFamily="34" charset="0"/>
              </a:rPr>
              <a:t> Teşekkür Belgesi takdim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Sivrihisar’da bulunan Nasreddin Hoca Huzur evine ziyarette bulunulmuştur.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Sivrihisar Hava Meydan Komutanı Kıdemli Albay Ali İnci’ye ziyarette bulunulmuştur.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Otizmli Çocuklar Farkındalık Derneği Başkanı </a:t>
            </a:r>
            <a:r>
              <a:rPr lang="tr-TR" sz="1600" cap="none" dirty="0" err="1">
                <a:latin typeface="Arial" panose="020B0604020202020204" pitchFamily="34" charset="0"/>
                <a:cs typeface="Arial" panose="020B0604020202020204" pitchFamily="34" charset="0"/>
              </a:rPr>
              <a:t>Sn.Telat</a:t>
            </a:r>
            <a:r>
              <a:rPr lang="tr-TR" sz="1600" cap="none" dirty="0">
                <a:latin typeface="Arial" panose="020B0604020202020204" pitchFamily="34" charset="0"/>
                <a:cs typeface="Arial" panose="020B0604020202020204" pitchFamily="34" charset="0"/>
              </a:rPr>
              <a:t> Türeli ve Yönetim Kurulu Üyesi </a:t>
            </a:r>
            <a:r>
              <a:rPr lang="tr-TR" sz="1600" cap="none" dirty="0" err="1">
                <a:latin typeface="Arial" panose="020B0604020202020204" pitchFamily="34" charset="0"/>
                <a:cs typeface="Arial" panose="020B0604020202020204" pitchFamily="34" charset="0"/>
              </a:rPr>
              <a:t>Sn.Münire</a:t>
            </a:r>
            <a:r>
              <a:rPr lang="tr-TR" sz="1600" cap="none" dirty="0">
                <a:latin typeface="Arial" panose="020B0604020202020204" pitchFamily="34" charset="0"/>
                <a:cs typeface="Arial" panose="020B0604020202020204" pitchFamily="34" charset="0"/>
              </a:rPr>
              <a:t> Önder Turgutoğlu vakfımıza ziyarette bulunmuşlardır.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Cumhurbaşkanlığı İnsan Kaynakları Ofis Başkanı </a:t>
            </a:r>
            <a:r>
              <a:rPr lang="tr-TR" sz="1600" cap="none" dirty="0" err="1">
                <a:latin typeface="Arial" panose="020B0604020202020204" pitchFamily="34" charset="0"/>
                <a:cs typeface="Arial" panose="020B0604020202020204" pitchFamily="34" charset="0"/>
              </a:rPr>
              <a:t>Sn.Doç.Dr.Salim</a:t>
            </a:r>
            <a:r>
              <a:rPr lang="tr-TR" sz="1600" cap="none" dirty="0">
                <a:latin typeface="Arial" panose="020B0604020202020204" pitchFamily="34" charset="0"/>
                <a:cs typeface="Arial" panose="020B0604020202020204" pitchFamily="34" charset="0"/>
              </a:rPr>
              <a:t> Atay ve Anadolu Üniversitesi Rektörü </a:t>
            </a:r>
            <a:r>
              <a:rPr lang="tr-TR" sz="1600" cap="none" dirty="0" err="1">
                <a:latin typeface="Arial" panose="020B0604020202020204" pitchFamily="34" charset="0"/>
                <a:cs typeface="Arial" panose="020B0604020202020204" pitchFamily="34" charset="0"/>
              </a:rPr>
              <a:t>Sn.Prof.Dr.Fuat</a:t>
            </a:r>
            <a:r>
              <a:rPr lang="tr-TR" sz="1600" cap="none" dirty="0">
                <a:latin typeface="Arial" panose="020B0604020202020204" pitchFamily="34" charset="0"/>
                <a:cs typeface="Arial" panose="020B0604020202020204" pitchFamily="34" charset="0"/>
              </a:rPr>
              <a:t> Erdal vakfımızı ziyarette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 üyesi Tepebaşı Belediye Başkanı </a:t>
            </a:r>
            <a:r>
              <a:rPr lang="tr-TR" sz="1600" cap="none" dirty="0" err="1">
                <a:latin typeface="Arial" panose="020B0604020202020204" pitchFamily="34" charset="0"/>
                <a:cs typeface="Arial" panose="020B0604020202020204" pitchFamily="34" charset="0"/>
              </a:rPr>
              <a:t>Sn.Ahmet</a:t>
            </a:r>
            <a:r>
              <a:rPr lang="tr-TR" sz="1600" cap="none" dirty="0">
                <a:latin typeface="Arial" panose="020B0604020202020204" pitchFamily="34" charset="0"/>
                <a:cs typeface="Arial" panose="020B0604020202020204" pitchFamily="34" charset="0"/>
              </a:rPr>
              <a:t> Ataç vakıf üyelerimize yönelik </a:t>
            </a:r>
            <a:r>
              <a:rPr lang="tr-TR" sz="1600" cap="none" dirty="0" err="1">
                <a:latin typeface="Arial" panose="020B0604020202020204" pitchFamily="34" charset="0"/>
                <a:cs typeface="Arial" panose="020B0604020202020204" pitchFamily="34" charset="0"/>
              </a:rPr>
              <a:t>Atışkan</a:t>
            </a:r>
            <a:r>
              <a:rPr lang="tr-TR" sz="1600" cap="none" dirty="0">
                <a:latin typeface="Arial" panose="020B0604020202020204" pitchFamily="34" charset="0"/>
                <a:cs typeface="Arial" panose="020B0604020202020204" pitchFamily="34" charset="0"/>
              </a:rPr>
              <a:t> Otel’de kahvaltılı toplantı düzenlemiştir.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Vakıf Başkanımız </a:t>
            </a:r>
            <a:r>
              <a:rPr lang="tr-TR" sz="1600" cap="none" dirty="0" err="1">
                <a:latin typeface="Arial" panose="020B0604020202020204" pitchFamily="34" charset="0"/>
                <a:cs typeface="Arial" panose="020B0604020202020204" pitchFamily="34" charset="0"/>
              </a:rPr>
              <a:t>Sn.Bekir</a:t>
            </a:r>
            <a:r>
              <a:rPr lang="tr-TR" sz="1600" cap="none" dirty="0">
                <a:latin typeface="Arial" panose="020B0604020202020204" pitchFamily="34" charset="0"/>
                <a:cs typeface="Arial" panose="020B0604020202020204" pitchFamily="34" charset="0"/>
              </a:rPr>
              <a:t> Kalır vakfımızın kurucusu olan </a:t>
            </a:r>
            <a:r>
              <a:rPr lang="tr-TR" sz="1600" cap="none" dirty="0" err="1">
                <a:latin typeface="Arial" panose="020B0604020202020204" pitchFamily="34" charset="0"/>
                <a:cs typeface="Arial" panose="020B0604020202020204" pitchFamily="34" charset="0"/>
              </a:rPr>
              <a:t>Sn.Orhan</a:t>
            </a:r>
            <a:r>
              <a:rPr lang="tr-TR" sz="1600" cap="none" dirty="0">
                <a:latin typeface="Arial" panose="020B0604020202020204" pitchFamily="34" charset="0"/>
                <a:cs typeface="Arial" panose="020B0604020202020204" pitchFamily="34" charset="0"/>
              </a:rPr>
              <a:t> Keskin’i ziyarette bulunmuştur. Bu ziyaretine vakıf üyelerimizden </a:t>
            </a:r>
            <a:r>
              <a:rPr lang="tr-TR" sz="1600" cap="none" dirty="0" err="1">
                <a:latin typeface="Arial" panose="020B0604020202020204" pitchFamily="34" charset="0"/>
                <a:cs typeface="Arial" panose="020B0604020202020204" pitchFamily="34" charset="0"/>
              </a:rPr>
              <a:t>Sn.Prof.Dr.Mustafa</a:t>
            </a:r>
            <a:r>
              <a:rPr lang="tr-TR" sz="1600" cap="none" dirty="0">
                <a:latin typeface="Arial" panose="020B0604020202020204" pitchFamily="34" charset="0"/>
                <a:cs typeface="Arial" panose="020B0604020202020204" pitchFamily="34" charset="0"/>
              </a:rPr>
              <a:t> Kemal </a:t>
            </a:r>
            <a:r>
              <a:rPr lang="tr-TR" sz="1600" cap="none" dirty="0" err="1">
                <a:latin typeface="Arial" panose="020B0604020202020204" pitchFamily="34" charset="0"/>
                <a:cs typeface="Arial" panose="020B0604020202020204" pitchFamily="34" charset="0"/>
              </a:rPr>
              <a:t>Biçerli</a:t>
            </a:r>
            <a:r>
              <a:rPr lang="tr-TR" sz="1600" cap="none" dirty="0">
                <a:latin typeface="Arial" panose="020B0604020202020204" pitchFamily="34" charset="0"/>
                <a:cs typeface="Arial" panose="020B0604020202020204" pitchFamily="34" charset="0"/>
              </a:rPr>
              <a:t> ve </a:t>
            </a:r>
            <a:r>
              <a:rPr lang="tr-TR" sz="1600" cap="none" dirty="0" err="1">
                <a:latin typeface="Arial" panose="020B0604020202020204" pitchFamily="34" charset="0"/>
                <a:cs typeface="Arial" panose="020B0604020202020204" pitchFamily="34" charset="0"/>
              </a:rPr>
              <a:t>Sn.Özkan</a:t>
            </a:r>
            <a:r>
              <a:rPr lang="tr-TR" sz="1600" cap="none" dirty="0">
                <a:latin typeface="Arial" panose="020B0604020202020204" pitchFamily="34" charset="0"/>
                <a:cs typeface="Arial" panose="020B0604020202020204" pitchFamily="34" charset="0"/>
              </a:rPr>
              <a:t> Akay eşlik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 üyesi THY firmasının kaptan pilotu </a:t>
            </a:r>
            <a:r>
              <a:rPr lang="tr-TR" sz="1600" cap="none" dirty="0" err="1">
                <a:latin typeface="Arial" panose="020B0604020202020204" pitchFamily="34" charset="0"/>
                <a:cs typeface="Arial" panose="020B0604020202020204" pitchFamily="34" charset="0"/>
              </a:rPr>
              <a:t>Sn.Mehmet</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Aksoyek</a:t>
            </a:r>
            <a:r>
              <a:rPr lang="tr-TR" sz="1600" cap="none" dirty="0">
                <a:latin typeface="Arial" panose="020B0604020202020204" pitchFamily="34" charset="0"/>
                <a:cs typeface="Arial" panose="020B0604020202020204" pitchFamily="34" charset="0"/>
              </a:rPr>
              <a:t> vakfımızı ziyarette bulunmuştur.</a:t>
            </a:r>
          </a:p>
        </p:txBody>
      </p:sp>
    </p:spTree>
    <p:extLst>
      <p:ext uri="{BB962C8B-B14F-4D97-AF65-F5344CB8AC3E}">
        <p14:creationId xmlns:p14="http://schemas.microsoft.com/office/powerpoint/2010/main" val="1842790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br>
              <a:rPr lang="tr-TR" dirty="0"/>
            </a:br>
            <a:endParaRPr lang="tr-TR" dirty="0"/>
          </a:p>
        </p:txBody>
      </p:sp>
      <p:sp>
        <p:nvSpPr>
          <p:cNvPr id="3" name="Metin Yer Tutucusu 2"/>
          <p:cNvSpPr>
            <a:spLocks noGrp="1"/>
          </p:cNvSpPr>
          <p:nvPr>
            <p:ph type="body" idx="1"/>
          </p:nvPr>
        </p:nvSpPr>
        <p:spPr>
          <a:xfrm>
            <a:off x="261257" y="318654"/>
            <a:ext cx="11534503" cy="6165638"/>
          </a:xfrm>
        </p:spPr>
        <p:txBody>
          <a:bodyPr>
            <a:normAutofit/>
          </a:bodyPr>
          <a:lstStyle/>
          <a:p>
            <a:r>
              <a:rPr lang="tr-TR" b="1" dirty="0">
                <a:latin typeface="Arial" panose="020B0604020202020204" pitchFamily="34" charset="0"/>
                <a:cs typeface="Arial" panose="020B0604020202020204" pitchFamily="34" charset="0"/>
              </a:rPr>
              <a:t>HAZİRAN :</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Eskişehir Subay Ordu evinde Kıdemli Albay Ali İnci Vakfımızın Başkanı ve Yönetim Kurulu üyelerini ve ailelerini ağırlamıştır.</a:t>
            </a:r>
          </a:p>
          <a:p>
            <a:pPr marL="285750" indent="-285750">
              <a:buFont typeface="Arial" panose="020B0604020202020204" pitchFamily="34" charset="0"/>
              <a:buChar char="•"/>
            </a:pPr>
            <a:r>
              <a:rPr lang="tr-TR" sz="1600" cap="none" dirty="0" err="1">
                <a:latin typeface="Arial" panose="020B0604020202020204" pitchFamily="34" charset="0"/>
                <a:cs typeface="Arial" panose="020B0604020202020204" pitchFamily="34" charset="0"/>
              </a:rPr>
              <a:t>Sn.Niyazi</a:t>
            </a:r>
            <a:r>
              <a:rPr lang="tr-TR" sz="1600" cap="none" dirty="0">
                <a:latin typeface="Arial" panose="020B0604020202020204" pitchFamily="34" charset="0"/>
                <a:cs typeface="Arial" panose="020B0604020202020204" pitchFamily="34" charset="0"/>
              </a:rPr>
              <a:t> Koca ve </a:t>
            </a:r>
            <a:r>
              <a:rPr lang="tr-TR" sz="1600" cap="none" dirty="0" err="1">
                <a:latin typeface="Arial" panose="020B0604020202020204" pitchFamily="34" charset="0"/>
                <a:cs typeface="Arial" panose="020B0604020202020204" pitchFamily="34" charset="0"/>
              </a:rPr>
              <a:t>Sn.Sadık</a:t>
            </a:r>
            <a:r>
              <a:rPr lang="tr-TR" sz="1600" cap="none" dirty="0">
                <a:latin typeface="Arial" panose="020B0604020202020204" pitchFamily="34" charset="0"/>
                <a:cs typeface="Arial" panose="020B0604020202020204" pitchFamily="34" charset="0"/>
              </a:rPr>
              <a:t> Anılır vakfımızı ziyarette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Kadın Kolları üyeleri ile toplantı gerçekleştirilmiştir.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Vakfımıza üye olan </a:t>
            </a:r>
            <a:r>
              <a:rPr lang="tr-TR" sz="1600" cap="none" dirty="0" err="1">
                <a:latin typeface="Arial" panose="020B0604020202020204" pitchFamily="34" charset="0"/>
                <a:cs typeface="Arial" panose="020B0604020202020204" pitchFamily="34" charset="0"/>
              </a:rPr>
              <a:t>Sn.Harun</a:t>
            </a:r>
            <a:r>
              <a:rPr lang="tr-TR" sz="1600" cap="none" dirty="0">
                <a:latin typeface="Arial" panose="020B0604020202020204" pitchFamily="34" charset="0"/>
                <a:cs typeface="Arial" panose="020B0604020202020204" pitchFamily="34" charset="0"/>
              </a:rPr>
              <a:t> Işık öğretmenimize üyelik belgesi takdim edilmiştir.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SEV Muzaffer Demir Anadolu Lisesi mezuniyet törenine katılım sağlandı.</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Türk turizminin duayen isimlerinden vakfımızın üyesi </a:t>
            </a:r>
            <a:r>
              <a:rPr lang="tr-TR" sz="1600" cap="none" dirty="0" err="1">
                <a:latin typeface="Arial" panose="020B0604020202020204" pitchFamily="34" charset="0"/>
                <a:cs typeface="Arial" panose="020B0604020202020204" pitchFamily="34" charset="0"/>
              </a:rPr>
              <a:t>Sn.Sami</a:t>
            </a:r>
            <a:r>
              <a:rPr lang="tr-TR" sz="1600" cap="none" dirty="0">
                <a:latin typeface="Arial" panose="020B0604020202020204" pitchFamily="34" charset="0"/>
                <a:cs typeface="Arial" panose="020B0604020202020204" pitchFamily="34" charset="0"/>
              </a:rPr>
              <a:t> Türkay’ın Sivrihisar’a kazandırdığı Türkay Konağı ve Konak </a:t>
            </a:r>
            <a:r>
              <a:rPr lang="tr-TR" sz="1600" cap="none" dirty="0" err="1">
                <a:latin typeface="Arial" panose="020B0604020202020204" pitchFamily="34" charset="0"/>
                <a:cs typeface="Arial" panose="020B0604020202020204" pitchFamily="34" charset="0"/>
              </a:rPr>
              <a:t>Cafe’yi</a:t>
            </a:r>
            <a:r>
              <a:rPr lang="tr-TR" sz="1600" cap="none" dirty="0">
                <a:latin typeface="Arial" panose="020B0604020202020204" pitchFamily="34" charset="0"/>
                <a:cs typeface="Arial" panose="020B0604020202020204" pitchFamily="34" charset="0"/>
              </a:rPr>
              <a:t> yönetim kurulu üyemiz </a:t>
            </a:r>
            <a:r>
              <a:rPr lang="tr-TR" sz="1600" cap="none" dirty="0" err="1">
                <a:latin typeface="Arial" panose="020B0604020202020204" pitchFamily="34" charset="0"/>
                <a:cs typeface="Arial" panose="020B0604020202020204" pitchFamily="34" charset="0"/>
              </a:rPr>
              <a:t>Sn.Sezgin</a:t>
            </a:r>
            <a:r>
              <a:rPr lang="tr-TR" sz="1600" cap="none" dirty="0">
                <a:latin typeface="Arial" panose="020B0604020202020204" pitchFamily="34" charset="0"/>
                <a:cs typeface="Arial" panose="020B0604020202020204" pitchFamily="34" charset="0"/>
              </a:rPr>
              <a:t> Demir ve vakfımızın başkanı ziyarette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üyesi, ilimizin önemli markalarından Tanınmış Helvacı sahibi </a:t>
            </a:r>
            <a:r>
              <a:rPr lang="tr-TR" sz="1600" cap="none" dirty="0" err="1">
                <a:latin typeface="Arial" panose="020B0604020202020204" pitchFamily="34" charset="0"/>
                <a:cs typeface="Arial" panose="020B0604020202020204" pitchFamily="34" charset="0"/>
              </a:rPr>
              <a:t>Sn.Özgür</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Canbulat</a:t>
            </a:r>
            <a:r>
              <a:rPr lang="tr-TR" sz="1600" cap="none" dirty="0">
                <a:latin typeface="Arial" panose="020B0604020202020204" pitchFamily="34" charset="0"/>
                <a:cs typeface="Arial" panose="020B0604020202020204" pitchFamily="34" charset="0"/>
              </a:rPr>
              <a:t> iş yerinde ziyarette bulunulmuştur.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üyesi Anadolu Teknik Hırdavat firmasının sahibi </a:t>
            </a:r>
            <a:r>
              <a:rPr lang="tr-TR" sz="1600" cap="none" dirty="0" err="1">
                <a:latin typeface="Arial" panose="020B0604020202020204" pitchFamily="34" charset="0"/>
                <a:cs typeface="Arial" panose="020B0604020202020204" pitchFamily="34" charset="0"/>
              </a:rPr>
              <a:t>Sn.Mehmet</a:t>
            </a:r>
            <a:r>
              <a:rPr lang="tr-TR" sz="1600" cap="none" dirty="0">
                <a:latin typeface="Arial" panose="020B0604020202020204" pitchFamily="34" charset="0"/>
                <a:cs typeface="Arial" panose="020B0604020202020204" pitchFamily="34" charset="0"/>
              </a:rPr>
              <a:t> Gülsen iş yerinde ziyaret edilmiştir.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Eskişehir Ticaret Odası Meclis Başkanı, vakfımızın kıymetli üyesi </a:t>
            </a:r>
            <a:r>
              <a:rPr lang="tr-TR" sz="1600" cap="none" dirty="0" err="1">
                <a:latin typeface="Arial" panose="020B0604020202020204" pitchFamily="34" charset="0"/>
                <a:cs typeface="Arial" panose="020B0604020202020204" pitchFamily="34" charset="0"/>
              </a:rPr>
              <a:t>Sn.Halil</a:t>
            </a:r>
            <a:r>
              <a:rPr lang="tr-TR" sz="1600" cap="none" dirty="0">
                <a:latin typeface="Arial" panose="020B0604020202020204" pitchFamily="34" charset="0"/>
                <a:cs typeface="Arial" panose="020B0604020202020204" pitchFamily="34" charset="0"/>
              </a:rPr>
              <a:t> İbrahim </a:t>
            </a:r>
            <a:r>
              <a:rPr lang="tr-TR" sz="1600" cap="none" dirty="0" err="1">
                <a:latin typeface="Arial" panose="020B0604020202020204" pitchFamily="34" charset="0"/>
                <a:cs typeface="Arial" panose="020B0604020202020204" pitchFamily="34" charset="0"/>
              </a:rPr>
              <a:t>Ara’yı</a:t>
            </a:r>
            <a:r>
              <a:rPr lang="tr-TR" sz="1600" cap="none" dirty="0">
                <a:latin typeface="Arial" panose="020B0604020202020204" pitchFamily="34" charset="0"/>
                <a:cs typeface="Arial" panose="020B0604020202020204" pitchFamily="34" charset="0"/>
              </a:rPr>
              <a:t> vakfımızın başkanı ziyaret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Kadın kolları tarafından düzenlenen Sivrihisar Gezisi yapılmıştır.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 Yüksek İstişare Kurul Üyesi, Eskişehir Ticaret Odası Meclis Başkanı </a:t>
            </a:r>
            <a:r>
              <a:rPr lang="tr-TR" sz="1600" cap="none" dirty="0" err="1">
                <a:latin typeface="Arial" panose="020B0604020202020204" pitchFamily="34" charset="0"/>
                <a:cs typeface="Arial" panose="020B0604020202020204" pitchFamily="34" charset="0"/>
              </a:rPr>
              <a:t>Sn.Hall</a:t>
            </a:r>
            <a:r>
              <a:rPr lang="tr-TR" sz="1600" cap="none" dirty="0">
                <a:latin typeface="Arial" panose="020B0604020202020204" pitchFamily="34" charset="0"/>
                <a:cs typeface="Arial" panose="020B0604020202020204" pitchFamily="34" charset="0"/>
              </a:rPr>
              <a:t> İbrahim </a:t>
            </a:r>
            <a:r>
              <a:rPr lang="tr-TR" sz="1600" cap="none" dirty="0" err="1">
                <a:latin typeface="Arial" panose="020B0604020202020204" pitchFamily="34" charset="0"/>
                <a:cs typeface="Arial" panose="020B0604020202020204" pitchFamily="34" charset="0"/>
              </a:rPr>
              <a:t>Ara’nın</a:t>
            </a:r>
            <a:r>
              <a:rPr lang="tr-TR" sz="1600" cap="none" dirty="0">
                <a:latin typeface="Arial" panose="020B0604020202020204" pitchFamily="34" charset="0"/>
                <a:cs typeface="Arial" panose="020B0604020202020204" pitchFamily="34" charset="0"/>
              </a:rPr>
              <a:t> ‘’Ahmet Ara Engelsiz Gündüz Bakımevi ve Kreşi ‘’ açılışına vakıf başkanımız </a:t>
            </a:r>
            <a:r>
              <a:rPr lang="tr-TR" sz="1600" cap="none" dirty="0" err="1">
                <a:latin typeface="Arial" panose="020B0604020202020204" pitchFamily="34" charset="0"/>
                <a:cs typeface="Arial" panose="020B0604020202020204" pitchFamily="34" charset="0"/>
              </a:rPr>
              <a:t>Sn.Bekir</a:t>
            </a:r>
            <a:r>
              <a:rPr lang="tr-TR" sz="1600" cap="none" dirty="0">
                <a:latin typeface="Arial" panose="020B0604020202020204" pitchFamily="34" charset="0"/>
                <a:cs typeface="Arial" panose="020B0604020202020204" pitchFamily="34" charset="0"/>
              </a:rPr>
              <a:t> Kalır </a:t>
            </a:r>
            <a:r>
              <a:rPr lang="tr-TR" sz="1600" cap="none">
                <a:latin typeface="Arial" panose="020B0604020202020204" pitchFamily="34" charset="0"/>
                <a:cs typeface="Arial" panose="020B0604020202020204" pitchFamily="34" charset="0"/>
              </a:rPr>
              <a:t>katılım sağlamıştır.</a:t>
            </a:r>
            <a:endParaRPr lang="tr-TR" sz="16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2863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256179" y="276075"/>
            <a:ext cx="10344891" cy="679268"/>
          </a:xfrm>
        </p:spPr>
        <p:txBody>
          <a:bodyPr>
            <a:normAutofit/>
          </a:bodyPr>
          <a:lstStyle/>
          <a:p>
            <a:r>
              <a:rPr lang="tr-TR" dirty="0">
                <a:latin typeface="Arial" panose="020B0604020202020204" pitchFamily="34" charset="0"/>
                <a:cs typeface="Arial" panose="020B0604020202020204" pitchFamily="34" charset="0"/>
              </a:rPr>
              <a:t>YÖNETİM KURULUBAŞKANININ MESAJI</a:t>
            </a:r>
          </a:p>
        </p:txBody>
      </p:sp>
      <p:sp>
        <p:nvSpPr>
          <p:cNvPr id="3" name="Metin Yer Tutucusu 2"/>
          <p:cNvSpPr>
            <a:spLocks noGrp="1"/>
          </p:cNvSpPr>
          <p:nvPr>
            <p:ph type="body" idx="1"/>
          </p:nvPr>
        </p:nvSpPr>
        <p:spPr>
          <a:xfrm>
            <a:off x="352697" y="955343"/>
            <a:ext cx="11606691" cy="5663821"/>
          </a:xfrm>
        </p:spPr>
        <p:txBody>
          <a:bodyPr>
            <a:normAutofit/>
          </a:bodyPr>
          <a:lstStyle/>
          <a:p>
            <a:endParaRPr lang="tr-TR" sz="1600" cap="none" dirty="0">
              <a:latin typeface="Arial" panose="020B0604020202020204" pitchFamily="34" charset="0"/>
              <a:cs typeface="Arial" panose="020B0604020202020204" pitchFamily="34" charset="0"/>
            </a:endParaRPr>
          </a:p>
          <a:p>
            <a:r>
              <a:rPr lang="tr-TR" sz="1600" cap="none" dirty="0">
                <a:latin typeface="Arial" panose="020B0604020202020204" pitchFamily="34" charset="0"/>
                <a:cs typeface="Arial" panose="020B0604020202020204" pitchFamily="34" charset="0"/>
              </a:rPr>
              <a:t>Büyük SEV vakfı ailem,</a:t>
            </a:r>
          </a:p>
          <a:p>
            <a:r>
              <a:rPr lang="tr-TR" sz="1600" cap="none" dirty="0">
                <a:latin typeface="Arial" panose="020B0604020202020204" pitchFamily="34" charset="0"/>
                <a:cs typeface="Arial" panose="020B0604020202020204" pitchFamily="34" charset="0"/>
              </a:rPr>
              <a:t>Kurucularımız bundan tam 33 yıl önce 48 iş insanı, öğretim üyesi ve aydın kişiyle birlikte temellerini attığı SEV gençlerimizin eğitimine destek olma, hemşerilerimiz arasında birlik ve beraberlik dayanışma oluşturma, kadim ilçemiz Sivrihisar’ımızın kültürüne sahip olmak adına kurduğu vakfımız bir yılı daha başarı ile tamamlamıştır.</a:t>
            </a:r>
          </a:p>
          <a:p>
            <a:r>
              <a:rPr lang="tr-TR" sz="1600" cap="none" dirty="0">
                <a:latin typeface="Arial" panose="020B0604020202020204" pitchFamily="34" charset="0"/>
                <a:cs typeface="Arial" panose="020B0604020202020204" pitchFamily="34" charset="0"/>
              </a:rPr>
              <a:t>2023 sonu itibariyle 33 yıldır eğitime katkıda bulunmak amacıyla sürdürdüğümüz bu yolculuk verdiğimiz eğitim bursu sayısı 2007 </a:t>
            </a:r>
            <a:r>
              <a:rPr lang="tr-TR" sz="1600" cap="none" dirty="0" err="1">
                <a:latin typeface="Arial" panose="020B0604020202020204" pitchFamily="34" charset="0"/>
                <a:cs typeface="Arial" panose="020B0604020202020204" pitchFamily="34" charset="0"/>
              </a:rPr>
              <a:t>bursiyere</a:t>
            </a:r>
            <a:r>
              <a:rPr lang="tr-TR" sz="1600" cap="none" dirty="0">
                <a:latin typeface="Arial" panose="020B0604020202020204" pitchFamily="34" charset="0"/>
                <a:cs typeface="Arial" panose="020B0604020202020204" pitchFamily="34" charset="0"/>
              </a:rPr>
              <a:t> ulaşmıştır. Önümüzdeki dönemde yine gençlerimizin Cumhuriyet ilke ve değerlerine bağlı, özgüven sahibi, düşünen ve sorgulayan bireyler olarak yetişmelerine katkıda bulunacak eğitim desteğini sağlamak amacı doğrultusunda çalışmalarımızı arttırmaya büyük bir gayretle devam edeceğiz.</a:t>
            </a:r>
          </a:p>
          <a:p>
            <a:r>
              <a:rPr lang="tr-TR" sz="1600" cap="none" dirty="0">
                <a:latin typeface="Arial" panose="020B0604020202020204" pitchFamily="34" charset="0"/>
                <a:cs typeface="Arial" panose="020B0604020202020204" pitchFamily="34" charset="0"/>
              </a:rPr>
              <a:t>Vakıf olarak 2023 yılını başarılı bir şekilde tamamlamış bulunmaktayız. Gerek üye sayımızın artışı gerekse bilanço büyüklüğümüzün artmış olması mutluluk vericidir.</a:t>
            </a:r>
          </a:p>
          <a:p>
            <a:r>
              <a:rPr lang="tr-TR" sz="1600" cap="none" dirty="0">
                <a:latin typeface="Arial" panose="020B0604020202020204" pitchFamily="34" charset="0"/>
                <a:cs typeface="Arial" panose="020B0604020202020204" pitchFamily="34" charset="0"/>
              </a:rPr>
              <a:t>Vakfımız Eskişehir ilimizde en etkin vakıflardan biri konumuna gelmiştir.</a:t>
            </a:r>
          </a:p>
        </p:txBody>
      </p:sp>
    </p:spTree>
    <p:extLst>
      <p:ext uri="{BB962C8B-B14F-4D97-AF65-F5344CB8AC3E}">
        <p14:creationId xmlns:p14="http://schemas.microsoft.com/office/powerpoint/2010/main" val="1529436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br>
              <a:rPr lang="tr-TR" dirty="0"/>
            </a:br>
            <a:endParaRPr lang="tr-TR" dirty="0"/>
          </a:p>
        </p:txBody>
      </p:sp>
      <p:sp>
        <p:nvSpPr>
          <p:cNvPr id="3" name="Metin Yer Tutucusu 2"/>
          <p:cNvSpPr>
            <a:spLocks noGrp="1"/>
          </p:cNvSpPr>
          <p:nvPr>
            <p:ph type="body" idx="1"/>
          </p:nvPr>
        </p:nvSpPr>
        <p:spPr>
          <a:xfrm>
            <a:off x="789709" y="318654"/>
            <a:ext cx="10437811" cy="6165638"/>
          </a:xfrm>
        </p:spPr>
        <p:txBody>
          <a:bodyPr>
            <a:normAutofit/>
          </a:bodyPr>
          <a:lstStyle/>
          <a:p>
            <a:r>
              <a:rPr lang="tr-TR" b="1" dirty="0">
                <a:latin typeface="Arial" panose="020B0604020202020204" pitchFamily="34" charset="0"/>
                <a:cs typeface="Arial" panose="020B0604020202020204" pitchFamily="34" charset="0"/>
              </a:rPr>
              <a:t>TEMMUZ :</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yönetim kurulu olarak vakfımızın üyesi </a:t>
            </a:r>
            <a:r>
              <a:rPr lang="tr-TR" sz="1600" cap="none" dirty="0" err="1">
                <a:latin typeface="Arial" panose="020B0604020202020204" pitchFamily="34" charset="0"/>
                <a:cs typeface="Arial" panose="020B0604020202020204" pitchFamily="34" charset="0"/>
              </a:rPr>
              <a:t>Sn.Sinan</a:t>
            </a:r>
            <a:r>
              <a:rPr lang="tr-TR" sz="1600" cap="none" dirty="0">
                <a:latin typeface="Arial" panose="020B0604020202020204" pitchFamily="34" charset="0"/>
                <a:cs typeface="Arial" panose="020B0604020202020204" pitchFamily="34" charset="0"/>
              </a:rPr>
              <a:t> Şengel’in oğlunun düğün törenine katılım sağlanmıştır.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yeni üyesi </a:t>
            </a:r>
            <a:r>
              <a:rPr lang="tr-TR" sz="1600" cap="none" dirty="0" err="1">
                <a:latin typeface="Arial" panose="020B0604020202020204" pitchFamily="34" charset="0"/>
                <a:cs typeface="Arial" panose="020B0604020202020204" pitchFamily="34" charset="0"/>
              </a:rPr>
              <a:t>Sn.Süleyman</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Öngel</a:t>
            </a:r>
            <a:r>
              <a:rPr lang="tr-TR" sz="1600" cap="none" dirty="0">
                <a:latin typeface="Arial" panose="020B0604020202020204" pitchFamily="34" charset="0"/>
                <a:cs typeface="Arial" panose="020B0604020202020204" pitchFamily="34" charset="0"/>
              </a:rPr>
              <a:t> üyelik belgesini almak üzere vakfımızı ziyarette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üyesi ayrıca Sivrihisar İyi Parti İlçe Başkanı Recep Toptaş ve değerli oğlu vakfımızı ziyarette bulunmuşlardır.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üyesi iş insanı Ümit Gezer’in değerli oğlu Oğulcan Gezer’in düğün törenine vakıf yönetim kurulu üyelerimiz ile katılım sağlanmıştır.</a:t>
            </a:r>
          </a:p>
        </p:txBody>
      </p:sp>
    </p:spTree>
    <p:extLst>
      <p:ext uri="{BB962C8B-B14F-4D97-AF65-F5344CB8AC3E}">
        <p14:creationId xmlns:p14="http://schemas.microsoft.com/office/powerpoint/2010/main" val="2294485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br>
              <a:rPr lang="tr-TR" dirty="0"/>
            </a:br>
            <a:endParaRPr lang="tr-TR" dirty="0"/>
          </a:p>
        </p:txBody>
      </p:sp>
      <p:sp>
        <p:nvSpPr>
          <p:cNvPr id="3" name="Metin Yer Tutucusu 2"/>
          <p:cNvSpPr>
            <a:spLocks noGrp="1"/>
          </p:cNvSpPr>
          <p:nvPr>
            <p:ph type="body" idx="1"/>
          </p:nvPr>
        </p:nvSpPr>
        <p:spPr>
          <a:xfrm>
            <a:off x="789709" y="318654"/>
            <a:ext cx="10437811" cy="6165638"/>
          </a:xfrm>
        </p:spPr>
        <p:txBody>
          <a:bodyPr>
            <a:normAutofit/>
          </a:bodyPr>
          <a:lstStyle/>
          <a:p>
            <a:r>
              <a:rPr lang="tr-TR" b="1" dirty="0">
                <a:latin typeface="Arial" panose="020B0604020202020204" pitchFamily="34" charset="0"/>
                <a:cs typeface="Arial" panose="020B0604020202020204" pitchFamily="34" charset="0"/>
              </a:rPr>
              <a:t>AĞUSTOS :</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Tepebaşı Belediye Başkanı, vakfımızın üyesi </a:t>
            </a:r>
            <a:r>
              <a:rPr lang="tr-TR" sz="1600" cap="none" dirty="0" err="1">
                <a:latin typeface="Arial" panose="020B0604020202020204" pitchFamily="34" charset="0"/>
                <a:cs typeface="Arial" panose="020B0604020202020204" pitchFamily="34" charset="0"/>
              </a:rPr>
              <a:t>Sn.Ahmet</a:t>
            </a:r>
            <a:r>
              <a:rPr lang="tr-TR" sz="1600" cap="none" dirty="0">
                <a:latin typeface="Arial" panose="020B0604020202020204" pitchFamily="34" charset="0"/>
                <a:cs typeface="Arial" panose="020B0604020202020204" pitchFamily="34" charset="0"/>
              </a:rPr>
              <a:t> Ataç’a geçmiş olsun ziyaretinde bulunuldu.</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İlimiz de göreve başlayan İl Milli Eğitim Müdürü </a:t>
            </a:r>
            <a:r>
              <a:rPr lang="tr-TR" sz="1600" cap="none" dirty="0" err="1">
                <a:latin typeface="Arial" panose="020B0604020202020204" pitchFamily="34" charset="0"/>
                <a:cs typeface="Arial" panose="020B0604020202020204" pitchFamily="34" charset="0"/>
              </a:rPr>
              <a:t>Sn.Sinan</a:t>
            </a:r>
            <a:r>
              <a:rPr lang="tr-TR" sz="1600" cap="none" dirty="0">
                <a:latin typeface="Arial" panose="020B0604020202020204" pitchFamily="34" charset="0"/>
                <a:cs typeface="Arial" panose="020B0604020202020204" pitchFamily="34" charset="0"/>
              </a:rPr>
              <a:t> Aydın’a hayırlı olsun ziyaretinde bulunuldu.</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CHP Sivrihisar İlçe Başkanlığına seçilen Faruk Ertaş ve İlçe Yönetim Kurulu üyeleri vakfımızı ziyaret ettiler.</a:t>
            </a:r>
          </a:p>
          <a:p>
            <a:endParaRPr lang="tr-TR" sz="16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07667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br>
              <a:rPr lang="tr-TR" dirty="0"/>
            </a:br>
            <a:endParaRPr lang="tr-TR" dirty="0"/>
          </a:p>
        </p:txBody>
      </p:sp>
      <p:sp>
        <p:nvSpPr>
          <p:cNvPr id="3" name="Metin Yer Tutucusu 2"/>
          <p:cNvSpPr>
            <a:spLocks noGrp="1"/>
          </p:cNvSpPr>
          <p:nvPr>
            <p:ph type="body" idx="1"/>
          </p:nvPr>
        </p:nvSpPr>
        <p:spPr>
          <a:xfrm>
            <a:off x="431075" y="318654"/>
            <a:ext cx="11469188" cy="6165638"/>
          </a:xfrm>
        </p:spPr>
        <p:txBody>
          <a:bodyPr>
            <a:normAutofit/>
          </a:bodyPr>
          <a:lstStyle/>
          <a:p>
            <a:r>
              <a:rPr lang="tr-TR" b="1" dirty="0">
                <a:latin typeface="Arial" panose="020B0604020202020204" pitchFamily="34" charset="0"/>
                <a:cs typeface="Arial" panose="020B0604020202020204" pitchFamily="34" charset="0"/>
              </a:rPr>
              <a:t>EYLÜL :</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Sivrihisar Eğitim Vakfı Muzaffer Demir Anadolu Lisesi 2022-2023 Eğitim Öğretim yılında okul birincisi Damla Irmak ve okul üçüncüsü </a:t>
            </a:r>
            <a:r>
              <a:rPr lang="tr-TR" sz="1600" cap="none" dirty="0" err="1">
                <a:latin typeface="Arial" panose="020B0604020202020204" pitchFamily="34" charset="0"/>
                <a:cs typeface="Arial" panose="020B0604020202020204" pitchFamily="34" charset="0"/>
              </a:rPr>
              <a:t>Baturhan</a:t>
            </a:r>
            <a:r>
              <a:rPr lang="tr-TR" sz="1600" cap="none" dirty="0">
                <a:latin typeface="Arial" panose="020B0604020202020204" pitchFamily="34" charset="0"/>
                <a:cs typeface="Arial" panose="020B0604020202020204" pitchFamily="34" charset="0"/>
              </a:rPr>
              <a:t> Batur vakfımızı ziyaret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2022 yılı üniversite sınavında sayısalda Türkiye ikincisi olan Acıbadem Tıp Fakültesi’nde öğrenim hayatına devam eden Doğukan </a:t>
            </a:r>
            <a:r>
              <a:rPr lang="tr-TR" sz="1600" cap="none" dirty="0" err="1">
                <a:latin typeface="Arial" panose="020B0604020202020204" pitchFamily="34" charset="0"/>
                <a:cs typeface="Arial" panose="020B0604020202020204" pitchFamily="34" charset="0"/>
              </a:rPr>
              <a:t>Pirli</a:t>
            </a:r>
            <a:r>
              <a:rPr lang="tr-TR" sz="1600" cap="none" dirty="0">
                <a:latin typeface="Arial" panose="020B0604020202020204" pitchFamily="34" charset="0"/>
                <a:cs typeface="Arial" panose="020B0604020202020204" pitchFamily="34" charset="0"/>
              </a:rPr>
              <a:t> vakfımızı ziyaret etmiştir.</a:t>
            </a:r>
            <a:endParaRPr lang="tr-TR" dirty="0"/>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Vakfımıza üyelik başvurusunda bulunan </a:t>
            </a:r>
            <a:r>
              <a:rPr lang="tr-TR" sz="1600" cap="none" dirty="0" err="1">
                <a:latin typeface="Arial" panose="020B0604020202020204" pitchFamily="34" charset="0"/>
                <a:cs typeface="Arial" panose="020B0604020202020204" pitchFamily="34" charset="0"/>
              </a:rPr>
              <a:t>Sn.Sadık</a:t>
            </a:r>
            <a:r>
              <a:rPr lang="tr-TR" sz="1600" cap="none" dirty="0">
                <a:latin typeface="Arial" panose="020B0604020202020204" pitchFamily="34" charset="0"/>
                <a:cs typeface="Arial" panose="020B0604020202020204" pitchFamily="34" charset="0"/>
              </a:rPr>
              <a:t> Anılır üyelik belgesini vakıf başkanımız Sn. Bekir </a:t>
            </a:r>
            <a:r>
              <a:rPr lang="tr-TR" sz="1600" cap="none" dirty="0" err="1">
                <a:latin typeface="Arial" panose="020B0604020202020204" pitchFamily="34" charset="0"/>
                <a:cs typeface="Arial" panose="020B0604020202020204" pitchFamily="34" charset="0"/>
              </a:rPr>
              <a:t>Kalır’dan</a:t>
            </a:r>
            <a:r>
              <a:rPr lang="tr-TR" sz="1600" cap="none" dirty="0">
                <a:latin typeface="Arial" panose="020B0604020202020204" pitchFamily="34" charset="0"/>
                <a:cs typeface="Arial" panose="020B0604020202020204" pitchFamily="34" charset="0"/>
              </a:rPr>
              <a:t> almak üzere vakfımızı ziyarette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Vakfımıza yeni üyelik başvurusunda bulunmak üzere </a:t>
            </a:r>
            <a:r>
              <a:rPr lang="tr-TR" sz="1600" cap="none" dirty="0" err="1">
                <a:latin typeface="Arial" panose="020B0604020202020204" pitchFamily="34" charset="0"/>
                <a:cs typeface="Arial" panose="020B0604020202020204" pitchFamily="34" charset="0"/>
              </a:rPr>
              <a:t>Sn.Selahattin</a:t>
            </a:r>
            <a:r>
              <a:rPr lang="tr-TR" sz="1600" cap="none" dirty="0">
                <a:latin typeface="Arial" panose="020B0604020202020204" pitchFamily="34" charset="0"/>
                <a:cs typeface="Arial" panose="020B0604020202020204" pitchFamily="34" charset="0"/>
              </a:rPr>
              <a:t> Sayal ziyarette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 yönetim kurulu üyeleri ile vakıf başkanımız, vakfımızın üyesi olan </a:t>
            </a:r>
            <a:r>
              <a:rPr lang="tr-TR" sz="1600" cap="none" dirty="0" err="1">
                <a:latin typeface="Arial" panose="020B0604020202020204" pitchFamily="34" charset="0"/>
                <a:cs typeface="Arial" panose="020B0604020202020204" pitchFamily="34" charset="0"/>
              </a:rPr>
              <a:t>Sn.Mehmet</a:t>
            </a:r>
            <a:r>
              <a:rPr lang="tr-TR" sz="1600" cap="none" dirty="0">
                <a:latin typeface="Arial" panose="020B0604020202020204" pitchFamily="34" charset="0"/>
                <a:cs typeface="Arial" panose="020B0604020202020204" pitchFamily="34" charset="0"/>
              </a:rPr>
              <a:t> Çini’ye yaptığı katkılardan dolayı teşekkür belgesi takdim edilmiştir.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Sn. Gamze Orhan vakfımıza üyelik başvurusunu yapmak için vakfımızı ziyaret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kurucularından önceki başkanlarımızdan </a:t>
            </a:r>
            <a:r>
              <a:rPr lang="tr-TR" sz="1600" cap="none" dirty="0" err="1">
                <a:latin typeface="Arial" panose="020B0604020202020204" pitchFamily="34" charset="0"/>
                <a:cs typeface="Arial" panose="020B0604020202020204" pitchFamily="34" charset="0"/>
              </a:rPr>
              <a:t>Sn.Av.Mehmet</a:t>
            </a:r>
            <a:r>
              <a:rPr lang="tr-TR" sz="1600" cap="none" dirty="0">
                <a:latin typeface="Arial" panose="020B0604020202020204" pitchFamily="34" charset="0"/>
                <a:cs typeface="Arial" panose="020B0604020202020204" pitchFamily="34" charset="0"/>
              </a:rPr>
              <a:t> İnci vakfımızı ziyaret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yeni üyesi </a:t>
            </a:r>
            <a:r>
              <a:rPr lang="tr-TR" sz="1600" cap="none" dirty="0" err="1">
                <a:latin typeface="Arial" panose="020B0604020202020204" pitchFamily="34" charset="0"/>
                <a:cs typeface="Arial" panose="020B0604020202020204" pitchFamily="34" charset="0"/>
              </a:rPr>
              <a:t>Sn.Hayrettin</a:t>
            </a:r>
            <a:r>
              <a:rPr lang="tr-TR" sz="1600" cap="none" dirty="0">
                <a:latin typeface="Arial" panose="020B0604020202020204" pitchFamily="34" charset="0"/>
                <a:cs typeface="Arial" panose="020B0604020202020204" pitchFamily="34" charset="0"/>
              </a:rPr>
              <a:t> Desticioğlu üyelik formunu almak üzere vakfımızı ziyarette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Üyemiz </a:t>
            </a:r>
            <a:r>
              <a:rPr lang="tr-TR" sz="1600" cap="none" dirty="0" err="1">
                <a:latin typeface="Arial" panose="020B0604020202020204" pitchFamily="34" charset="0"/>
                <a:cs typeface="Arial" panose="020B0604020202020204" pitchFamily="34" charset="0"/>
              </a:rPr>
              <a:t>Sn.İbrahim</a:t>
            </a:r>
            <a:r>
              <a:rPr lang="tr-TR" sz="1600" cap="none" dirty="0">
                <a:latin typeface="Arial" panose="020B0604020202020204" pitchFamily="34" charset="0"/>
                <a:cs typeface="Arial" panose="020B0604020202020204" pitchFamily="34" charset="0"/>
              </a:rPr>
              <a:t> Kavalcı’ya desteklerinden dolayı Teşekkür Belgesi takdim edilmiştir.</a:t>
            </a:r>
          </a:p>
          <a:p>
            <a:pPr marL="285750" indent="-285750">
              <a:buFont typeface="Arial" panose="020B0604020202020204" pitchFamily="34" charset="0"/>
              <a:buChar char="•"/>
            </a:pPr>
            <a:r>
              <a:rPr lang="tr-TR" sz="1600" cap="none" dirty="0" err="1">
                <a:latin typeface="Arial" panose="020B0604020202020204" pitchFamily="34" charset="0"/>
                <a:cs typeface="Arial" panose="020B0604020202020204" pitchFamily="34" charset="0"/>
              </a:rPr>
              <a:t>Sn.Adnan</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Kapucu</a:t>
            </a:r>
            <a:r>
              <a:rPr lang="tr-TR" sz="1600" cap="none" dirty="0">
                <a:latin typeface="Arial" panose="020B0604020202020204" pitchFamily="34" charset="0"/>
                <a:cs typeface="Arial" panose="020B0604020202020204" pitchFamily="34" charset="0"/>
              </a:rPr>
              <a:t> üyelik başvurusunda bulunmak için vakfımızı ziyaret etmiştir.</a:t>
            </a:r>
          </a:p>
        </p:txBody>
      </p:sp>
    </p:spTree>
    <p:extLst>
      <p:ext uri="{BB962C8B-B14F-4D97-AF65-F5344CB8AC3E}">
        <p14:creationId xmlns:p14="http://schemas.microsoft.com/office/powerpoint/2010/main" val="419138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br>
              <a:rPr lang="tr-TR" dirty="0"/>
            </a:br>
            <a:endParaRPr lang="tr-TR" dirty="0"/>
          </a:p>
        </p:txBody>
      </p:sp>
      <p:sp>
        <p:nvSpPr>
          <p:cNvPr id="3" name="Metin Yer Tutucusu 2"/>
          <p:cNvSpPr>
            <a:spLocks noGrp="1"/>
          </p:cNvSpPr>
          <p:nvPr>
            <p:ph type="body" idx="1"/>
          </p:nvPr>
        </p:nvSpPr>
        <p:spPr>
          <a:xfrm>
            <a:off x="378823" y="318654"/>
            <a:ext cx="11586754" cy="6165638"/>
          </a:xfrm>
        </p:spPr>
        <p:txBody>
          <a:bodyPr>
            <a:normAutofit/>
          </a:bodyPr>
          <a:lstStyle/>
          <a:p>
            <a:r>
              <a:rPr lang="tr-TR" b="1" dirty="0">
                <a:latin typeface="Arial" panose="020B0604020202020204" pitchFamily="34" charset="0"/>
                <a:cs typeface="Arial" panose="020B0604020202020204" pitchFamily="34" charset="0"/>
              </a:rPr>
              <a:t>EYLÜL :</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Eskişehir’e atanan valimiz </a:t>
            </a:r>
            <a:r>
              <a:rPr lang="tr-TR" sz="1600" cap="none" dirty="0" err="1">
                <a:latin typeface="Arial" panose="020B0604020202020204" pitchFamily="34" charset="0"/>
                <a:cs typeface="Arial" panose="020B0604020202020204" pitchFamily="34" charset="0"/>
              </a:rPr>
              <a:t>Sn.Hüseyin</a:t>
            </a:r>
            <a:r>
              <a:rPr lang="tr-TR" sz="1600" cap="none" dirty="0">
                <a:latin typeface="Arial" panose="020B0604020202020204" pitchFamily="34" charset="0"/>
                <a:cs typeface="Arial" panose="020B0604020202020204" pitchFamily="34" charset="0"/>
              </a:rPr>
              <a:t> Aksoy’a yönetim kurulu üyelerimiz ile vakfımızın başkanı hayırlı olsun ziyaretinde bulundular.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Eskişehir Endüstri Fuarını vakfımızın başkanı ve yönetim kurulu üyelerimiz ziyarette bulundular.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 başkanı Tepebaşı Kaymakamlığı görevine başlayan </a:t>
            </a:r>
            <a:r>
              <a:rPr lang="tr-TR" sz="1600" cap="none" dirty="0" err="1">
                <a:latin typeface="Arial" panose="020B0604020202020204" pitchFamily="34" charset="0"/>
                <a:cs typeface="Arial" panose="020B0604020202020204" pitchFamily="34" charset="0"/>
              </a:rPr>
              <a:t>Sn.Sadettin</a:t>
            </a:r>
            <a:r>
              <a:rPr lang="tr-TR" sz="1600" cap="none" dirty="0">
                <a:latin typeface="Arial" panose="020B0604020202020204" pitchFamily="34" charset="0"/>
                <a:cs typeface="Arial" panose="020B0604020202020204" pitchFamily="34" charset="0"/>
              </a:rPr>
              <a:t> Yücel’e hayırlı olsun ziyaretinde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 başkanı Eskişehir </a:t>
            </a:r>
            <a:r>
              <a:rPr lang="tr-TR" sz="1600" cap="none" dirty="0" err="1">
                <a:latin typeface="Arial" panose="020B0604020202020204" pitchFamily="34" charset="0"/>
                <a:cs typeface="Arial" panose="020B0604020202020204" pitchFamily="34" charset="0"/>
              </a:rPr>
              <a:t>Otizimli</a:t>
            </a:r>
            <a:r>
              <a:rPr lang="tr-TR" sz="1600" cap="none" dirty="0">
                <a:latin typeface="Arial" panose="020B0604020202020204" pitchFamily="34" charset="0"/>
                <a:cs typeface="Arial" panose="020B0604020202020204" pitchFamily="34" charset="0"/>
              </a:rPr>
              <a:t> çocuklar farkındalık derneğini ziyaret etmiştir.</a:t>
            </a:r>
            <a:endParaRPr lang="tr-TR" dirty="0"/>
          </a:p>
        </p:txBody>
      </p:sp>
    </p:spTree>
    <p:extLst>
      <p:ext uri="{BB962C8B-B14F-4D97-AF65-F5344CB8AC3E}">
        <p14:creationId xmlns:p14="http://schemas.microsoft.com/office/powerpoint/2010/main" val="821529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br>
              <a:rPr lang="tr-TR" dirty="0"/>
            </a:br>
            <a:endParaRPr lang="tr-TR" dirty="0"/>
          </a:p>
        </p:txBody>
      </p:sp>
      <p:sp>
        <p:nvSpPr>
          <p:cNvPr id="3" name="Metin Yer Tutucusu 2"/>
          <p:cNvSpPr>
            <a:spLocks noGrp="1"/>
          </p:cNvSpPr>
          <p:nvPr>
            <p:ph type="body" idx="1"/>
          </p:nvPr>
        </p:nvSpPr>
        <p:spPr>
          <a:xfrm>
            <a:off x="300446" y="318654"/>
            <a:ext cx="11482251" cy="6165638"/>
          </a:xfrm>
        </p:spPr>
        <p:txBody>
          <a:bodyPr>
            <a:normAutofit/>
          </a:bodyPr>
          <a:lstStyle/>
          <a:p>
            <a:r>
              <a:rPr lang="tr-TR" b="1" dirty="0">
                <a:latin typeface="Arial" panose="020B0604020202020204" pitchFamily="34" charset="0"/>
                <a:cs typeface="Arial" panose="020B0604020202020204" pitchFamily="34" charset="0"/>
              </a:rPr>
              <a:t>EKİM :</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Burs başvurusunda bulunan öğrencilerimizin değerlendirilmesi için burs komisyon grubumuz vakfımız da toplantı düzenlemişlerdir.</a:t>
            </a:r>
          </a:p>
          <a:p>
            <a:pPr marL="285750" indent="-285750">
              <a:buFont typeface="Arial" panose="020B0604020202020204" pitchFamily="34" charset="0"/>
              <a:buChar char="•"/>
            </a:pPr>
            <a:r>
              <a:rPr lang="tr-TR" sz="1600" cap="none" dirty="0" err="1">
                <a:latin typeface="Arial" panose="020B0604020202020204" pitchFamily="34" charset="0"/>
                <a:cs typeface="Arial" panose="020B0604020202020204" pitchFamily="34" charset="0"/>
              </a:rPr>
              <a:t>Odunpazarı</a:t>
            </a:r>
            <a:r>
              <a:rPr lang="tr-TR" sz="1600" cap="none" dirty="0">
                <a:latin typeface="Arial" panose="020B0604020202020204" pitchFamily="34" charset="0"/>
                <a:cs typeface="Arial" panose="020B0604020202020204" pitchFamily="34" charset="0"/>
              </a:rPr>
              <a:t> ve Eskişehir Büyükşehir Belediyesi grup başkan vekili </a:t>
            </a:r>
            <a:r>
              <a:rPr lang="tr-TR" sz="1600" cap="none" dirty="0" err="1">
                <a:latin typeface="Arial" panose="020B0604020202020204" pitchFamily="34" charset="0"/>
                <a:cs typeface="Arial" panose="020B0604020202020204" pitchFamily="34" charset="0"/>
              </a:rPr>
              <a:t>Sn.Murat</a:t>
            </a:r>
            <a:r>
              <a:rPr lang="tr-TR" sz="1600" cap="none" dirty="0">
                <a:latin typeface="Arial" panose="020B0604020202020204" pitchFamily="34" charset="0"/>
                <a:cs typeface="Arial" panose="020B0604020202020204" pitchFamily="34" charset="0"/>
              </a:rPr>
              <a:t> Özcan vakfımızı ziyaret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Önceki Enerji ve Tabii Kaynaklar Bakanımız, Eskişehir Milletvekilimiz Sn. Fatih </a:t>
            </a:r>
            <a:r>
              <a:rPr lang="tr-TR" sz="1600" cap="none" dirty="0" err="1">
                <a:latin typeface="Arial" panose="020B0604020202020204" pitchFamily="34" charset="0"/>
                <a:cs typeface="Arial" panose="020B0604020202020204" pitchFamily="34" charset="0"/>
              </a:rPr>
              <a:t>Dönmez’e</a:t>
            </a:r>
            <a:r>
              <a:rPr lang="tr-TR" sz="1600" cap="none" dirty="0">
                <a:latin typeface="Arial" panose="020B0604020202020204" pitchFamily="34" charset="0"/>
                <a:cs typeface="Arial" panose="020B0604020202020204" pitchFamily="34" charset="0"/>
              </a:rPr>
              <a:t> vakfımız yönetim kurulu ziyarette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üyesi ve hemşerimiz </a:t>
            </a:r>
            <a:r>
              <a:rPr lang="tr-TR" sz="1600" cap="none" dirty="0" err="1">
                <a:latin typeface="Arial" panose="020B0604020202020204" pitchFamily="34" charset="0"/>
                <a:cs typeface="Arial" panose="020B0604020202020204" pitchFamily="34" charset="0"/>
              </a:rPr>
              <a:t>Sn.Süleyman</a:t>
            </a:r>
            <a:r>
              <a:rPr lang="tr-TR" sz="1600" cap="none" dirty="0">
                <a:latin typeface="Arial" panose="020B0604020202020204" pitchFamily="34" charset="0"/>
                <a:cs typeface="Arial" panose="020B0604020202020204" pitchFamily="34" charset="0"/>
              </a:rPr>
              <a:t> Ekşi vakfımızı ziyaret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Başkanı Eskişehir milletvekilimiz </a:t>
            </a:r>
            <a:r>
              <a:rPr lang="tr-TR" sz="1600" cap="none" dirty="0" err="1">
                <a:latin typeface="Arial" panose="020B0604020202020204" pitchFamily="34" charset="0"/>
                <a:cs typeface="Arial" panose="020B0604020202020204" pitchFamily="34" charset="0"/>
              </a:rPr>
              <a:t>SnProf.Dr.Ayşen</a:t>
            </a:r>
            <a:r>
              <a:rPr lang="tr-TR" sz="1600" cap="none" dirty="0">
                <a:latin typeface="Arial" panose="020B0604020202020204" pitchFamily="34" charset="0"/>
                <a:cs typeface="Arial" panose="020B0604020202020204" pitchFamily="34" charset="0"/>
              </a:rPr>
              <a:t> Gürcan’a ziyarette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Sivrihisar ve köyleri birliği dernek başkanı </a:t>
            </a:r>
            <a:r>
              <a:rPr lang="tr-TR" sz="1600" cap="none" dirty="0" err="1">
                <a:latin typeface="Arial" panose="020B0604020202020204" pitchFamily="34" charset="0"/>
                <a:cs typeface="Arial" panose="020B0604020202020204" pitchFamily="34" charset="0"/>
              </a:rPr>
              <a:t>Sn.Ahmet</a:t>
            </a:r>
            <a:r>
              <a:rPr lang="tr-TR" sz="1600" cap="none" dirty="0">
                <a:latin typeface="Arial" panose="020B0604020202020204" pitchFamily="34" charset="0"/>
                <a:cs typeface="Arial" panose="020B0604020202020204" pitchFamily="34" charset="0"/>
              </a:rPr>
              <a:t> Emre vakfımızı ziyaret etmiştir.</a:t>
            </a:r>
            <a:endParaRPr lang="tr-TR" dirty="0"/>
          </a:p>
        </p:txBody>
      </p:sp>
    </p:spTree>
    <p:extLst>
      <p:ext uri="{BB962C8B-B14F-4D97-AF65-F5344CB8AC3E}">
        <p14:creationId xmlns:p14="http://schemas.microsoft.com/office/powerpoint/2010/main" val="1888689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br>
              <a:rPr lang="tr-TR" dirty="0"/>
            </a:br>
            <a:endParaRPr lang="tr-TR" dirty="0"/>
          </a:p>
        </p:txBody>
      </p:sp>
      <p:sp>
        <p:nvSpPr>
          <p:cNvPr id="3" name="Metin Yer Tutucusu 2"/>
          <p:cNvSpPr>
            <a:spLocks noGrp="1"/>
          </p:cNvSpPr>
          <p:nvPr>
            <p:ph type="body" idx="1"/>
          </p:nvPr>
        </p:nvSpPr>
        <p:spPr>
          <a:xfrm>
            <a:off x="395785" y="327546"/>
            <a:ext cx="11465289" cy="6156746"/>
          </a:xfrm>
        </p:spPr>
        <p:txBody>
          <a:bodyPr>
            <a:normAutofit/>
          </a:bodyPr>
          <a:lstStyle/>
          <a:p>
            <a:r>
              <a:rPr lang="tr-TR" b="1" dirty="0">
                <a:latin typeface="Arial" panose="020B0604020202020204" pitchFamily="34" charset="0"/>
                <a:cs typeface="Arial" panose="020B0604020202020204" pitchFamily="34" charset="0"/>
              </a:rPr>
              <a:t>KASIM :</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 bugün </a:t>
            </a:r>
            <a:r>
              <a:rPr lang="tr-TR" sz="1600" cap="none" dirty="0" err="1">
                <a:latin typeface="Arial" panose="020B0604020202020204" pitchFamily="34" charset="0"/>
                <a:cs typeface="Arial" panose="020B0604020202020204" pitchFamily="34" charset="0"/>
              </a:rPr>
              <a:t>Sn.Akın</a:t>
            </a:r>
            <a:r>
              <a:rPr lang="tr-TR" sz="1600" cap="none" dirty="0">
                <a:latin typeface="Arial" panose="020B0604020202020204" pitchFamily="34" charset="0"/>
                <a:cs typeface="Arial" panose="020B0604020202020204" pitchFamily="34" charset="0"/>
              </a:rPr>
              <a:t> Demir ziyarette bulunmuş olup kendisi vakıf üye formumuzu doldurup SEV ailesine katılmak için müracaat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Sn. Akın Demir aile yadigarı, hepimizin önceki yıllar da anne ve babalarımızın kullandığı eşyaları vakfımıza bağışlamıştır.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Yeni üyemiz </a:t>
            </a:r>
            <a:r>
              <a:rPr lang="tr-TR" sz="1600" cap="none" dirty="0" err="1">
                <a:latin typeface="Arial" panose="020B0604020202020204" pitchFamily="34" charset="0"/>
                <a:cs typeface="Arial" panose="020B0604020202020204" pitchFamily="34" charset="0"/>
              </a:rPr>
              <a:t>Sn.Hüseyin</a:t>
            </a:r>
            <a:r>
              <a:rPr lang="tr-TR" sz="1600" cap="none" dirty="0">
                <a:latin typeface="Arial" panose="020B0604020202020204" pitchFamily="34" charset="0"/>
                <a:cs typeface="Arial" panose="020B0604020202020204" pitchFamily="34" charset="0"/>
              </a:rPr>
              <a:t> Gürol’a üyelik belgesini takdim etmek için vakıf başkanımız ve üyemiz </a:t>
            </a:r>
            <a:r>
              <a:rPr lang="tr-TR" sz="1600" cap="none" dirty="0" err="1">
                <a:latin typeface="Arial" panose="020B0604020202020204" pitchFamily="34" charset="0"/>
                <a:cs typeface="Arial" panose="020B0604020202020204" pitchFamily="34" charset="0"/>
              </a:rPr>
              <a:t>Sn.Kadir</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Tombaktepe</a:t>
            </a:r>
            <a:r>
              <a:rPr lang="tr-TR" sz="1600" cap="none" dirty="0">
                <a:latin typeface="Arial" panose="020B0604020202020204" pitchFamily="34" charset="0"/>
                <a:cs typeface="Arial" panose="020B0604020202020204" pitchFamily="34" charset="0"/>
              </a:rPr>
              <a:t> birlikte iş yerinde ziyaret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Eskişehir ilçeleri Sivil Toplum platformu olarak valimiz </a:t>
            </a:r>
            <a:r>
              <a:rPr lang="tr-TR" sz="1600" cap="none" dirty="0" err="1">
                <a:latin typeface="Arial" panose="020B0604020202020204" pitchFamily="34" charset="0"/>
                <a:cs typeface="Arial" panose="020B0604020202020204" pitchFamily="34" charset="0"/>
              </a:rPr>
              <a:t>Sn.Hüseyin</a:t>
            </a:r>
            <a:r>
              <a:rPr lang="tr-TR" sz="1600" cap="none" dirty="0">
                <a:latin typeface="Arial" panose="020B0604020202020204" pitchFamily="34" charset="0"/>
                <a:cs typeface="Arial" panose="020B0604020202020204" pitchFamily="34" charset="0"/>
              </a:rPr>
              <a:t> Aksoy ziyaret edilmiştir.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 Eskişehir Esnaf ve </a:t>
            </a:r>
            <a:r>
              <a:rPr lang="tr-TR" sz="1600" cap="none" dirty="0" err="1">
                <a:latin typeface="Arial" panose="020B0604020202020204" pitchFamily="34" charset="0"/>
                <a:cs typeface="Arial" panose="020B0604020202020204" pitchFamily="34" charset="0"/>
              </a:rPr>
              <a:t>Sanaatkarlar</a:t>
            </a:r>
            <a:r>
              <a:rPr lang="tr-TR" sz="1600" cap="none" dirty="0">
                <a:latin typeface="Arial" panose="020B0604020202020204" pitchFamily="34" charset="0"/>
                <a:cs typeface="Arial" panose="020B0604020202020204" pitchFamily="34" charset="0"/>
              </a:rPr>
              <a:t> Odası başkanı </a:t>
            </a:r>
            <a:r>
              <a:rPr lang="tr-TR" sz="1600" cap="none" dirty="0" err="1">
                <a:latin typeface="Arial" panose="020B0604020202020204" pitchFamily="34" charset="0"/>
                <a:cs typeface="Arial" panose="020B0604020202020204" pitchFamily="34" charset="0"/>
              </a:rPr>
              <a:t>Sn.Ekrem</a:t>
            </a:r>
            <a:r>
              <a:rPr lang="tr-TR" sz="1600" cap="none" dirty="0">
                <a:latin typeface="Arial" panose="020B0604020202020204" pitchFamily="34" charset="0"/>
                <a:cs typeface="Arial" panose="020B0604020202020204" pitchFamily="34" charset="0"/>
              </a:rPr>
              <a:t> Birsen ziyarette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Ak Parti </a:t>
            </a:r>
            <a:r>
              <a:rPr lang="tr-TR" sz="1600" cap="none" dirty="0" err="1">
                <a:latin typeface="Arial" panose="020B0604020202020204" pitchFamily="34" charset="0"/>
                <a:cs typeface="Arial" panose="020B0604020202020204" pitchFamily="34" charset="0"/>
              </a:rPr>
              <a:t>Odunpazarı</a:t>
            </a:r>
            <a:r>
              <a:rPr lang="tr-TR" sz="1600" cap="none" dirty="0">
                <a:latin typeface="Arial" panose="020B0604020202020204" pitchFamily="34" charset="0"/>
                <a:cs typeface="Arial" panose="020B0604020202020204" pitchFamily="34" charset="0"/>
              </a:rPr>
              <a:t> Belediyesi aday adayı </a:t>
            </a:r>
            <a:r>
              <a:rPr lang="tr-TR" sz="1600" cap="none" dirty="0" err="1">
                <a:latin typeface="Arial" panose="020B0604020202020204" pitchFamily="34" charset="0"/>
                <a:cs typeface="Arial" panose="020B0604020202020204" pitchFamily="34" charset="0"/>
              </a:rPr>
              <a:t>Sn.Av.Ali</a:t>
            </a:r>
            <a:r>
              <a:rPr lang="tr-TR" sz="1600" cap="none" dirty="0">
                <a:latin typeface="Arial" panose="020B0604020202020204" pitchFamily="34" charset="0"/>
                <a:cs typeface="Arial" panose="020B0604020202020204" pitchFamily="34" charset="0"/>
              </a:rPr>
              <a:t> Acar vakfımızı ziyaret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 bugün Sivrihisar’a Değer Katanlar adı altında merhum Orhan Keskin’e ve 22.Dönem Milletvekilliği yapan Sn. Fahri Keskin’e plaket takdim edilmiştir.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Kadın Kollarının düzenlediği Sapanca, </a:t>
            </a:r>
            <a:r>
              <a:rPr lang="tr-TR" sz="1600" cap="none" dirty="0" err="1">
                <a:latin typeface="Arial" panose="020B0604020202020204" pitchFamily="34" charset="0"/>
                <a:cs typeface="Arial" panose="020B0604020202020204" pitchFamily="34" charset="0"/>
              </a:rPr>
              <a:t>Maşkiye</a:t>
            </a:r>
            <a:r>
              <a:rPr lang="tr-TR" sz="1600" cap="none" dirty="0">
                <a:latin typeface="Arial" panose="020B0604020202020204" pitchFamily="34" charset="0"/>
                <a:cs typeface="Arial" panose="020B0604020202020204" pitchFamily="34" charset="0"/>
              </a:rPr>
              <a:t> ve </a:t>
            </a:r>
            <a:r>
              <a:rPr lang="tr-TR" sz="1600" cap="none" dirty="0" err="1">
                <a:latin typeface="Arial" panose="020B0604020202020204" pitchFamily="34" charset="0"/>
                <a:cs typeface="Arial" panose="020B0604020202020204" pitchFamily="34" charset="0"/>
              </a:rPr>
              <a:t>Ormanya</a:t>
            </a:r>
            <a:r>
              <a:rPr lang="tr-TR" sz="1600" cap="none" dirty="0">
                <a:latin typeface="Arial" panose="020B0604020202020204" pitchFamily="34" charset="0"/>
                <a:cs typeface="Arial" panose="020B0604020202020204" pitchFamily="34" charset="0"/>
              </a:rPr>
              <a:t> gezisi gerçekleştirilmiştir.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Aylık Bülten çıkarmaya başladık.</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 başkanı Bekir Kalır hemşerimiz </a:t>
            </a:r>
            <a:r>
              <a:rPr lang="tr-TR" sz="1600" cap="none" dirty="0" err="1">
                <a:latin typeface="Arial" panose="020B0604020202020204" pitchFamily="34" charset="0"/>
                <a:cs typeface="Arial" panose="020B0604020202020204" pitchFamily="34" charset="0"/>
              </a:rPr>
              <a:t>Sn.Neşet</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Kaynakçı’yı</a:t>
            </a:r>
            <a:r>
              <a:rPr lang="tr-TR" sz="1600" cap="none" dirty="0">
                <a:latin typeface="Arial" panose="020B0604020202020204" pitchFamily="34" charset="0"/>
                <a:cs typeface="Arial" panose="020B0604020202020204" pitchFamily="34" charset="0"/>
              </a:rPr>
              <a:t> iş yerinde ziyaret etmiştir.</a:t>
            </a:r>
          </a:p>
        </p:txBody>
      </p:sp>
    </p:spTree>
    <p:extLst>
      <p:ext uri="{BB962C8B-B14F-4D97-AF65-F5344CB8AC3E}">
        <p14:creationId xmlns:p14="http://schemas.microsoft.com/office/powerpoint/2010/main" val="2523976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br>
              <a:rPr lang="tr-TR" dirty="0"/>
            </a:br>
            <a:endParaRPr lang="tr-TR" dirty="0"/>
          </a:p>
        </p:txBody>
      </p:sp>
      <p:sp>
        <p:nvSpPr>
          <p:cNvPr id="3" name="Metin Yer Tutucusu 2"/>
          <p:cNvSpPr>
            <a:spLocks noGrp="1"/>
          </p:cNvSpPr>
          <p:nvPr>
            <p:ph type="body" idx="1"/>
          </p:nvPr>
        </p:nvSpPr>
        <p:spPr>
          <a:xfrm>
            <a:off x="354842" y="313898"/>
            <a:ext cx="11532358" cy="6170393"/>
          </a:xfrm>
        </p:spPr>
        <p:txBody>
          <a:bodyPr>
            <a:normAutofit/>
          </a:bodyPr>
          <a:lstStyle/>
          <a:p>
            <a:r>
              <a:rPr lang="tr-TR" b="1" dirty="0">
                <a:latin typeface="Arial" panose="020B0604020202020204" pitchFamily="34" charset="0"/>
                <a:cs typeface="Arial" panose="020B0604020202020204" pitchFamily="34" charset="0"/>
              </a:rPr>
              <a:t>KASIM :</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 Öğretmenler Günü’nde Sivrihisar’da emekli olmuş öğretmenlerimiz ve Sivrihisar Eğitim Vakfı Muzaffer Demir Anadolu Lisesi öğretmenleri ile bir araya gelerek öğretmenler gününü kutlamıştır.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Vakıf başkanımız Sivrihisar’da İlçe Milli Eğitim Müdürlüğü tarafından düzenlenen Öğretmenler Günü etkinliğine katılım sağlamıştır.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Sivrihisar’da vakfımız üyesi Mustafa Sağdıç’ı başkanımız Bekir Kalır iş yerinde ziyaret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 üyesi </a:t>
            </a:r>
            <a:r>
              <a:rPr lang="tr-TR" sz="1600" cap="none" dirty="0" err="1">
                <a:latin typeface="Arial" panose="020B0604020202020204" pitchFamily="34" charset="0"/>
                <a:cs typeface="Arial" panose="020B0604020202020204" pitchFamily="34" charset="0"/>
              </a:rPr>
              <a:t>Sn.Ali</a:t>
            </a:r>
            <a:r>
              <a:rPr lang="tr-TR" sz="1600" cap="none" dirty="0">
                <a:latin typeface="Arial" panose="020B0604020202020204" pitchFamily="34" charset="0"/>
                <a:cs typeface="Arial" panose="020B0604020202020204" pitchFamily="34" charset="0"/>
              </a:rPr>
              <a:t> Özer’i vakfımız başkanı Bekir Kalır iş yerinde ziyaret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Sivrihisar Eğitim Vakfı Muzaffer Demir Anadolu Lisesi’nde öğretmenler günü vesilesiyle başkanımız Bekir Kalır öğretmenlerimiz ile birlikte olmuştur.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Hemşerimiz Nail Koçak vakfımızı ziyaret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Eskişehir Barosu ile Sivrihisar Eğitim Vakfı arasında hizmet protokolü imzalanmıştır.</a:t>
            </a:r>
            <a:endParaRPr lang="tr-TR" dirty="0"/>
          </a:p>
        </p:txBody>
      </p:sp>
    </p:spTree>
    <p:extLst>
      <p:ext uri="{BB962C8B-B14F-4D97-AF65-F5344CB8AC3E}">
        <p14:creationId xmlns:p14="http://schemas.microsoft.com/office/powerpoint/2010/main" val="36141970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45015" y="987913"/>
            <a:ext cx="9906000" cy="602079"/>
          </a:xfrm>
        </p:spPr>
        <p:txBody>
          <a:bodyPr>
            <a:normAutofit fontScale="90000"/>
          </a:bodyPr>
          <a:lstStyle/>
          <a:p>
            <a:br>
              <a:rPr lang="tr-TR" dirty="0"/>
            </a:br>
            <a:endParaRPr lang="tr-TR" dirty="0"/>
          </a:p>
        </p:txBody>
      </p:sp>
      <p:sp>
        <p:nvSpPr>
          <p:cNvPr id="3" name="Metin Yer Tutucusu 2"/>
          <p:cNvSpPr>
            <a:spLocks noGrp="1"/>
          </p:cNvSpPr>
          <p:nvPr>
            <p:ph type="body" idx="1"/>
          </p:nvPr>
        </p:nvSpPr>
        <p:spPr>
          <a:xfrm>
            <a:off x="365760" y="272954"/>
            <a:ext cx="11364685" cy="6455392"/>
          </a:xfrm>
        </p:spPr>
        <p:txBody>
          <a:bodyPr>
            <a:normAutofit/>
          </a:bodyPr>
          <a:lstStyle/>
          <a:p>
            <a:r>
              <a:rPr lang="tr-TR" b="1" dirty="0">
                <a:latin typeface="Arial" panose="020B0604020202020204" pitchFamily="34" charset="0"/>
                <a:cs typeface="Arial" panose="020B0604020202020204" pitchFamily="34" charset="0"/>
              </a:rPr>
              <a:t>ARALIK :</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Vakfımıza üyeliği Yönetim Kurulu kararı ile kabul edilen </a:t>
            </a:r>
            <a:r>
              <a:rPr lang="tr-TR" sz="1600" cap="none" dirty="0" err="1">
                <a:latin typeface="Arial" panose="020B0604020202020204" pitchFamily="34" charset="0"/>
                <a:cs typeface="Arial" panose="020B0604020202020204" pitchFamily="34" charset="0"/>
              </a:rPr>
              <a:t>Sn.Adnan</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Kapucu’nun</a:t>
            </a:r>
            <a:r>
              <a:rPr lang="tr-TR" sz="1600" cap="none" dirty="0">
                <a:latin typeface="Arial" panose="020B0604020202020204" pitchFamily="34" charset="0"/>
                <a:cs typeface="Arial" panose="020B0604020202020204" pitchFamily="34" charset="0"/>
              </a:rPr>
              <a:t> üyelik belgesini başkanımız Bekir Kalır tarafından takdim edilmiştir.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Sivrihisar’a değer katanlar plaket töreninin ikincisi </a:t>
            </a:r>
            <a:r>
              <a:rPr lang="tr-TR" sz="1600" cap="none" dirty="0" err="1">
                <a:latin typeface="Arial" panose="020B0604020202020204" pitchFamily="34" charset="0"/>
                <a:cs typeface="Arial" panose="020B0604020202020204" pitchFamily="34" charset="0"/>
              </a:rPr>
              <a:t>Capella</a:t>
            </a:r>
            <a:r>
              <a:rPr lang="tr-TR" sz="1600" cap="none" dirty="0">
                <a:latin typeface="Arial" panose="020B0604020202020204" pitchFamily="34" charset="0"/>
                <a:cs typeface="Arial" panose="020B0604020202020204" pitchFamily="34" charset="0"/>
              </a:rPr>
              <a:t> Otel’de gerçekleştirilmiştir.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 üyemiz emekli öğretmen Sn. Canan </a:t>
            </a:r>
            <a:r>
              <a:rPr lang="tr-TR" sz="1600" cap="none" dirty="0" err="1">
                <a:latin typeface="Arial" panose="020B0604020202020204" pitchFamily="34" charset="0"/>
                <a:cs typeface="Arial" panose="020B0604020202020204" pitchFamily="34" charset="0"/>
              </a:rPr>
              <a:t>Elagöz</a:t>
            </a:r>
            <a:r>
              <a:rPr lang="tr-TR" sz="1600" cap="none" dirty="0">
                <a:latin typeface="Arial" panose="020B0604020202020204" pitchFamily="34" charset="0"/>
                <a:cs typeface="Arial" panose="020B0604020202020204" pitchFamily="34" charset="0"/>
              </a:rPr>
              <a:t> ziyarette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 başkanı Bekir Kalır Eskişehir İl Sağlık Müdürlüğü İnsan Kaynakları Başkanı olarak atanan hemşerimiz </a:t>
            </a:r>
            <a:r>
              <a:rPr lang="tr-TR" sz="1600" cap="none" dirty="0" err="1">
                <a:latin typeface="Arial" panose="020B0604020202020204" pitchFamily="34" charset="0"/>
                <a:cs typeface="Arial" panose="020B0604020202020204" pitchFamily="34" charset="0"/>
              </a:rPr>
              <a:t>Dr.Bekir</a:t>
            </a:r>
            <a:r>
              <a:rPr lang="tr-TR" sz="1600" cap="none" dirty="0">
                <a:latin typeface="Arial" panose="020B0604020202020204" pitchFamily="34" charset="0"/>
                <a:cs typeface="Arial" panose="020B0604020202020204" pitchFamily="34" charset="0"/>
              </a:rPr>
              <a:t> Akdemir’e hayırlı olsun ziyaretinde bulunmuştur.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kurucularından makine mühendisi </a:t>
            </a:r>
            <a:r>
              <a:rPr lang="tr-TR" sz="1600" cap="none" dirty="0" err="1">
                <a:latin typeface="Arial" panose="020B0604020202020204" pitchFamily="34" charset="0"/>
                <a:cs typeface="Arial" panose="020B0604020202020204" pitchFamily="34" charset="0"/>
              </a:rPr>
              <a:t>Sn.Mustafa</a:t>
            </a:r>
            <a:r>
              <a:rPr lang="tr-TR" sz="1600" cap="none" dirty="0">
                <a:latin typeface="Arial" panose="020B0604020202020204" pitchFamily="34" charset="0"/>
                <a:cs typeface="Arial" panose="020B0604020202020204" pitchFamily="34" charset="0"/>
              </a:rPr>
              <a:t> Barış ziyarete gelmiştir.</a:t>
            </a:r>
          </a:p>
          <a:p>
            <a:pPr marL="285750" indent="-285750">
              <a:buFont typeface="Arial" panose="020B0604020202020204" pitchFamily="34" charset="0"/>
              <a:buChar char="•"/>
            </a:pPr>
            <a:r>
              <a:rPr lang="tr-TR" sz="1600" cap="none" dirty="0" err="1">
                <a:latin typeface="Arial" panose="020B0604020202020204" pitchFamily="34" charset="0"/>
                <a:cs typeface="Arial" panose="020B0604020202020204" pitchFamily="34" charset="0"/>
              </a:rPr>
              <a:t>Sn.Süleyman</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Öngel</a:t>
            </a:r>
            <a:r>
              <a:rPr lang="tr-TR" sz="1600" cap="none" dirty="0">
                <a:latin typeface="Arial" panose="020B0604020202020204" pitchFamily="34" charset="0"/>
                <a:cs typeface="Arial" panose="020B0604020202020204" pitchFamily="34" charset="0"/>
              </a:rPr>
              <a:t> vakıfımızı ziyaret etmiş Sivrihisar uçağı alarak vakfımıza destek olmuştur.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 üyesi Dahiliye uzmanı </a:t>
            </a:r>
            <a:r>
              <a:rPr lang="tr-TR" sz="1600" cap="none" dirty="0" err="1">
                <a:latin typeface="Arial" panose="020B0604020202020204" pitchFamily="34" charset="0"/>
                <a:cs typeface="Arial" panose="020B0604020202020204" pitchFamily="34" charset="0"/>
              </a:rPr>
              <a:t>Dr.Ali</a:t>
            </a:r>
            <a:r>
              <a:rPr lang="tr-TR" sz="1600" cap="none" dirty="0">
                <a:latin typeface="Arial" panose="020B0604020202020204" pitchFamily="34" charset="0"/>
                <a:cs typeface="Arial" panose="020B0604020202020204" pitchFamily="34" charset="0"/>
              </a:rPr>
              <a:t> Öz’ü başkanımız Bekir Kalır ziyaret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Sivrihisar’a değer katanlar plaket törenine yaşından dolayı katılamayan değerli büyüğümüz </a:t>
            </a:r>
            <a:r>
              <a:rPr lang="tr-TR" sz="1600" cap="none" dirty="0" err="1">
                <a:latin typeface="Arial" panose="020B0604020202020204" pitchFamily="34" charset="0"/>
                <a:cs typeface="Arial" panose="020B0604020202020204" pitchFamily="34" charset="0"/>
              </a:rPr>
              <a:t>Sn.Ahmet</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Bican</a:t>
            </a:r>
            <a:r>
              <a:rPr lang="tr-TR" sz="1600" cap="none" dirty="0">
                <a:latin typeface="Arial" panose="020B0604020202020204" pitchFamily="34" charset="0"/>
                <a:cs typeface="Arial" panose="020B0604020202020204" pitchFamily="34" charset="0"/>
              </a:rPr>
              <a:t> Atmaca’ya plaketini evinde vakıf başkanımız </a:t>
            </a:r>
            <a:r>
              <a:rPr lang="tr-TR" sz="1600" cap="none" dirty="0" err="1">
                <a:latin typeface="Arial" panose="020B0604020202020204" pitchFamily="34" charset="0"/>
                <a:cs typeface="Arial" panose="020B0604020202020204" pitchFamily="34" charset="0"/>
              </a:rPr>
              <a:t>Sn.Bekir</a:t>
            </a:r>
            <a:r>
              <a:rPr lang="tr-TR" sz="1600" cap="none" dirty="0">
                <a:latin typeface="Arial" panose="020B0604020202020204" pitchFamily="34" charset="0"/>
                <a:cs typeface="Arial" panose="020B0604020202020204" pitchFamily="34" charset="0"/>
              </a:rPr>
              <a:t> Kalır takdim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Yılın son Yönetim Kurulu toplantısı gerçekleştirilmiştir.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Vakfımızın üyesi </a:t>
            </a:r>
            <a:r>
              <a:rPr lang="tr-TR" sz="1600" cap="none" dirty="0" err="1">
                <a:latin typeface="Arial" panose="020B0604020202020204" pitchFamily="34" charset="0"/>
                <a:cs typeface="Arial" panose="020B0604020202020204" pitchFamily="34" charset="0"/>
              </a:rPr>
              <a:t>Sn.Hikmet</a:t>
            </a:r>
            <a:r>
              <a:rPr lang="tr-TR" sz="1600" cap="none" dirty="0">
                <a:latin typeface="Arial" panose="020B0604020202020204" pitchFamily="34" charset="0"/>
                <a:cs typeface="Arial" panose="020B0604020202020204" pitchFamily="34" charset="0"/>
              </a:rPr>
              <a:t> </a:t>
            </a:r>
            <a:r>
              <a:rPr lang="tr-TR" sz="1600" cap="none" dirty="0" err="1">
                <a:latin typeface="Arial" panose="020B0604020202020204" pitchFamily="34" charset="0"/>
                <a:cs typeface="Arial" panose="020B0604020202020204" pitchFamily="34" charset="0"/>
              </a:rPr>
              <a:t>Geneci</a:t>
            </a:r>
            <a:r>
              <a:rPr lang="tr-TR" sz="1600" cap="none" dirty="0">
                <a:latin typeface="Arial" panose="020B0604020202020204" pitchFamily="34" charset="0"/>
                <a:cs typeface="Arial" panose="020B0604020202020204" pitchFamily="34" charset="0"/>
              </a:rPr>
              <a:t> vakfımızı ziyaret etmiştir.</a:t>
            </a:r>
          </a:p>
          <a:p>
            <a:pPr marL="285750" indent="-285750">
              <a:buFont typeface="Arial" panose="020B0604020202020204" pitchFamily="34" charset="0"/>
              <a:buChar char="•"/>
            </a:pPr>
            <a:r>
              <a:rPr lang="tr-TR" sz="1600" cap="none" dirty="0">
                <a:latin typeface="Arial" panose="020B0604020202020204" pitchFamily="34" charset="0"/>
                <a:cs typeface="Arial" panose="020B0604020202020204" pitchFamily="34" charset="0"/>
              </a:rPr>
              <a:t>Şehrimizin başarılı gazetecilerinden, Sakarya Gazetesi köşe yazarı </a:t>
            </a:r>
            <a:r>
              <a:rPr lang="tr-TR" sz="1600" cap="none" dirty="0" err="1">
                <a:latin typeface="Arial" panose="020B0604020202020204" pitchFamily="34" charset="0"/>
                <a:cs typeface="Arial" panose="020B0604020202020204" pitchFamily="34" charset="0"/>
              </a:rPr>
              <a:t>Sn.Murat</a:t>
            </a:r>
            <a:r>
              <a:rPr lang="tr-TR" sz="1600" cap="none" dirty="0">
                <a:latin typeface="Arial" panose="020B0604020202020204" pitchFamily="34" charset="0"/>
                <a:cs typeface="Arial" panose="020B0604020202020204" pitchFamily="34" charset="0"/>
              </a:rPr>
              <a:t> Taşkın Vakfımızı ziyaret etmiştir.</a:t>
            </a:r>
          </a:p>
          <a:p>
            <a:pPr marL="285750" indent="-285750">
              <a:buFont typeface="Arial" panose="020B0604020202020204" pitchFamily="34" charset="0"/>
              <a:buChar char="•"/>
            </a:pPr>
            <a:r>
              <a:rPr lang="tr-TR" cap="none" dirty="0">
                <a:latin typeface="Arial" panose="020B0604020202020204" pitchFamily="34" charset="0"/>
                <a:cs typeface="Arial" panose="020B0604020202020204" pitchFamily="34" charset="0"/>
              </a:rPr>
              <a:t>Vakfımızın üyelerinden </a:t>
            </a:r>
            <a:r>
              <a:rPr lang="tr-TR" cap="none" dirty="0" err="1">
                <a:latin typeface="Arial" panose="020B0604020202020204" pitchFamily="34" charset="0"/>
                <a:cs typeface="Arial" panose="020B0604020202020204" pitchFamily="34" charset="0"/>
              </a:rPr>
              <a:t>Sn.Metin</a:t>
            </a:r>
            <a:r>
              <a:rPr lang="tr-TR" cap="none" dirty="0">
                <a:latin typeface="Arial" panose="020B0604020202020204" pitchFamily="34" charset="0"/>
                <a:cs typeface="Arial" panose="020B0604020202020204" pitchFamily="34" charset="0"/>
              </a:rPr>
              <a:t> Şen ve Selahattin Sayal vakfımızı ziyarette bulunmuştur.</a:t>
            </a:r>
          </a:p>
          <a:p>
            <a:pPr marL="285750" indent="-285750">
              <a:buFont typeface="Arial" panose="020B0604020202020204" pitchFamily="34" charset="0"/>
              <a:buChar char="•"/>
            </a:pPr>
            <a:endParaRPr lang="tr-TR" dirty="0"/>
          </a:p>
        </p:txBody>
      </p:sp>
    </p:spTree>
    <p:extLst>
      <p:ext uri="{BB962C8B-B14F-4D97-AF65-F5344CB8AC3E}">
        <p14:creationId xmlns:p14="http://schemas.microsoft.com/office/powerpoint/2010/main" val="10057480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kdörtgen 3"/>
          <p:cNvSpPr/>
          <p:nvPr/>
        </p:nvSpPr>
        <p:spPr>
          <a:xfrm>
            <a:off x="6031831" y="36095"/>
            <a:ext cx="3906253" cy="312650"/>
          </a:xfrm>
          <a:prstGeom prst="rect">
            <a:avLst/>
          </a:prstGeom>
        </p:spPr>
        <p:txBody>
          <a:bodyPr wrap="square">
            <a:spAutoFit/>
          </a:bodyPr>
          <a:lstStyle/>
          <a:p>
            <a:pPr algn="ctr">
              <a:lnSpc>
                <a:spcPct val="107000"/>
              </a:lnSpc>
              <a:spcAft>
                <a:spcPts val="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ikdörtgen 4"/>
          <p:cNvSpPr/>
          <p:nvPr/>
        </p:nvSpPr>
        <p:spPr>
          <a:xfrm>
            <a:off x="822959" y="348746"/>
            <a:ext cx="10554789" cy="2265877"/>
          </a:xfrm>
          <a:prstGeom prst="rect">
            <a:avLst/>
          </a:prstGeom>
        </p:spPr>
        <p:txBody>
          <a:bodyPr wrap="square">
            <a:spAutoFit/>
          </a:bodyPr>
          <a:lstStyle/>
          <a:p>
            <a:pPr algn="ct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2023 YILINDA VEFAT EDEN ÜYELERİMİZ</a:t>
            </a:r>
          </a:p>
          <a:p>
            <a:pPr>
              <a:lnSpc>
                <a:spcPct val="107000"/>
              </a:lnSpc>
              <a:spcAft>
                <a:spcPts val="0"/>
              </a:spcAft>
            </a:pPr>
            <a:r>
              <a:rPr lang="tr-TR" sz="1600" b="1" dirty="0">
                <a:latin typeface="Calibri" panose="020F0502020204030204" pitchFamily="34" charset="0"/>
                <a:ea typeface="Calibri" panose="020F0502020204030204" pitchFamily="34" charset="0"/>
                <a:cs typeface="Times New Roman" panose="02020603050405020304" pitchFamily="18" charset="0"/>
              </a:rPr>
              <a:t>MUZAFFER DEMİR</a:t>
            </a:r>
          </a:p>
          <a:p>
            <a:pPr>
              <a:lnSpc>
                <a:spcPct val="107000"/>
              </a:lnSpc>
              <a:spcAft>
                <a:spcPts val="0"/>
              </a:spcAft>
            </a:pPr>
            <a:r>
              <a:rPr lang="tr-TR" sz="1600" b="1" dirty="0">
                <a:latin typeface="Calibri" panose="020F0502020204030204" pitchFamily="34" charset="0"/>
                <a:ea typeface="Calibri" panose="020F0502020204030204" pitchFamily="34" charset="0"/>
                <a:cs typeface="Times New Roman" panose="02020603050405020304" pitchFamily="18" charset="0"/>
              </a:rPr>
              <a:t>AV.ÖZKAN BULGU</a:t>
            </a:r>
          </a:p>
          <a:p>
            <a:pPr>
              <a:lnSpc>
                <a:spcPct val="107000"/>
              </a:lnSpc>
              <a:spcAft>
                <a:spcPts val="0"/>
              </a:spcAft>
            </a:pPr>
            <a:r>
              <a:rPr lang="tr-TR" sz="1600" b="1" dirty="0">
                <a:latin typeface="Calibri" panose="020F0502020204030204" pitchFamily="34" charset="0"/>
                <a:ea typeface="Calibri" panose="020F0502020204030204" pitchFamily="34" charset="0"/>
                <a:cs typeface="Times New Roman" panose="02020603050405020304" pitchFamily="18" charset="0"/>
              </a:rPr>
              <a:t>ORHAN KESKİN</a:t>
            </a:r>
          </a:p>
          <a:p>
            <a:pPr>
              <a:lnSpc>
                <a:spcPct val="107000"/>
              </a:lnSpc>
              <a:spcAft>
                <a:spcPts val="0"/>
              </a:spcAft>
            </a:pPr>
            <a:r>
              <a:rPr lang="tr-TR" sz="1600" b="1" dirty="0">
                <a:latin typeface="Calibri" panose="020F0502020204030204" pitchFamily="34" charset="0"/>
                <a:ea typeface="Calibri" panose="020F0502020204030204" pitchFamily="34" charset="0"/>
                <a:cs typeface="Times New Roman" panose="02020603050405020304" pitchFamily="18" charset="0"/>
              </a:rPr>
              <a:t>AHMET MÜMTAZ UĞURAL</a:t>
            </a:r>
          </a:p>
          <a:p>
            <a:pPr>
              <a:lnSpc>
                <a:spcPct val="107000"/>
              </a:lnSpc>
              <a:spcAft>
                <a:spcPts val="0"/>
              </a:spcAft>
            </a:pPr>
            <a:r>
              <a:rPr lang="tr-TR" sz="1600" b="1" dirty="0">
                <a:latin typeface="Calibri" panose="020F0502020204030204" pitchFamily="34" charset="0"/>
                <a:ea typeface="Calibri" panose="020F0502020204030204" pitchFamily="34" charset="0"/>
                <a:cs typeface="Times New Roman" panose="02020603050405020304" pitchFamily="18" charset="0"/>
              </a:rPr>
              <a:t>YUSUF ŞENGEL</a:t>
            </a:r>
          </a:p>
          <a:p>
            <a:pPr>
              <a:lnSpc>
                <a:spcPct val="107000"/>
              </a:lnSpc>
              <a:spcAft>
                <a:spcPts val="0"/>
              </a:spcAft>
            </a:pPr>
            <a:r>
              <a:rPr lang="tr-TR" sz="1600" b="1" dirty="0">
                <a:latin typeface="Calibri" panose="020F0502020204030204" pitchFamily="34" charset="0"/>
                <a:ea typeface="Calibri" panose="020F0502020204030204" pitchFamily="34" charset="0"/>
                <a:cs typeface="Times New Roman" panose="02020603050405020304" pitchFamily="18" charset="0"/>
              </a:rPr>
              <a:t>GÜRBÜZ KARA</a:t>
            </a:r>
          </a:p>
          <a:p>
            <a:pPr>
              <a:lnSpc>
                <a:spcPct val="107000"/>
              </a:lnSpc>
              <a:spcAft>
                <a:spcPts val="0"/>
              </a:spcAft>
            </a:pP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33694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345947" y="613111"/>
            <a:ext cx="9906000" cy="686300"/>
          </a:xfrm>
        </p:spPr>
        <p:txBody>
          <a:bodyPr>
            <a:noAutofit/>
          </a:bodyPr>
          <a:lstStyle/>
          <a:p>
            <a:r>
              <a:rPr lang="tr-TR" sz="1600" b="1" cap="none" dirty="0">
                <a:solidFill>
                  <a:schemeClr val="bg2">
                    <a:lumMod val="60000"/>
                    <a:lumOff val="40000"/>
                  </a:schemeClr>
                </a:solidFill>
              </a:rPr>
              <a:t>Dönem içerisinde yönetim kurulu,  aşağıda görev bölümü ile çalışmalarını sürdürmüştür</a:t>
            </a:r>
          </a:p>
        </p:txBody>
      </p:sp>
      <p:sp>
        <p:nvSpPr>
          <p:cNvPr id="3" name="Metin Yer Tutucusu 2"/>
          <p:cNvSpPr>
            <a:spLocks noGrp="1"/>
          </p:cNvSpPr>
          <p:nvPr>
            <p:ph type="body" idx="1"/>
          </p:nvPr>
        </p:nvSpPr>
        <p:spPr>
          <a:xfrm>
            <a:off x="261257" y="261258"/>
            <a:ext cx="11612880" cy="6825344"/>
          </a:xfrm>
        </p:spPr>
        <p:txBody>
          <a:bodyPr/>
          <a:lstStyle/>
          <a:p>
            <a:pPr marL="285750" lvl="0" indent="-285750" fontAlgn="base">
              <a:buFont typeface="Arial" panose="020B0604020202020204" pitchFamily="34" charset="0"/>
              <a:buChar char="•"/>
            </a:pPr>
            <a:r>
              <a:rPr lang="tr-TR" sz="2000" cap="none" dirty="0">
                <a:latin typeface="Arial" panose="020B0604020202020204" pitchFamily="34" charset="0"/>
                <a:cs typeface="Arial" panose="020B0604020202020204" pitchFamily="34" charset="0"/>
              </a:rPr>
              <a:t>SONUÇ </a:t>
            </a:r>
          </a:p>
          <a:p>
            <a:pPr marL="285750" lvl="0" indent="-285750" fontAlgn="base">
              <a:buFont typeface="Arial" panose="020B0604020202020204" pitchFamily="34" charset="0"/>
              <a:buChar char="•"/>
            </a:pPr>
            <a:r>
              <a:rPr lang="tr-TR" cap="none" dirty="0">
                <a:latin typeface="Arial" panose="020B0604020202020204" pitchFamily="34" charset="0"/>
                <a:cs typeface="Arial" panose="020B0604020202020204" pitchFamily="34" charset="0"/>
              </a:rPr>
              <a:t>Her ay muntazam olarak yönetim kurulu toplantıları yapılmış,  toplantıda alınan kararlar noterce tasdik edilmiş olan karar defterine bilgisayarda yazılmış, imzalanmış ve yapıştırılmıştır.  </a:t>
            </a:r>
          </a:p>
          <a:p>
            <a:pPr marL="285750" lvl="0" indent="-285750" fontAlgn="base">
              <a:buFont typeface="Arial" panose="020B0604020202020204" pitchFamily="34" charset="0"/>
              <a:buChar char="•"/>
            </a:pPr>
            <a:r>
              <a:rPr lang="tr-TR" cap="none" dirty="0">
                <a:latin typeface="Arial" panose="020B0604020202020204" pitchFamily="34" charset="0"/>
                <a:cs typeface="Arial" panose="020B0604020202020204" pitchFamily="34" charset="0"/>
              </a:rPr>
              <a:t>Yönetim kurulu kararları,  tam ve zamanında eksiksiz olarak yerine getirilmiştir. </a:t>
            </a:r>
          </a:p>
          <a:p>
            <a:pPr marL="285750" lvl="0" indent="-285750" fontAlgn="base">
              <a:buFont typeface="Arial" panose="020B0604020202020204" pitchFamily="34" charset="0"/>
              <a:buChar char="•"/>
            </a:pPr>
            <a:r>
              <a:rPr lang="tr-TR" cap="none" dirty="0">
                <a:latin typeface="Arial" panose="020B0604020202020204" pitchFamily="34" charset="0"/>
                <a:cs typeface="Arial" panose="020B0604020202020204" pitchFamily="34" charset="0"/>
              </a:rPr>
              <a:t>Muntazam olarak bordrolar,  muhtasar  beyanname  ve sigorta  prim bildirgesi hazırlanmış,  tahakkuklar  yaptırılarak  belirlenen vergi ve sigorta prim  miktarları zamanında yatırılmıştır. </a:t>
            </a:r>
          </a:p>
          <a:p>
            <a:pPr marL="285750" lvl="0" indent="-285750" fontAlgn="base">
              <a:buFont typeface="Arial" panose="020B0604020202020204" pitchFamily="34" charset="0"/>
              <a:buChar char="•"/>
            </a:pPr>
            <a:r>
              <a:rPr lang="tr-TR" cap="none" dirty="0">
                <a:latin typeface="Arial" panose="020B0604020202020204" pitchFamily="34" charset="0"/>
                <a:cs typeface="Arial" panose="020B0604020202020204" pitchFamily="34" charset="0"/>
              </a:rPr>
              <a:t>Banka işlemleri, yetkili iki imza ile gerçekleştirilmiştir.  </a:t>
            </a:r>
          </a:p>
          <a:p>
            <a:endParaRPr lang="tr-TR" dirty="0"/>
          </a:p>
        </p:txBody>
      </p:sp>
    </p:spTree>
    <p:extLst>
      <p:ext uri="{BB962C8B-B14F-4D97-AF65-F5344CB8AC3E}">
        <p14:creationId xmlns:p14="http://schemas.microsoft.com/office/powerpoint/2010/main" val="1099089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p:cNvSpPr/>
          <p:nvPr/>
        </p:nvSpPr>
        <p:spPr>
          <a:xfrm>
            <a:off x="356134" y="115503"/>
            <a:ext cx="11491877" cy="10516725"/>
          </a:xfrm>
          <a:prstGeom prst="rect">
            <a:avLst/>
          </a:prstGeom>
        </p:spPr>
        <p:txBody>
          <a:bodyPr wrap="square">
            <a:spAutoFit/>
          </a:bodyPr>
          <a:lstStyle/>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a:latin typeface="Arial" panose="020B0604020202020204" pitchFamily="34" charset="0"/>
                <a:cs typeface="Arial" panose="020B0604020202020204" pitchFamily="34" charset="0"/>
              </a:rPr>
              <a:t> Burs verdiğimiz öğrenci sayımız 2023-2024 yılında 142 sayısına </a:t>
            </a:r>
            <a:r>
              <a:rPr lang="tr-TR" sz="1600" dirty="0" err="1">
                <a:latin typeface="Arial" panose="020B0604020202020204" pitchFamily="34" charset="0"/>
                <a:cs typeface="Arial" panose="020B0604020202020204" pitchFamily="34" charset="0"/>
              </a:rPr>
              <a:t>ulaşmıştır.Eğitim</a:t>
            </a:r>
            <a:r>
              <a:rPr lang="tr-TR" sz="1600" dirty="0">
                <a:latin typeface="Arial" panose="020B0604020202020204" pitchFamily="34" charset="0"/>
                <a:cs typeface="Arial" panose="020B0604020202020204" pitchFamily="34" charset="0"/>
              </a:rPr>
              <a:t> bursumuz 2000-2001 yılında 17 hayırsever bağış ile 27 öğrencimiz ile başlamıştı bugün toplamda 2007 öğrencimize burs vermiş </a:t>
            </a:r>
            <a:r>
              <a:rPr lang="tr-TR" sz="1600" dirty="0" err="1">
                <a:latin typeface="Arial" panose="020B0604020202020204" pitchFamily="34" charset="0"/>
                <a:cs typeface="Arial" panose="020B0604020202020204" pitchFamily="34" charset="0"/>
              </a:rPr>
              <a:t>bulunmaktayız.SİZLERİN</a:t>
            </a:r>
            <a:r>
              <a:rPr lang="tr-TR" sz="1600" dirty="0">
                <a:latin typeface="Arial" panose="020B0604020202020204" pitchFamily="34" charset="0"/>
                <a:cs typeface="Arial" panose="020B0604020202020204" pitchFamily="34" charset="0"/>
              </a:rPr>
              <a:t> SAYESİNDE. Burs tahsislerini beş kişiden oluşan komisyon üyeleri ile </a:t>
            </a:r>
            <a:r>
              <a:rPr lang="tr-TR" sz="1600" dirty="0" err="1">
                <a:latin typeface="Arial" panose="020B0604020202020204" pitchFamily="34" charset="0"/>
                <a:cs typeface="Arial" panose="020B0604020202020204" pitchFamily="34" charset="0"/>
              </a:rPr>
              <a:t>belirliyoruz.Açık</a:t>
            </a:r>
            <a:r>
              <a:rPr lang="tr-TR" sz="1600" dirty="0">
                <a:latin typeface="Arial" panose="020B0604020202020204" pitchFamily="34" charset="0"/>
                <a:cs typeface="Arial" panose="020B0604020202020204" pitchFamily="34" charset="0"/>
              </a:rPr>
              <a:t>, net, şeffaf, doğru gerçek </a:t>
            </a:r>
            <a:r>
              <a:rPr lang="tr-TR" sz="1600" dirty="0" err="1">
                <a:latin typeface="Arial" panose="020B0604020202020204" pitchFamily="34" charset="0"/>
                <a:cs typeface="Arial" panose="020B0604020202020204" pitchFamily="34" charset="0"/>
              </a:rPr>
              <a:t>ihiyaç</a:t>
            </a:r>
            <a:r>
              <a:rPr lang="tr-TR" sz="1600" dirty="0">
                <a:latin typeface="Arial" panose="020B0604020202020204" pitchFamily="34" charset="0"/>
                <a:cs typeface="Arial" panose="020B0604020202020204" pitchFamily="34" charset="0"/>
              </a:rPr>
              <a:t> sahibi öğrencilerimize burs tahsisi </a:t>
            </a:r>
            <a:r>
              <a:rPr lang="tr-TR" sz="1600" dirty="0" err="1">
                <a:latin typeface="Arial" panose="020B0604020202020204" pitchFamily="34" charset="0"/>
                <a:cs typeface="Arial" panose="020B0604020202020204" pitchFamily="34" charset="0"/>
              </a:rPr>
              <a:t>yapıyoruz.Hiç</a:t>
            </a:r>
            <a:r>
              <a:rPr lang="tr-TR" sz="1600" dirty="0">
                <a:latin typeface="Arial" panose="020B0604020202020204" pitchFamily="34" charset="0"/>
                <a:cs typeface="Arial" panose="020B0604020202020204" pitchFamily="34" charset="0"/>
              </a:rPr>
              <a:t> bir kimsenin aklında en ufak bir şüphe oluşmasını istemiyoruz.</a:t>
            </a:r>
          </a:p>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a:latin typeface="Arial" panose="020B0604020202020204" pitchFamily="34" charset="0"/>
                <a:cs typeface="Arial" panose="020B0604020202020204" pitchFamily="34" charset="0"/>
              </a:rPr>
              <a:t>ARTIK GELENEKSELLEŞTİRDİĞİMİZ sosyal sorumluluk projeleri kapsamında ramazan ayında Sivrihisar ve Eskişehir’de ihtiyaç sahibi hemşerilerimize bize emanet edilen bağışları ulaştırdık. Bu ramazan ayında rekor denebilecek anlamlı bir tutar vakfımıza bağışlanmıştır.</a:t>
            </a:r>
          </a:p>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a:latin typeface="Arial" panose="020B0604020202020204" pitchFamily="34" charset="0"/>
                <a:cs typeface="Arial" panose="020B0604020202020204" pitchFamily="34" charset="0"/>
              </a:rPr>
              <a:t>Sivrihisar’da okuyan öğrencilerimize ÖĞRENCİLERİMİZ ÜŞÜMESİN kampanyası her yıl aralık ayında gelenekselleşmiş hale dönüştü. Bu sene de okul müdürlerinden aldığımız ihtiyaç sahibi öğrencilerimizin kışlık bot ve mont ihtiyaçlarını karşıladık.</a:t>
            </a:r>
          </a:p>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a:latin typeface="Arial" panose="020B0604020202020204" pitchFamily="34" charset="0"/>
                <a:cs typeface="Arial" panose="020B0604020202020204" pitchFamily="34" charset="0"/>
              </a:rPr>
              <a:t>Vakfımızın yıllardır devam eden cenazelere, düğünlere, işyeri açılışlarına gönderdiği ÇELENK HİZMETİ 2023  yılında da devam edilmiştir. Genel giderlerimizin bir kısmı çelenk gelirlerinden karşılamak amacındayız. Bu hizmeti sürdürebilmek için üyelerimiz ve hemşerilerimizden daha çok vakfımızı talep etmelerini bekliyoruz. Maalesef yeterli talep olmamak da gelir beklerken giderlerimiz artırmaktadır. </a:t>
            </a:r>
          </a:p>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a:latin typeface="Arial" panose="020B0604020202020204" pitchFamily="34" charset="0"/>
                <a:cs typeface="Arial" panose="020B0604020202020204" pitchFamily="34" charset="0"/>
              </a:rPr>
              <a:t>         </a:t>
            </a:r>
          </a:p>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a:latin typeface="Arial" panose="020B0604020202020204" pitchFamily="34" charset="0"/>
                <a:cs typeface="Arial" panose="020B0604020202020204" pitchFamily="34" charset="0"/>
              </a:rPr>
              <a:t>.</a:t>
            </a:r>
          </a:p>
          <a:p>
            <a:pPr algn="just">
              <a:lnSpc>
                <a:spcPct val="107000"/>
              </a:lnSpc>
              <a:spcAft>
                <a:spcPts val="800"/>
              </a:spcAft>
            </a:pPr>
            <a:r>
              <a:rPr lang="tr-TR" sz="1600" dirty="0">
                <a:latin typeface="Arial" panose="020B0604020202020204" pitchFamily="34" charset="0"/>
                <a:cs typeface="Arial" panose="020B0604020202020204" pitchFamily="34" charset="0"/>
              </a:rPr>
              <a:t>				</a:t>
            </a:r>
          </a:p>
          <a:p>
            <a:pPr algn="just">
              <a:lnSpc>
                <a:spcPct val="107000"/>
              </a:lnSpc>
              <a:spcAft>
                <a:spcPts val="800"/>
              </a:spcAft>
            </a:pPr>
            <a:r>
              <a:rPr lang="tr-TR" sz="1600" dirty="0">
                <a:latin typeface="Arial" panose="020B0604020202020204" pitchFamily="34" charset="0"/>
                <a:cs typeface="Arial" panose="020B0604020202020204" pitchFamily="34" charset="0"/>
              </a:rPr>
              <a:t>		</a:t>
            </a:r>
          </a:p>
          <a:p>
            <a:pPr algn="just">
              <a:lnSpc>
                <a:spcPct val="107000"/>
              </a:lnSpc>
              <a:spcAft>
                <a:spcPts val="800"/>
              </a:spcAft>
            </a:pPr>
            <a:endParaRPr lang="tr-T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6483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p:cNvSpPr/>
          <p:nvPr/>
        </p:nvSpPr>
        <p:spPr>
          <a:xfrm>
            <a:off x="356134" y="115503"/>
            <a:ext cx="11491877" cy="7735131"/>
          </a:xfrm>
          <a:prstGeom prst="rect">
            <a:avLst/>
          </a:prstGeom>
        </p:spPr>
        <p:txBody>
          <a:bodyPr wrap="square">
            <a:spAutoFit/>
          </a:bodyPr>
          <a:lstStyle/>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a:latin typeface="Arial" panose="020B0604020202020204" pitchFamily="34" charset="0"/>
                <a:cs typeface="Arial" panose="020B0604020202020204" pitchFamily="34" charset="0"/>
              </a:rPr>
              <a:t>Bir hususta siz değerli mütevelli üyelerimizden destek rica </a:t>
            </a:r>
            <a:r>
              <a:rPr lang="tr-TR" sz="1600" dirty="0" err="1">
                <a:latin typeface="Arial" panose="020B0604020202020204" pitchFamily="34" charset="0"/>
                <a:cs typeface="Arial" panose="020B0604020202020204" pitchFamily="34" charset="0"/>
              </a:rPr>
              <a:t>ediyorum.Vakfımızın</a:t>
            </a:r>
            <a:r>
              <a:rPr lang="tr-TR" sz="1600" dirty="0">
                <a:latin typeface="Arial" panose="020B0604020202020204" pitchFamily="34" charset="0"/>
                <a:cs typeface="Arial" panose="020B0604020202020204" pitchFamily="34" charset="0"/>
              </a:rPr>
              <a:t> üye sayısını artırmak </a:t>
            </a:r>
            <a:r>
              <a:rPr lang="tr-TR" sz="1600" dirty="0" err="1">
                <a:latin typeface="Arial" panose="020B0604020202020204" pitchFamily="34" charset="0"/>
                <a:cs typeface="Arial" panose="020B0604020202020204" pitchFamily="34" charset="0"/>
              </a:rPr>
              <a:t>zorundayız.Bu</a:t>
            </a:r>
            <a:r>
              <a:rPr lang="tr-TR" sz="1600" dirty="0">
                <a:latin typeface="Arial" panose="020B0604020202020204" pitchFamily="34" charset="0"/>
                <a:cs typeface="Arial" panose="020B0604020202020204" pitchFamily="34" charset="0"/>
              </a:rPr>
              <a:t> anlamda vakfımızı, yaptıklarımızı, en iyi bilen sizlersiniz. Sizlerden tanıdıklarınıza vakfımızı anlatarak bilgilendirmenizi üye sayımızı artırmak zorunluluk haline dönüşmüştür. Her üyemizden en az bir üye vakfımıza üye yapmasını rica ediyoruz.</a:t>
            </a:r>
          </a:p>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a:latin typeface="Arial" panose="020B0604020202020204" pitchFamily="34" charset="0"/>
                <a:cs typeface="Arial" panose="020B0604020202020204" pitchFamily="34" charset="0"/>
              </a:rPr>
              <a:t>Başta kurucularımız olmak üzere vakfımızı bu günlere getiren kıymetli mütevellilerimize, yönetim kurulumuza, bağışçılarımıza teşekkür eder, ebediyete intikal etmiş kurucularımızı, üyelerimizi, bağışçılarımızı minnet ve rahmetle anarım.</a:t>
            </a:r>
          </a:p>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a:latin typeface="Arial" panose="020B0604020202020204" pitchFamily="34" charset="0"/>
                <a:cs typeface="Arial" panose="020B0604020202020204" pitchFamily="34" charset="0"/>
              </a:rPr>
              <a:t>Hayatta olan tüm bağışçılarımıza, vakfımıza emeği geçen herkese ve tüm öğrencilerimize SEV ailesi adına sevgi, saygı ve şükranlarımı sunarım. </a:t>
            </a:r>
          </a:p>
          <a:p>
            <a:pPr algn="just">
              <a:lnSpc>
                <a:spcPct val="107000"/>
              </a:lnSpc>
              <a:spcAft>
                <a:spcPts val="800"/>
              </a:spcAft>
            </a:pPr>
            <a:endParaRPr lang="tr-TR" sz="1600" dirty="0">
              <a:latin typeface="Arial" panose="020B0604020202020204" pitchFamily="34" charset="0"/>
              <a:cs typeface="Arial" panose="020B0604020202020204" pitchFamily="34" charset="0"/>
            </a:endParaRPr>
          </a:p>
          <a:p>
            <a:pPr algn="just">
              <a:lnSpc>
                <a:spcPct val="107000"/>
              </a:lnSpc>
              <a:spcAft>
                <a:spcPts val="800"/>
              </a:spcAft>
            </a:pPr>
            <a:r>
              <a:rPr lang="tr-TR" sz="1600"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BEKİR KALIR</a:t>
            </a:r>
          </a:p>
          <a:p>
            <a:pPr algn="just">
              <a:lnSpc>
                <a:spcPct val="107000"/>
              </a:lnSpc>
              <a:spcAft>
                <a:spcPts val="800"/>
              </a:spcAft>
            </a:pPr>
            <a:r>
              <a:rPr lang="tr-TR" sz="1600" b="1">
                <a:latin typeface="Arial" panose="020B0604020202020204" pitchFamily="34" charset="0"/>
                <a:cs typeface="Arial" panose="020B0604020202020204" pitchFamily="34" charset="0"/>
              </a:rPr>
              <a:t>Mütevelliler </a:t>
            </a:r>
            <a:r>
              <a:rPr lang="tr-TR" sz="1600" b="1" dirty="0">
                <a:latin typeface="Arial" panose="020B0604020202020204" pitchFamily="34" charset="0"/>
                <a:cs typeface="Arial" panose="020B0604020202020204" pitchFamily="34" charset="0"/>
              </a:rPr>
              <a:t>Heyeti Başkanı</a:t>
            </a:r>
          </a:p>
          <a:p>
            <a:pPr algn="just">
              <a:lnSpc>
                <a:spcPct val="107000"/>
              </a:lnSpc>
              <a:spcAft>
                <a:spcPts val="800"/>
              </a:spcAft>
            </a:pPr>
            <a:r>
              <a:rPr lang="tr-TR" sz="1600" dirty="0">
                <a:latin typeface="Arial" panose="020B0604020202020204" pitchFamily="34" charset="0"/>
                <a:cs typeface="Arial" panose="020B0604020202020204" pitchFamily="34" charset="0"/>
              </a:rPr>
              <a:t>	</a:t>
            </a:r>
          </a:p>
          <a:p>
            <a:pPr algn="just">
              <a:lnSpc>
                <a:spcPct val="107000"/>
              </a:lnSpc>
              <a:spcAft>
                <a:spcPts val="800"/>
              </a:spcAft>
            </a:pPr>
            <a:r>
              <a:rPr lang="tr-TR" sz="1600" dirty="0">
                <a:latin typeface="Arial" panose="020B0604020202020204" pitchFamily="34" charset="0"/>
                <a:cs typeface="Arial" panose="020B0604020202020204" pitchFamily="34" charset="0"/>
              </a:rPr>
              <a:t>		</a:t>
            </a:r>
          </a:p>
          <a:p>
            <a:pPr algn="just">
              <a:lnSpc>
                <a:spcPct val="107000"/>
              </a:lnSpc>
              <a:spcAft>
                <a:spcPts val="800"/>
              </a:spcAft>
            </a:pPr>
            <a:endParaRPr lang="tr-T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3356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2286000" y="0"/>
            <a:ext cx="9906000" cy="554038"/>
          </a:xfrm>
        </p:spPr>
        <p:txBody>
          <a:bodyPr>
            <a:normAutofit fontScale="90000"/>
          </a:bodyPr>
          <a:lstStyle/>
          <a:p>
            <a:endParaRPr lang="tr-TR" dirty="0"/>
          </a:p>
        </p:txBody>
      </p:sp>
      <p:graphicFrame>
        <p:nvGraphicFramePr>
          <p:cNvPr id="14" name="Nesne 13"/>
          <p:cNvGraphicFramePr>
            <a:graphicFrameLocks noChangeAspect="1"/>
          </p:cNvGraphicFramePr>
          <p:nvPr>
            <p:extLst>
              <p:ext uri="{D42A27DB-BD31-4B8C-83A1-F6EECF244321}">
                <p14:modId xmlns:p14="http://schemas.microsoft.com/office/powerpoint/2010/main" val="1956921975"/>
              </p:ext>
            </p:extLst>
          </p:nvPr>
        </p:nvGraphicFramePr>
        <p:xfrm>
          <a:off x="0" y="0"/>
          <a:ext cx="12191999" cy="7015118"/>
        </p:xfrm>
        <a:graphic>
          <a:graphicData uri="http://schemas.openxmlformats.org/presentationml/2006/ole">
            <mc:AlternateContent xmlns:mc="http://schemas.openxmlformats.org/markup-compatibility/2006">
              <mc:Choice xmlns:v="urn:schemas-microsoft-com:vml" Requires="v">
                <p:oleObj name="Acrobat Document" r:id="rId2" imgW="5667326" imgH="4000460" progId="Acrobat.Document.DC">
                  <p:embed/>
                </p:oleObj>
              </mc:Choice>
              <mc:Fallback>
                <p:oleObj name="Acrobat Document" r:id="rId2" imgW="5667326" imgH="4000460" progId="Acrobat.Document.DC">
                  <p:embed/>
                  <p:pic>
                    <p:nvPicPr>
                      <p:cNvPr id="0" name=""/>
                      <p:cNvPicPr/>
                      <p:nvPr/>
                    </p:nvPicPr>
                    <p:blipFill>
                      <a:blip r:embed="rId3"/>
                      <a:stretch>
                        <a:fillRect/>
                      </a:stretch>
                    </p:blipFill>
                    <p:spPr>
                      <a:xfrm>
                        <a:off x="0" y="0"/>
                        <a:ext cx="12191999" cy="7015118"/>
                      </a:xfrm>
                      <a:prstGeom prst="rect">
                        <a:avLst/>
                      </a:prstGeom>
                    </p:spPr>
                  </p:pic>
                </p:oleObj>
              </mc:Fallback>
            </mc:AlternateContent>
          </a:graphicData>
        </a:graphic>
      </p:graphicFrame>
      <p:pic>
        <p:nvPicPr>
          <p:cNvPr id="16" name="Resim 15"/>
          <p:cNvPicPr/>
          <p:nvPr/>
        </p:nvPicPr>
        <p:blipFill>
          <a:blip r:embed="rId4" cstate="print">
            <a:extLst>
              <a:ext uri="{28A0092B-C50C-407E-A947-70E740481C1C}">
                <a14:useLocalDpi xmlns:a14="http://schemas.microsoft.com/office/drawing/2010/main" val="0"/>
              </a:ext>
            </a:extLst>
          </a:blip>
          <a:stretch>
            <a:fillRect/>
          </a:stretch>
        </p:blipFill>
        <p:spPr>
          <a:xfrm>
            <a:off x="5055034" y="770890"/>
            <a:ext cx="1769110" cy="1658620"/>
          </a:xfrm>
          <a:prstGeom prst="rect">
            <a:avLst/>
          </a:prstGeom>
        </p:spPr>
      </p:pic>
      <p:pic>
        <p:nvPicPr>
          <p:cNvPr id="17" name="Resim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2435" y="4848726"/>
            <a:ext cx="1644565" cy="1580325"/>
          </a:xfrm>
          <a:prstGeom prst="rect">
            <a:avLst/>
          </a:prstGeom>
        </p:spPr>
      </p:pic>
      <p:pic>
        <p:nvPicPr>
          <p:cNvPr id="18" name="Resim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1521" y="4930368"/>
            <a:ext cx="1672623" cy="1498683"/>
          </a:xfrm>
          <a:prstGeom prst="rect">
            <a:avLst/>
          </a:prstGeom>
        </p:spPr>
      </p:pic>
      <p:pic>
        <p:nvPicPr>
          <p:cNvPr id="19" name="Resim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9671" y="2738868"/>
            <a:ext cx="1685424" cy="1708768"/>
          </a:xfrm>
          <a:prstGeom prst="rect">
            <a:avLst/>
          </a:prstGeom>
        </p:spPr>
      </p:pic>
      <p:pic>
        <p:nvPicPr>
          <p:cNvPr id="20" name="Resim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2435" y="2889320"/>
            <a:ext cx="1592805" cy="1558316"/>
          </a:xfrm>
          <a:prstGeom prst="rect">
            <a:avLst/>
          </a:prstGeom>
        </p:spPr>
      </p:pic>
      <p:pic>
        <p:nvPicPr>
          <p:cNvPr id="21" name="Resim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79671" y="4930368"/>
            <a:ext cx="1608195" cy="1470919"/>
          </a:xfrm>
          <a:prstGeom prst="rect">
            <a:avLst/>
          </a:prstGeom>
        </p:spPr>
      </p:pic>
      <p:pic>
        <p:nvPicPr>
          <p:cNvPr id="22" name="Resim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1522" y="2851866"/>
            <a:ext cx="1672622" cy="1595770"/>
          </a:xfrm>
          <a:prstGeom prst="rect">
            <a:avLst/>
          </a:prstGeom>
        </p:spPr>
      </p:pic>
    </p:spTree>
    <p:extLst>
      <p:ext uri="{BB962C8B-B14F-4D97-AF65-F5344CB8AC3E}">
        <p14:creationId xmlns:p14="http://schemas.microsoft.com/office/powerpoint/2010/main" val="3572665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520072" y="267798"/>
            <a:ext cx="8950489" cy="627394"/>
          </a:xfrm>
        </p:spPr>
        <p:txBody>
          <a:bodyPr>
            <a:normAutofit fontScale="90000"/>
          </a:bodyPr>
          <a:lstStyle/>
          <a:p>
            <a:pPr algn="ctr"/>
            <a:r>
              <a:rPr lang="tr-TR" dirty="0"/>
              <a:t>11.DÖNEM DENETİM KURULU</a:t>
            </a:r>
            <a:br>
              <a:rPr lang="tr-TR" dirty="0"/>
            </a:br>
            <a:r>
              <a:rPr lang="tr-TR" dirty="0"/>
              <a:t>2021-2024</a:t>
            </a:r>
          </a:p>
        </p:txBody>
      </p:sp>
      <p:sp>
        <p:nvSpPr>
          <p:cNvPr id="8" name="Metin Yer Tutucusu 7"/>
          <p:cNvSpPr>
            <a:spLocks noGrp="1"/>
          </p:cNvSpPr>
          <p:nvPr>
            <p:ph type="body" sz="half" idx="13"/>
          </p:nvPr>
        </p:nvSpPr>
        <p:spPr>
          <a:xfrm>
            <a:off x="1718262" y="2950251"/>
            <a:ext cx="8752299" cy="704301"/>
          </a:xfrm>
        </p:spPr>
        <p:txBody>
          <a:bodyPr>
            <a:noAutofit/>
          </a:bodyPr>
          <a:lstStyle/>
          <a:p>
            <a:r>
              <a:rPr lang="tr-TR" dirty="0">
                <a:latin typeface="Arial" panose="020B0604020202020204" pitchFamily="34" charset="0"/>
                <a:cs typeface="Arial" panose="020B0604020202020204" pitchFamily="34" charset="0"/>
              </a:rPr>
              <a:t>                                                                          FAHRİ CEYLAN</a:t>
            </a:r>
          </a:p>
          <a:p>
            <a:r>
              <a:rPr lang="tr-TR" dirty="0">
                <a:latin typeface="Arial" panose="020B0604020202020204" pitchFamily="34" charset="0"/>
                <a:cs typeface="Arial" panose="020B0604020202020204" pitchFamily="34" charset="0"/>
              </a:rPr>
              <a:t>                                                                              BAŞKAN</a:t>
            </a:r>
          </a:p>
        </p:txBody>
      </p:sp>
      <p:sp>
        <p:nvSpPr>
          <p:cNvPr id="7" name="Metin Yer Tutucusu 6"/>
          <p:cNvSpPr>
            <a:spLocks noGrp="1"/>
          </p:cNvSpPr>
          <p:nvPr>
            <p:ph type="body" sz="half" idx="2"/>
          </p:nvPr>
        </p:nvSpPr>
        <p:spPr>
          <a:xfrm>
            <a:off x="1231351" y="5627733"/>
            <a:ext cx="10341055" cy="1012910"/>
          </a:xfrm>
        </p:spPr>
        <p:txBody>
          <a:bodyPr>
            <a:normAutofit/>
          </a:bodyPr>
          <a:lstStyle/>
          <a:p>
            <a:r>
              <a:rPr lang="tr-TR" dirty="0"/>
              <a:t>               AHMET EMEL                                                                       KADİR TOMBAKTEPE</a:t>
            </a:r>
          </a:p>
          <a:p>
            <a:r>
              <a:rPr lang="tr-TR" dirty="0"/>
              <a:t>                    ÜYE                                                                                            </a:t>
            </a:r>
            <a:r>
              <a:rPr lang="tr-TR" dirty="0" err="1"/>
              <a:t>ÜYE</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6627" y="3566322"/>
            <a:ext cx="1566672" cy="2061411"/>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9643" y="3654553"/>
            <a:ext cx="1755649" cy="205740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8967" y="972099"/>
            <a:ext cx="1770888" cy="1978152"/>
          </a:xfrm>
          <a:prstGeom prst="rect">
            <a:avLst/>
          </a:prstGeom>
        </p:spPr>
      </p:pic>
    </p:spTree>
    <p:extLst>
      <p:ext uri="{BB962C8B-B14F-4D97-AF65-F5344CB8AC3E}">
        <p14:creationId xmlns:p14="http://schemas.microsoft.com/office/powerpoint/2010/main" val="32505699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vre">
  <a:themeElements>
    <a:clrScheme name="Devre">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Devre">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vre">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
  <TotalTime>8458</TotalTime>
  <Words>4479</Words>
  <Application>Microsoft Office PowerPoint</Application>
  <PresentationFormat>Geniş ekran</PresentationFormat>
  <Paragraphs>485</Paragraphs>
  <Slides>59</Slides>
  <Notes>0</Notes>
  <HiddenSlides>0</HiddenSlides>
  <MMClips>0</MMClips>
  <ScaleCrop>false</ScaleCrop>
  <HeadingPairs>
    <vt:vector size="8" baseType="variant">
      <vt:variant>
        <vt:lpstr>Kullanılan Yazı Tipleri</vt:lpstr>
      </vt:variant>
      <vt:variant>
        <vt:i4>3</vt:i4>
      </vt:variant>
      <vt:variant>
        <vt:lpstr>Tema</vt:lpstr>
      </vt:variant>
      <vt:variant>
        <vt:i4>1</vt:i4>
      </vt:variant>
      <vt:variant>
        <vt:lpstr>Eklenmiş OLE Hizmet Programları</vt:lpstr>
      </vt:variant>
      <vt:variant>
        <vt:i4>1</vt:i4>
      </vt:variant>
      <vt:variant>
        <vt:lpstr>Slayt Başlıkları</vt:lpstr>
      </vt:variant>
      <vt:variant>
        <vt:i4>59</vt:i4>
      </vt:variant>
    </vt:vector>
  </HeadingPairs>
  <TitlesOfParts>
    <vt:vector size="64" baseType="lpstr">
      <vt:lpstr>Arial</vt:lpstr>
      <vt:lpstr>Calibri</vt:lpstr>
      <vt:lpstr>Tw Cen MT</vt:lpstr>
      <vt:lpstr>Devre</vt:lpstr>
      <vt:lpstr>Acrobat Document</vt:lpstr>
      <vt:lpstr>PowerPoint Sunusu</vt:lpstr>
      <vt:lpstr>           ‘’BÜTÜN ÜMİDİM GENÇLİKTEDİR.’’</vt:lpstr>
      <vt:lpstr>PowerPoint Sunusu</vt:lpstr>
      <vt:lpstr>Bekir kalır yönetim kurulu başkanı</vt:lpstr>
      <vt:lpstr>YÖNETİM KURULUBAŞKANININ MESAJI</vt:lpstr>
      <vt:lpstr>PowerPoint Sunusu</vt:lpstr>
      <vt:lpstr>PowerPoint Sunusu</vt:lpstr>
      <vt:lpstr>PowerPoint Sunusu</vt:lpstr>
      <vt:lpstr>11.DÖNEM DENETİM KURULU 2021-2024</vt:lpstr>
      <vt:lpstr>SEV’İN kurucuları</vt:lpstr>
      <vt:lpstr>Kurucu ve Onursal başkanımız                                               atilla şamdan</vt:lpstr>
      <vt:lpstr>EĞİTİM İÇİN BİR VAKIF DOĞUYOR</vt:lpstr>
      <vt:lpstr>SEV’İ SEV YAPAN DEĞERLER</vt:lpstr>
      <vt:lpstr>VAKFIN AMACI</vt:lpstr>
      <vt:lpstr>PowerPoint Sunusu</vt:lpstr>
      <vt:lpstr>Sev kaynakları </vt:lpstr>
      <vt:lpstr>BURSLARIMIZ</vt:lpstr>
      <vt:lpstr>      </vt:lpstr>
      <vt:lpstr>PowerPoint Sunusu</vt:lpstr>
      <vt:lpstr>BURSİYERLERİMİZİN OKUL VE BÖLÜMLERİ</vt:lpstr>
      <vt:lpstr>PowerPoint Sunusu</vt:lpstr>
      <vt:lpstr>PowerPoint Sunusu</vt:lpstr>
      <vt:lpstr>PowerPoint Sunusu</vt:lpstr>
      <vt:lpstr>PowerPoint Sunusu</vt:lpstr>
      <vt:lpstr>PowerPoint Sunusu</vt:lpstr>
      <vt:lpstr>PowerPoint Sunusu</vt:lpstr>
      <vt:lpstr>PowerPoint Sunusu</vt:lpstr>
      <vt:lpstr>Kaynak geliştirme</vt:lpstr>
      <vt:lpstr>Kaynak geliştirme</vt:lpstr>
      <vt:lpstr>Kaynak geliştirme</vt:lpstr>
      <vt:lpstr>KÜLTÜR YAYINLARIMIZ</vt:lpstr>
      <vt:lpstr>PowerPoint Sunusu</vt:lpstr>
      <vt:lpstr>PowerPoint Sunusu</vt:lpstr>
      <vt:lpstr>PowerPoint Sunusu</vt:lpstr>
      <vt:lpstr>PowerPoint Sunusu</vt:lpstr>
      <vt:lpstr>Sivrihisar geleneksel sarka</vt:lpstr>
      <vt:lpstr>Sivrihisar geleneksel kilim motifi</vt:lpstr>
      <vt:lpstr>Sivrihisar'da artık gelenekselleşen okullarımızdan gelen talep üzerine öğrencilerin kışlık bot ve mont ihtiyaçlarını karşılamaya çalıştık. Sayenizde..</vt:lpstr>
      <vt:lpstr>Aylık Bülten Oluşturmaya başladık.</vt:lpstr>
      <vt:lpstr>BİLANÇO ve GELİR TABLOSU (tl)</vt:lpstr>
      <vt:lpstr>2023 YILINDa sev ailesine katılanlar </vt:lpstr>
      <vt:lpstr>2023 YILINDA AY BAZINDA FAALİYETLERİMİZ </vt:lpstr>
      <vt:lpstr> </vt:lpstr>
      <vt:lpstr> </vt:lpstr>
      <vt:lpstr> </vt:lpstr>
      <vt:lpstr> </vt:lpstr>
      <vt:lpstr> </vt:lpstr>
      <vt:lpstr> </vt:lpstr>
      <vt:lpstr> </vt:lpstr>
      <vt:lpstr> </vt:lpstr>
      <vt:lpstr> </vt:lpstr>
      <vt:lpstr> </vt:lpstr>
      <vt:lpstr> </vt:lpstr>
      <vt:lpstr> </vt:lpstr>
      <vt:lpstr> </vt:lpstr>
      <vt:lpstr> </vt:lpstr>
      <vt:lpstr> </vt:lpstr>
      <vt:lpstr>PowerPoint Sunusu</vt:lpstr>
      <vt:lpstr>Dönem içerisinde yönetim kurulu,  aşağıda görev bölümü ile çalışmalarını sürdürmüştür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Sekreter</dc:creator>
  <cp:lastModifiedBy>Eses Alan</cp:lastModifiedBy>
  <cp:revision>421</cp:revision>
  <cp:lastPrinted>2024-05-02T13:26:51Z</cp:lastPrinted>
  <dcterms:created xsi:type="dcterms:W3CDTF">2022-02-26T08:37:39Z</dcterms:created>
  <dcterms:modified xsi:type="dcterms:W3CDTF">2024-05-14T11:08:45Z</dcterms:modified>
</cp:coreProperties>
</file>