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8" r:id="rId2"/>
    <p:sldId id="256" r:id="rId3"/>
    <p:sldId id="309" r:id="rId4"/>
    <p:sldId id="310" r:id="rId5"/>
    <p:sldId id="259" r:id="rId6"/>
    <p:sldId id="279" r:id="rId7"/>
    <p:sldId id="311" r:id="rId8"/>
    <p:sldId id="260" r:id="rId9"/>
    <p:sldId id="284" r:id="rId10"/>
    <p:sldId id="263" r:id="rId11"/>
    <p:sldId id="264" r:id="rId12"/>
    <p:sldId id="281" r:id="rId13"/>
    <p:sldId id="258" r:id="rId14"/>
    <p:sldId id="257" r:id="rId15"/>
    <p:sldId id="282" r:id="rId16"/>
    <p:sldId id="283" r:id="rId17"/>
    <p:sldId id="261" r:id="rId18"/>
    <p:sldId id="262" r:id="rId19"/>
    <p:sldId id="276" r:id="rId20"/>
    <p:sldId id="300" r:id="rId21"/>
    <p:sldId id="312" r:id="rId22"/>
    <p:sldId id="313" r:id="rId23"/>
    <p:sldId id="314" r:id="rId24"/>
    <p:sldId id="315" r:id="rId25"/>
    <p:sldId id="316" r:id="rId26"/>
    <p:sldId id="317" r:id="rId27"/>
    <p:sldId id="265" r:id="rId28"/>
    <p:sldId id="291" r:id="rId29"/>
    <p:sldId id="292" r:id="rId30"/>
    <p:sldId id="293" r:id="rId31"/>
    <p:sldId id="308" r:id="rId32"/>
    <p:sldId id="296" r:id="rId33"/>
    <p:sldId id="297" r:id="rId34"/>
    <p:sldId id="267" r:id="rId35"/>
    <p:sldId id="268" r:id="rId36"/>
    <p:sldId id="266" r:id="rId37"/>
    <p:sldId id="280" r:id="rId38"/>
    <p:sldId id="295" r:id="rId39"/>
    <p:sldId id="269" r:id="rId40"/>
    <p:sldId id="271" r:id="rId41"/>
    <p:sldId id="272" r:id="rId42"/>
    <p:sldId id="273" r:id="rId43"/>
    <p:sldId id="285" r:id="rId44"/>
    <p:sldId id="286" r:id="rId45"/>
    <p:sldId id="287" r:id="rId46"/>
    <p:sldId id="288" r:id="rId47"/>
    <p:sldId id="290" r:id="rId48"/>
    <p:sldId id="289" r:id="rId49"/>
    <p:sldId id="274" r:id="rId5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snapToGrid="0">
      <p:cViewPr varScale="1">
        <p:scale>
          <a:sx n="80" d="100"/>
          <a:sy n="80" d="100"/>
        </p:scale>
        <p:origin x="36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tr-TR" dirty="0"/>
              <a:t>SİVRİHİSAR EĞİTİM VAKFI </a:t>
            </a:r>
          </a:p>
          <a:p>
            <a:pPr>
              <a:defRPr/>
            </a:pPr>
            <a:r>
              <a:rPr lang="tr-TR" dirty="0"/>
              <a:t>BURS VERİLEN ÖĞRENCİ GRAFİĞİ</a:t>
            </a:r>
          </a:p>
          <a:p>
            <a:pPr>
              <a:defRPr/>
            </a:pPr>
            <a:r>
              <a:rPr lang="tr-TR" dirty="0" smtClean="0"/>
              <a:t>Toplamda 1743</a:t>
            </a:r>
            <a:endParaRPr lang="tr-TR" dirty="0"/>
          </a:p>
        </c:rich>
      </c:tx>
      <c:layout>
        <c:manualLayout>
          <c:xMode val="edge"/>
          <c:yMode val="edge"/>
          <c:x val="0.26931090079149045"/>
          <c:y val="0"/>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3.496591372467938E-2"/>
          <c:y val="0.31372503480209141"/>
          <c:w val="0.84395458226365039"/>
          <c:h val="0.52156710606331347"/>
        </c:manualLayout>
      </c:layout>
      <c:barChart>
        <c:barDir val="col"/>
        <c:grouping val="clustered"/>
        <c:varyColors val="0"/>
        <c:ser>
          <c:idx val="0"/>
          <c:order val="0"/>
          <c:tx>
            <c:strRef>
              <c:f>Sayfa2!$B$2</c:f>
              <c:strCache>
                <c:ptCount val="1"/>
                <c:pt idx="0">
                  <c:v>ERKEK</c:v>
                </c:pt>
              </c:strCache>
            </c:strRef>
          </c:tx>
          <c:spPr>
            <a:gradFill rotWithShape="1">
              <a:gsLst>
                <a:gs pos="0">
                  <a:schemeClr val="accent2">
                    <a:tint val="94000"/>
                    <a:satMod val="105000"/>
                    <a:lumMod val="102000"/>
                  </a:schemeClr>
                </a:gs>
                <a:gs pos="100000">
                  <a:schemeClr val="accent2">
                    <a:shade val="74000"/>
                    <a:satMod val="128000"/>
                    <a:lumMod val="100000"/>
                  </a:schemeClr>
                </a:gs>
              </a:gsLst>
              <a:lin ang="5400000" scaled="0"/>
            </a:gradFill>
            <a:ln>
              <a:noFill/>
            </a:ln>
            <a:effectLst>
              <a:outerShdw blurRad="57150" dist="19050" dir="5400000" algn="ctr" rotWithShape="0">
                <a:srgbClr val="000000">
                  <a:alpha val="63000"/>
                </a:srgbClr>
              </a:outerShdw>
            </a:effectLst>
          </c:spPr>
          <c:invertIfNegative val="0"/>
          <c:cat>
            <c:strRef>
              <c:f>Sayfa2!$A$3:$A$23</c:f>
              <c:strCache>
                <c:ptCount val="21"/>
                <c:pt idx="0">
                  <c:v>2001-2002</c:v>
                </c:pt>
                <c:pt idx="1">
                  <c:v>2002-2003</c:v>
                </c:pt>
                <c:pt idx="2">
                  <c:v>2003-2004</c:v>
                </c:pt>
                <c:pt idx="3">
                  <c:v>2004-2005</c:v>
                </c:pt>
                <c:pt idx="4">
                  <c:v>2005-2006</c:v>
                </c:pt>
                <c:pt idx="5">
                  <c:v>2006-2007</c:v>
                </c:pt>
                <c:pt idx="6">
                  <c:v>2007-2008</c:v>
                </c:pt>
                <c:pt idx="7">
                  <c:v>2008-2009</c:v>
                </c:pt>
                <c:pt idx="8">
                  <c:v>2009-2010</c:v>
                </c:pt>
                <c:pt idx="9">
                  <c:v>2010-2011</c:v>
                </c:pt>
                <c:pt idx="10">
                  <c:v>2011-2012</c:v>
                </c:pt>
                <c:pt idx="11">
                  <c:v>2012-2013</c:v>
                </c:pt>
                <c:pt idx="12">
                  <c:v>2013-2014</c:v>
                </c:pt>
                <c:pt idx="13">
                  <c:v>2014-2015</c:v>
                </c:pt>
                <c:pt idx="14">
                  <c:v>2015-2016</c:v>
                </c:pt>
                <c:pt idx="15">
                  <c:v>2016-2017</c:v>
                </c:pt>
                <c:pt idx="16">
                  <c:v>2017-2018</c:v>
                </c:pt>
                <c:pt idx="17">
                  <c:v>2018-2019</c:v>
                </c:pt>
                <c:pt idx="18">
                  <c:v>2019-2020</c:v>
                </c:pt>
                <c:pt idx="19">
                  <c:v>2020-2021</c:v>
                </c:pt>
                <c:pt idx="20">
                  <c:v>2021-2022</c:v>
                </c:pt>
              </c:strCache>
            </c:strRef>
          </c:cat>
          <c:val>
            <c:numRef>
              <c:f>Sayfa2!$B$3:$B$23</c:f>
              <c:numCache>
                <c:formatCode>General</c:formatCode>
                <c:ptCount val="21"/>
                <c:pt idx="0">
                  <c:v>16</c:v>
                </c:pt>
                <c:pt idx="1">
                  <c:v>23</c:v>
                </c:pt>
                <c:pt idx="2">
                  <c:v>26</c:v>
                </c:pt>
                <c:pt idx="3">
                  <c:v>48</c:v>
                </c:pt>
                <c:pt idx="4">
                  <c:v>57</c:v>
                </c:pt>
                <c:pt idx="5">
                  <c:v>52</c:v>
                </c:pt>
                <c:pt idx="6">
                  <c:v>53</c:v>
                </c:pt>
                <c:pt idx="7">
                  <c:v>58</c:v>
                </c:pt>
                <c:pt idx="8">
                  <c:v>66</c:v>
                </c:pt>
                <c:pt idx="9">
                  <c:v>27</c:v>
                </c:pt>
                <c:pt idx="10">
                  <c:v>30</c:v>
                </c:pt>
                <c:pt idx="11">
                  <c:v>50</c:v>
                </c:pt>
                <c:pt idx="12">
                  <c:v>21</c:v>
                </c:pt>
                <c:pt idx="13">
                  <c:v>31</c:v>
                </c:pt>
                <c:pt idx="14">
                  <c:v>27</c:v>
                </c:pt>
                <c:pt idx="15">
                  <c:v>31</c:v>
                </c:pt>
                <c:pt idx="16">
                  <c:v>30</c:v>
                </c:pt>
                <c:pt idx="17">
                  <c:v>35</c:v>
                </c:pt>
                <c:pt idx="18">
                  <c:v>25</c:v>
                </c:pt>
                <c:pt idx="19">
                  <c:v>21</c:v>
                </c:pt>
                <c:pt idx="20">
                  <c:v>37</c:v>
                </c:pt>
              </c:numCache>
            </c:numRef>
          </c:val>
          <c:extLst>
            <c:ext xmlns:c16="http://schemas.microsoft.com/office/drawing/2014/chart" uri="{C3380CC4-5D6E-409C-BE32-E72D297353CC}">
              <c16:uniqueId val="{00000000-AE89-4E6C-8096-BABB71DE16C0}"/>
            </c:ext>
          </c:extLst>
        </c:ser>
        <c:ser>
          <c:idx val="1"/>
          <c:order val="1"/>
          <c:tx>
            <c:strRef>
              <c:f>Sayfa2!$C$2</c:f>
              <c:strCache>
                <c:ptCount val="1"/>
                <c:pt idx="0">
                  <c:v>KIZ</c:v>
                </c:pt>
              </c:strCache>
            </c:strRef>
          </c:tx>
          <c:spPr>
            <a:gradFill rotWithShape="1">
              <a:gsLst>
                <a:gs pos="0">
                  <a:schemeClr val="accent4">
                    <a:tint val="94000"/>
                    <a:satMod val="105000"/>
                    <a:lumMod val="102000"/>
                  </a:schemeClr>
                </a:gs>
                <a:gs pos="100000">
                  <a:schemeClr val="accent4">
                    <a:shade val="74000"/>
                    <a:satMod val="128000"/>
                    <a:lumMod val="100000"/>
                  </a:schemeClr>
                </a:gs>
              </a:gsLst>
              <a:lin ang="5400000" scaled="0"/>
            </a:gradFill>
            <a:ln>
              <a:noFill/>
            </a:ln>
            <a:effectLst>
              <a:outerShdw blurRad="57150" dist="19050" dir="5400000" algn="ctr" rotWithShape="0">
                <a:srgbClr val="000000">
                  <a:alpha val="63000"/>
                </a:srgbClr>
              </a:outerShdw>
            </a:effectLst>
          </c:spPr>
          <c:invertIfNegative val="0"/>
          <c:cat>
            <c:strRef>
              <c:f>Sayfa2!$A$3:$A$23</c:f>
              <c:strCache>
                <c:ptCount val="21"/>
                <c:pt idx="0">
                  <c:v>2001-2002</c:v>
                </c:pt>
                <c:pt idx="1">
                  <c:v>2002-2003</c:v>
                </c:pt>
                <c:pt idx="2">
                  <c:v>2003-2004</c:v>
                </c:pt>
                <c:pt idx="3">
                  <c:v>2004-2005</c:v>
                </c:pt>
                <c:pt idx="4">
                  <c:v>2005-2006</c:v>
                </c:pt>
                <c:pt idx="5">
                  <c:v>2006-2007</c:v>
                </c:pt>
                <c:pt idx="6">
                  <c:v>2007-2008</c:v>
                </c:pt>
                <c:pt idx="7">
                  <c:v>2008-2009</c:v>
                </c:pt>
                <c:pt idx="8">
                  <c:v>2009-2010</c:v>
                </c:pt>
                <c:pt idx="9">
                  <c:v>2010-2011</c:v>
                </c:pt>
                <c:pt idx="10">
                  <c:v>2011-2012</c:v>
                </c:pt>
                <c:pt idx="11">
                  <c:v>2012-2013</c:v>
                </c:pt>
                <c:pt idx="12">
                  <c:v>2013-2014</c:v>
                </c:pt>
                <c:pt idx="13">
                  <c:v>2014-2015</c:v>
                </c:pt>
                <c:pt idx="14">
                  <c:v>2015-2016</c:v>
                </c:pt>
                <c:pt idx="15">
                  <c:v>2016-2017</c:v>
                </c:pt>
                <c:pt idx="16">
                  <c:v>2017-2018</c:v>
                </c:pt>
                <c:pt idx="17">
                  <c:v>2018-2019</c:v>
                </c:pt>
                <c:pt idx="18">
                  <c:v>2019-2020</c:v>
                </c:pt>
                <c:pt idx="19">
                  <c:v>2020-2021</c:v>
                </c:pt>
                <c:pt idx="20">
                  <c:v>2021-2022</c:v>
                </c:pt>
              </c:strCache>
            </c:strRef>
          </c:cat>
          <c:val>
            <c:numRef>
              <c:f>Sayfa2!$C$3:$C$23</c:f>
              <c:numCache>
                <c:formatCode>General</c:formatCode>
                <c:ptCount val="21"/>
                <c:pt idx="0">
                  <c:v>15</c:v>
                </c:pt>
                <c:pt idx="1">
                  <c:v>18</c:v>
                </c:pt>
                <c:pt idx="2">
                  <c:v>29</c:v>
                </c:pt>
                <c:pt idx="3">
                  <c:v>45</c:v>
                </c:pt>
                <c:pt idx="4">
                  <c:v>43</c:v>
                </c:pt>
                <c:pt idx="5">
                  <c:v>58</c:v>
                </c:pt>
                <c:pt idx="6">
                  <c:v>57</c:v>
                </c:pt>
                <c:pt idx="7">
                  <c:v>66</c:v>
                </c:pt>
                <c:pt idx="8">
                  <c:v>56</c:v>
                </c:pt>
                <c:pt idx="9">
                  <c:v>50</c:v>
                </c:pt>
                <c:pt idx="10">
                  <c:v>50</c:v>
                </c:pt>
                <c:pt idx="11">
                  <c:v>51</c:v>
                </c:pt>
                <c:pt idx="12">
                  <c:v>30</c:v>
                </c:pt>
                <c:pt idx="13">
                  <c:v>40</c:v>
                </c:pt>
                <c:pt idx="14">
                  <c:v>54</c:v>
                </c:pt>
                <c:pt idx="15">
                  <c:v>49</c:v>
                </c:pt>
                <c:pt idx="16">
                  <c:v>40</c:v>
                </c:pt>
                <c:pt idx="17">
                  <c:v>50</c:v>
                </c:pt>
                <c:pt idx="18">
                  <c:v>65</c:v>
                </c:pt>
                <c:pt idx="19">
                  <c:v>57</c:v>
                </c:pt>
                <c:pt idx="20">
                  <c:v>56</c:v>
                </c:pt>
              </c:numCache>
            </c:numRef>
          </c:val>
          <c:extLst>
            <c:ext xmlns:c16="http://schemas.microsoft.com/office/drawing/2014/chart" uri="{C3380CC4-5D6E-409C-BE32-E72D297353CC}">
              <c16:uniqueId val="{00000001-AE89-4E6C-8096-BABB71DE16C0}"/>
            </c:ext>
          </c:extLst>
        </c:ser>
        <c:dLbls>
          <c:showLegendKey val="0"/>
          <c:showVal val="0"/>
          <c:showCatName val="0"/>
          <c:showSerName val="0"/>
          <c:showPercent val="0"/>
          <c:showBubbleSize val="0"/>
        </c:dLbls>
        <c:gapWidth val="100"/>
        <c:overlap val="-24"/>
        <c:axId val="-1243500432"/>
        <c:axId val="-1243512944"/>
      </c:barChart>
      <c:catAx>
        <c:axId val="-12435004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243512944"/>
        <c:crosses val="autoZero"/>
        <c:auto val="1"/>
        <c:lblAlgn val="ctr"/>
        <c:lblOffset val="100"/>
        <c:noMultiLvlLbl val="0"/>
      </c:catAx>
      <c:valAx>
        <c:axId val="-1243512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243500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dirty="0"/>
              <a:t>SİVRİHİSAR EĞİTİM VAKFI</a:t>
            </a:r>
          </a:p>
          <a:p>
            <a:pPr>
              <a:defRPr/>
            </a:pPr>
            <a:r>
              <a:rPr lang="tr-TR" dirty="0"/>
              <a:t>2021-2022 LİSE BURSİYERLER</a:t>
            </a:r>
          </a:p>
          <a:p>
            <a:pPr>
              <a:defRPr/>
            </a:pPr>
            <a:r>
              <a:rPr lang="tr-TR" dirty="0" smtClean="0"/>
              <a:t>13</a:t>
            </a:r>
            <a:endParaRPr lang="tr-TR"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Sayfa3!$B$2</c:f>
              <c:strCache>
                <c:ptCount val="1"/>
                <c:pt idx="0">
                  <c:v>ERKEK</c:v>
                </c:pt>
              </c:strCache>
            </c:strRef>
          </c:tx>
          <c:spPr>
            <a:solidFill>
              <a:schemeClr val="accent1"/>
            </a:solidFill>
            <a:ln>
              <a:noFill/>
            </a:ln>
            <a:effectLst/>
          </c:spPr>
          <c:invertIfNegative val="0"/>
          <c:cat>
            <c:strRef>
              <c:f>Sayfa3!$A$3:$A$6</c:f>
              <c:strCache>
                <c:ptCount val="1"/>
                <c:pt idx="0">
                  <c:v>2021-2022</c:v>
                </c:pt>
              </c:strCache>
            </c:strRef>
          </c:cat>
          <c:val>
            <c:numRef>
              <c:f>Sayfa3!$B$3:$B$6</c:f>
              <c:numCache>
                <c:formatCode>General</c:formatCode>
                <c:ptCount val="4"/>
                <c:pt idx="0">
                  <c:v>4</c:v>
                </c:pt>
              </c:numCache>
            </c:numRef>
          </c:val>
          <c:extLst>
            <c:ext xmlns:c16="http://schemas.microsoft.com/office/drawing/2014/chart" uri="{C3380CC4-5D6E-409C-BE32-E72D297353CC}">
              <c16:uniqueId val="{00000000-689C-4DC1-B5F3-BE4D2F0C3682}"/>
            </c:ext>
          </c:extLst>
        </c:ser>
        <c:ser>
          <c:idx val="1"/>
          <c:order val="1"/>
          <c:tx>
            <c:strRef>
              <c:f>Sayfa3!$C$2</c:f>
              <c:strCache>
                <c:ptCount val="1"/>
                <c:pt idx="0">
                  <c:v>KIZ</c:v>
                </c:pt>
              </c:strCache>
            </c:strRef>
          </c:tx>
          <c:spPr>
            <a:solidFill>
              <a:schemeClr val="accent3"/>
            </a:solidFill>
            <a:ln>
              <a:noFill/>
            </a:ln>
            <a:effectLst/>
          </c:spPr>
          <c:invertIfNegative val="0"/>
          <c:cat>
            <c:strRef>
              <c:f>Sayfa3!$A$3:$A$6</c:f>
              <c:strCache>
                <c:ptCount val="1"/>
                <c:pt idx="0">
                  <c:v>2021-2022</c:v>
                </c:pt>
              </c:strCache>
            </c:strRef>
          </c:cat>
          <c:val>
            <c:numRef>
              <c:f>Sayfa3!$C$3:$C$6</c:f>
              <c:numCache>
                <c:formatCode>General</c:formatCode>
                <c:ptCount val="4"/>
                <c:pt idx="0">
                  <c:v>8</c:v>
                </c:pt>
              </c:numCache>
            </c:numRef>
          </c:val>
          <c:extLst>
            <c:ext xmlns:c16="http://schemas.microsoft.com/office/drawing/2014/chart" uri="{C3380CC4-5D6E-409C-BE32-E72D297353CC}">
              <c16:uniqueId val="{00000001-689C-4DC1-B5F3-BE4D2F0C3682}"/>
            </c:ext>
          </c:extLst>
        </c:ser>
        <c:dLbls>
          <c:showLegendKey val="0"/>
          <c:showVal val="0"/>
          <c:showCatName val="0"/>
          <c:showSerName val="0"/>
          <c:showPercent val="0"/>
          <c:showBubbleSize val="0"/>
        </c:dLbls>
        <c:gapWidth val="219"/>
        <c:overlap val="-27"/>
        <c:axId val="-1243506960"/>
        <c:axId val="-1243503696"/>
      </c:barChart>
      <c:catAx>
        <c:axId val="-1243506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243503696"/>
        <c:crosses val="autoZero"/>
        <c:auto val="1"/>
        <c:lblAlgn val="ctr"/>
        <c:lblOffset val="100"/>
        <c:noMultiLvlLbl val="0"/>
      </c:catAx>
      <c:valAx>
        <c:axId val="-1243503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243506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tr-TR" smtClean="0"/>
              <a:t>Asıl başlık stili için tıklatın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6267F38-EAEA-4F23-AFCF-7790AF3D20F1}" type="datetimeFigureOut">
              <a:rPr lang="tr-TR" smtClean="0"/>
              <a:t>22.04.2022</a:t>
            </a:fld>
            <a:endParaRPr lang="tr-TR"/>
          </a:p>
        </p:txBody>
      </p:sp>
      <p:sp>
        <p:nvSpPr>
          <p:cNvPr id="5" name="Footer Placeholder 4"/>
          <p:cNvSpPr>
            <a:spLocks noGrp="1"/>
          </p:cNvSpPr>
          <p:nvPr>
            <p:ph type="ftr" sz="quarter" idx="11"/>
          </p:nvPr>
        </p:nvSpPr>
        <p:spPr>
          <a:xfrm>
            <a:off x="1876424" y="5410201"/>
            <a:ext cx="5124886" cy="365125"/>
          </a:xfrm>
        </p:spPr>
        <p:txBody>
          <a:bodyPr/>
          <a:lstStyle/>
          <a:p>
            <a:endParaRPr lang="tr-TR"/>
          </a:p>
        </p:txBody>
      </p:sp>
      <p:sp>
        <p:nvSpPr>
          <p:cNvPr id="6" name="Slide Number Placeholder 5"/>
          <p:cNvSpPr>
            <a:spLocks noGrp="1"/>
          </p:cNvSpPr>
          <p:nvPr>
            <p:ph type="sldNum" sz="quarter" idx="12"/>
          </p:nvPr>
        </p:nvSpPr>
        <p:spPr>
          <a:xfrm>
            <a:off x="9896911" y="5410199"/>
            <a:ext cx="771089" cy="365125"/>
          </a:xfrm>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420161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tr-TR" smtClean="0"/>
              <a:t>Resim eklemek için simgeyi tıklatın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22.04.2022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92589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22.04.2022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643481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tr-TR" smtClean="0"/>
              <a:t>Asıl başlık stili için tıklatın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22.04.2022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08766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22.04.2022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4134357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tr-TR" smtClean="0"/>
              <a:t>Asıl başlık stili için tıklatın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C6267F38-EAEA-4F23-AFCF-7790AF3D20F1}" type="datetimeFigureOut">
              <a:rPr lang="tr-TR" smtClean="0"/>
              <a:t>22.04.2022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514563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tr-TR" smtClean="0"/>
              <a:t>Asıl başlık stili için tıklatın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tr-TR" smtClean="0"/>
              <a:t>Resim eklemek için simgeyi tıklatın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3" name="Date Placeholder 2"/>
          <p:cNvSpPr>
            <a:spLocks noGrp="1"/>
          </p:cNvSpPr>
          <p:nvPr>
            <p:ph type="dt" sz="half" idx="10"/>
          </p:nvPr>
        </p:nvSpPr>
        <p:spPr/>
        <p:txBody>
          <a:bodyPr/>
          <a:lstStyle/>
          <a:p>
            <a:fld id="{C6267F38-EAEA-4F23-AFCF-7790AF3D20F1}" type="datetimeFigureOut">
              <a:rPr lang="tr-TR" smtClean="0"/>
              <a:t>22.04.2022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394617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22.04.2022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3958789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22.04.2022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275336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C6267F38-EAEA-4F23-AFCF-7790AF3D20F1}" type="datetimeFigureOut">
              <a:rPr lang="tr-TR" smtClean="0"/>
              <a:t>22.04.2022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3025612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tr-TR" smtClean="0"/>
              <a:t>Asıl başlık stili için tıklatın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C6267F38-EAEA-4F23-AFCF-7790AF3D20F1}" type="datetimeFigureOut">
              <a:rPr lang="tr-TR" smtClean="0"/>
              <a:t>22.04.2022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928629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C6267F38-EAEA-4F23-AFCF-7790AF3D20F1}" type="datetimeFigureOut">
              <a:rPr lang="tr-TR" smtClean="0"/>
              <a:t>22.04.2022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33149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141410" y="3073397"/>
            <a:ext cx="4878391" cy="271780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72200" y="3073397"/>
            <a:ext cx="4875210" cy="2717801"/>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C6267F38-EAEA-4F23-AFCF-7790AF3D20F1}" type="datetimeFigureOut">
              <a:rPr lang="tr-TR" smtClean="0"/>
              <a:t>22.04.2022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1354280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C6267F38-EAEA-4F23-AFCF-7790AF3D20F1}" type="datetimeFigureOut">
              <a:rPr lang="tr-TR" smtClean="0"/>
              <a:t>22.04.2022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73448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67F38-EAEA-4F23-AFCF-7790AF3D20F1}" type="datetimeFigureOut">
              <a:rPr lang="tr-TR" smtClean="0"/>
              <a:t>22.04.2022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74729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tr-TR" smtClean="0"/>
              <a:t>Asıl başlık stili için tıklatın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22.04.2022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314013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C6267F38-EAEA-4F23-AFCF-7790AF3D20F1}" type="datetimeFigureOut">
              <a:rPr lang="tr-TR" smtClean="0"/>
              <a:t>22.04.2022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4E43E54A-40AC-4740-A8B6-D349A96A13AF}" type="slidenum">
              <a:rPr lang="tr-TR" smtClean="0"/>
              <a:t>‹#›</a:t>
            </a:fld>
            <a:endParaRPr lang="tr-TR"/>
          </a:p>
        </p:txBody>
      </p:sp>
    </p:spTree>
    <p:extLst>
      <p:ext uri="{BB962C8B-B14F-4D97-AF65-F5344CB8AC3E}">
        <p14:creationId xmlns:p14="http://schemas.microsoft.com/office/powerpoint/2010/main" val="220018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6267F38-EAEA-4F23-AFCF-7790AF3D20F1}" type="datetimeFigureOut">
              <a:rPr lang="tr-TR" smtClean="0"/>
              <a:t>22.04.2022</a:t>
            </a:fld>
            <a:endParaRPr lang="tr-T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E43E54A-40AC-4740-A8B6-D349A96A13AF}" type="slidenum">
              <a:rPr lang="tr-TR" smtClean="0"/>
              <a:t>‹#›</a:t>
            </a:fld>
            <a:endParaRPr lang="tr-TR"/>
          </a:p>
        </p:txBody>
      </p:sp>
    </p:spTree>
    <p:extLst>
      <p:ext uri="{BB962C8B-B14F-4D97-AF65-F5344CB8AC3E}">
        <p14:creationId xmlns:p14="http://schemas.microsoft.com/office/powerpoint/2010/main" val="415932401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oleObject" Target="../embeddings/oleObject1.bin"/><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eg"/><Relationship Id="rId10" Type="http://schemas.openxmlformats.org/officeDocument/2006/relationships/image" Target="../media/image13.jpg"/><Relationship Id="rId4" Type="http://schemas.openxmlformats.org/officeDocument/2006/relationships/image" Target="../media/image7.emf"/><Relationship Id="rId9"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Unvan 3"/>
          <p:cNvSpPr>
            <a:spLocks noGrp="1"/>
          </p:cNvSpPr>
          <p:nvPr>
            <p:ph type="title"/>
          </p:nvPr>
        </p:nvSpPr>
        <p:spPr>
          <a:xfrm>
            <a:off x="966223" y="1347949"/>
            <a:ext cx="9905998" cy="1478570"/>
          </a:xfrm>
        </p:spPr>
        <p:txBody>
          <a:bodyPr>
            <a:normAutofit fontScale="90000"/>
          </a:bodyPr>
          <a:lstStyle/>
          <a:p>
            <a:pPr algn="ctr"/>
            <a:r>
              <a:rPr lang="tr-TR" dirty="0" smtClean="0"/>
              <a:t/>
            </a:r>
            <a:br>
              <a:rPr lang="tr-TR" dirty="0" smtClean="0"/>
            </a:br>
            <a:r>
              <a:rPr lang="tr-TR" sz="6000" b="1" dirty="0" err="1" smtClean="0">
                <a:latin typeface="Arial" panose="020B0604020202020204" pitchFamily="34" charset="0"/>
                <a:cs typeface="Arial" panose="020B0604020202020204" pitchFamily="34" charset="0"/>
              </a:rPr>
              <a:t>SİVrİHİSAR</a:t>
            </a:r>
            <a:r>
              <a:rPr lang="tr-TR" sz="6000" b="1" dirty="0" smtClean="0">
                <a:latin typeface="Arial" panose="020B0604020202020204" pitchFamily="34" charset="0"/>
                <a:cs typeface="Arial" panose="020B0604020202020204" pitchFamily="34" charset="0"/>
              </a:rPr>
              <a:t> </a:t>
            </a:r>
            <a:r>
              <a:rPr lang="tr-TR" sz="6000" b="1" dirty="0" err="1" smtClean="0">
                <a:latin typeface="Arial" panose="020B0604020202020204" pitchFamily="34" charset="0"/>
                <a:cs typeface="Arial" panose="020B0604020202020204" pitchFamily="34" charset="0"/>
              </a:rPr>
              <a:t>eğİTİM</a:t>
            </a:r>
            <a:r>
              <a:rPr lang="tr-TR" sz="6000" b="1" dirty="0">
                <a:latin typeface="Arial" panose="020B0604020202020204" pitchFamily="34" charset="0"/>
                <a:cs typeface="Arial" panose="020B0604020202020204" pitchFamily="34" charset="0"/>
              </a:rPr>
              <a:t> </a:t>
            </a:r>
            <a:r>
              <a:rPr lang="tr-TR" sz="6000" b="1" dirty="0" smtClean="0">
                <a:latin typeface="Arial" panose="020B0604020202020204" pitchFamily="34" charset="0"/>
                <a:cs typeface="Arial" panose="020B0604020202020204" pitchFamily="34" charset="0"/>
              </a:rPr>
              <a:t>kültür Ve dayanışma vakfı</a:t>
            </a:r>
            <a:r>
              <a:rPr lang="tr-TR" sz="6000" b="1" dirty="0">
                <a:latin typeface="Arial" panose="020B0604020202020204" pitchFamily="34" charset="0"/>
                <a:cs typeface="Arial" panose="020B0604020202020204" pitchFamily="34" charset="0"/>
              </a:rPr>
              <a:t/>
            </a:r>
            <a:br>
              <a:rPr lang="tr-TR" sz="6000" b="1" dirty="0">
                <a:latin typeface="Arial" panose="020B0604020202020204" pitchFamily="34" charset="0"/>
                <a:cs typeface="Arial" panose="020B0604020202020204" pitchFamily="34" charset="0"/>
              </a:rPr>
            </a:br>
            <a:r>
              <a:rPr lang="tr-TR" sz="6000" b="1" dirty="0" smtClean="0">
                <a:latin typeface="Arial" panose="020B0604020202020204" pitchFamily="34" charset="0"/>
                <a:cs typeface="Arial" panose="020B0604020202020204" pitchFamily="34" charset="0"/>
              </a:rPr>
              <a:t> 2021 </a:t>
            </a:r>
            <a:r>
              <a:rPr lang="tr-TR" sz="6000" b="1" dirty="0" err="1" smtClean="0">
                <a:latin typeface="Arial" panose="020B0604020202020204" pitchFamily="34" charset="0"/>
                <a:cs typeface="Arial" panose="020B0604020202020204" pitchFamily="34" charset="0"/>
              </a:rPr>
              <a:t>faaLİYET</a:t>
            </a:r>
            <a:r>
              <a:rPr lang="tr-TR" sz="6000" b="1" dirty="0" smtClean="0">
                <a:latin typeface="Arial" panose="020B0604020202020204" pitchFamily="34" charset="0"/>
                <a:cs typeface="Arial" panose="020B0604020202020204" pitchFamily="34" charset="0"/>
              </a:rPr>
              <a:t> </a:t>
            </a:r>
            <a:r>
              <a:rPr lang="tr-TR" sz="6000" b="1" dirty="0" err="1">
                <a:latin typeface="Arial" panose="020B0604020202020204" pitchFamily="34" charset="0"/>
                <a:cs typeface="Arial" panose="020B0604020202020204" pitchFamily="34" charset="0"/>
              </a:rPr>
              <a:t>R</a:t>
            </a:r>
            <a:r>
              <a:rPr lang="tr-TR" sz="6000" b="1" dirty="0" err="1" smtClean="0">
                <a:latin typeface="Arial" panose="020B0604020202020204" pitchFamily="34" charset="0"/>
                <a:cs typeface="Arial" panose="020B0604020202020204" pitchFamily="34" charset="0"/>
              </a:rPr>
              <a:t>Aporu</a:t>
            </a:r>
            <a:endParaRPr lang="tr-TR" sz="6000" b="1" dirty="0">
              <a:latin typeface="Arial" panose="020B0604020202020204" pitchFamily="34" charset="0"/>
              <a:cs typeface="Arial" panose="020B0604020202020204" pitchFamily="34"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7327" y="4202769"/>
            <a:ext cx="1443789" cy="1443789"/>
          </a:xfrm>
          <a:prstGeom prst="rect">
            <a:avLst/>
          </a:prstGeom>
        </p:spPr>
      </p:pic>
    </p:spTree>
    <p:extLst>
      <p:ext uri="{BB962C8B-B14F-4D97-AF65-F5344CB8AC3E}">
        <p14:creationId xmlns:p14="http://schemas.microsoft.com/office/powerpoint/2010/main" val="2951449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033126" y="540922"/>
            <a:ext cx="9906000" cy="457700"/>
          </a:xfrm>
        </p:spPr>
        <p:txBody>
          <a:bodyPr>
            <a:normAutofit fontScale="90000"/>
          </a:bodyPr>
          <a:lstStyle/>
          <a:p>
            <a:pPr algn="ctr"/>
            <a:r>
              <a:rPr lang="tr-TR" dirty="0" smtClean="0">
                <a:latin typeface="Arial" panose="020B0604020202020204" pitchFamily="34" charset="0"/>
                <a:cs typeface="Arial" panose="020B0604020202020204" pitchFamily="34" charset="0"/>
              </a:rPr>
              <a:t>SEV’İN kurucuları</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141411" y="1118937"/>
            <a:ext cx="9906000" cy="5534526"/>
          </a:xfrm>
        </p:spPr>
        <p:txBody>
          <a:bodyPr>
            <a:normAutofit fontScale="92500" lnSpcReduction="10000"/>
          </a:bodyPr>
          <a:lstStyle/>
          <a:p>
            <a:pPr>
              <a:lnSpc>
                <a:spcPct val="100000"/>
              </a:lnSpc>
            </a:pPr>
            <a:r>
              <a:rPr lang="tr-TR" sz="1500" dirty="0" smtClean="0">
                <a:latin typeface="Arial" panose="020B0604020202020204" pitchFamily="34" charset="0"/>
                <a:cs typeface="Arial" panose="020B0604020202020204" pitchFamily="34" charset="0"/>
              </a:rPr>
              <a:t>h. Atilla şamdan                           GÜRKÖK YÜZÜGÜLLÜ                                   muzaffer </a:t>
            </a:r>
            <a:r>
              <a:rPr lang="tr-TR" sz="1500" dirty="0" err="1" smtClean="0">
                <a:latin typeface="Arial" panose="020B0604020202020204" pitchFamily="34" charset="0"/>
                <a:cs typeface="Arial" panose="020B0604020202020204" pitchFamily="34" charset="0"/>
              </a:rPr>
              <a:t>kozanlıoğlu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Mehmet inci                                    YAVUZ BESLER                                              muzaffer yalçın </a:t>
            </a:r>
            <a:r>
              <a:rPr lang="tr-TR" sz="1500" dirty="0" err="1" smtClean="0">
                <a:latin typeface="Arial" panose="020B0604020202020204" pitchFamily="34" charset="0"/>
                <a:cs typeface="Arial" panose="020B0604020202020204" pitchFamily="34" charset="0"/>
              </a:rPr>
              <a:t>çamoğlu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Mehmet ali </a:t>
            </a:r>
            <a:r>
              <a:rPr lang="tr-TR" sz="1500" dirty="0" err="1" smtClean="0">
                <a:latin typeface="Arial" panose="020B0604020202020204" pitchFamily="34" charset="0"/>
                <a:cs typeface="Arial" panose="020B0604020202020204" pitchFamily="34" charset="0"/>
              </a:rPr>
              <a:t>görener</a:t>
            </a:r>
            <a:r>
              <a:rPr lang="tr-TR" sz="1500" dirty="0" smtClean="0">
                <a:latin typeface="Arial" panose="020B0604020202020204" pitchFamily="34" charset="0"/>
                <a:cs typeface="Arial" panose="020B0604020202020204" pitchFamily="34" charset="0"/>
              </a:rPr>
              <a:t>                   HAMDİ ÇINGIR                                               muzaffer yastıkçı</a:t>
            </a:r>
          </a:p>
          <a:p>
            <a:pPr>
              <a:lnSpc>
                <a:spcPct val="100000"/>
              </a:lnSpc>
            </a:pPr>
            <a:r>
              <a:rPr lang="tr-TR" sz="1500" dirty="0" err="1" smtClean="0">
                <a:latin typeface="Arial" panose="020B0604020202020204" pitchFamily="34" charset="0"/>
                <a:cs typeface="Arial" panose="020B0604020202020204" pitchFamily="34" charset="0"/>
              </a:rPr>
              <a:t>güleser</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benuğur</a:t>
            </a:r>
            <a:r>
              <a:rPr lang="tr-TR" sz="1500" dirty="0" smtClean="0">
                <a:latin typeface="Arial" panose="020B0604020202020204" pitchFamily="34" charset="0"/>
                <a:cs typeface="Arial" panose="020B0604020202020204" pitchFamily="34" charset="0"/>
              </a:rPr>
              <a:t>                        HAMDİ YAŞAR ÖZGENECİ                           Nilgün </a:t>
            </a:r>
            <a:r>
              <a:rPr lang="tr-TR" sz="1500" dirty="0" err="1" smtClean="0">
                <a:latin typeface="Arial" panose="020B0604020202020204" pitchFamily="34" charset="0"/>
                <a:cs typeface="Arial" panose="020B0604020202020204" pitchFamily="34" charset="0"/>
              </a:rPr>
              <a:t>keskiner</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ali Bülent altın                             İBRAHİM YAZICIOĞLU                                  Necdet </a:t>
            </a:r>
            <a:r>
              <a:rPr lang="tr-TR" sz="1500" dirty="0" err="1" smtClean="0">
                <a:latin typeface="Arial" panose="020B0604020202020204" pitchFamily="34" charset="0"/>
                <a:cs typeface="Arial" panose="020B0604020202020204" pitchFamily="34" charset="0"/>
              </a:rPr>
              <a:t>visalettin</a:t>
            </a:r>
            <a:r>
              <a:rPr lang="tr-TR" sz="1500" dirty="0" smtClean="0">
                <a:latin typeface="Arial" panose="020B0604020202020204" pitchFamily="34" charset="0"/>
                <a:cs typeface="Arial" panose="020B0604020202020204" pitchFamily="34" charset="0"/>
              </a:rPr>
              <a:t> sönmez</a:t>
            </a:r>
          </a:p>
          <a:p>
            <a:pPr>
              <a:lnSpc>
                <a:spcPct val="100000"/>
              </a:lnSpc>
            </a:pPr>
            <a:r>
              <a:rPr lang="tr-TR" sz="1500" dirty="0" smtClean="0">
                <a:latin typeface="Arial" panose="020B0604020202020204" pitchFamily="34" charset="0"/>
                <a:cs typeface="Arial" panose="020B0604020202020204" pitchFamily="34" charset="0"/>
              </a:rPr>
              <a:t>Adnan Erdoğdu                            İHSAN SARIKARDAŞOĞLU                          </a:t>
            </a:r>
            <a:r>
              <a:rPr lang="tr-TR" sz="1500" dirty="0" err="1" smtClean="0">
                <a:latin typeface="Arial" panose="020B0604020202020204" pitchFamily="34" charset="0"/>
                <a:cs typeface="Arial" panose="020B0604020202020204" pitchFamily="34" charset="0"/>
              </a:rPr>
              <a:t>niyazi</a:t>
            </a:r>
            <a:r>
              <a:rPr lang="tr-TR" sz="1500" dirty="0" smtClean="0">
                <a:latin typeface="Arial" panose="020B0604020202020204" pitchFamily="34" charset="0"/>
                <a:cs typeface="Arial" panose="020B0604020202020204" pitchFamily="34" charset="0"/>
              </a:rPr>
              <a:t> irfan Ünver </a:t>
            </a:r>
          </a:p>
          <a:p>
            <a:pPr>
              <a:lnSpc>
                <a:spcPct val="100000"/>
              </a:lnSpc>
            </a:pPr>
            <a:r>
              <a:rPr lang="tr-TR" sz="1500" dirty="0" smtClean="0">
                <a:latin typeface="Arial" panose="020B0604020202020204" pitchFamily="34" charset="0"/>
                <a:cs typeface="Arial" panose="020B0604020202020204" pitchFamily="34" charset="0"/>
              </a:rPr>
              <a:t>AKIN ÇAMOĞLU                                imdat kara                                                   </a:t>
            </a:r>
            <a:r>
              <a:rPr lang="tr-TR" sz="1500" dirty="0" err="1" smtClean="0">
                <a:latin typeface="Arial" panose="020B0604020202020204" pitchFamily="34" charset="0"/>
                <a:cs typeface="Arial" panose="020B0604020202020204" pitchFamily="34" charset="0"/>
              </a:rPr>
              <a:t>orhan</a:t>
            </a:r>
            <a:r>
              <a:rPr lang="tr-TR" sz="1500" dirty="0" smtClean="0">
                <a:latin typeface="Arial" panose="020B0604020202020204" pitchFamily="34" charset="0"/>
                <a:cs typeface="Arial" panose="020B0604020202020204" pitchFamily="34" charset="0"/>
              </a:rPr>
              <a:t> keskin</a:t>
            </a:r>
          </a:p>
          <a:p>
            <a:pPr>
              <a:lnSpc>
                <a:spcPct val="100000"/>
              </a:lnSpc>
            </a:pPr>
            <a:r>
              <a:rPr lang="tr-TR" sz="1500" dirty="0" smtClean="0">
                <a:latin typeface="Arial" panose="020B0604020202020204" pitchFamily="34" charset="0"/>
                <a:cs typeface="Arial" panose="020B0604020202020204" pitchFamily="34" charset="0"/>
              </a:rPr>
              <a:t>ATA GÜRBÜZ ÇÖRTOĞLU                kazım emre </a:t>
            </a:r>
            <a:r>
              <a:rPr lang="tr-TR" sz="1500" dirty="0" err="1" smtClean="0">
                <a:latin typeface="Arial" panose="020B0604020202020204" pitchFamily="34" charset="0"/>
                <a:cs typeface="Arial" panose="020B0604020202020204" pitchFamily="34" charset="0"/>
              </a:rPr>
              <a:t>atışkan</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özkan</a:t>
            </a:r>
            <a:r>
              <a:rPr lang="tr-TR" sz="1500" dirty="0" smtClean="0">
                <a:latin typeface="Arial" panose="020B0604020202020204" pitchFamily="34" charset="0"/>
                <a:cs typeface="Arial" panose="020B0604020202020204" pitchFamily="34" charset="0"/>
              </a:rPr>
              <a:t> bulgu</a:t>
            </a:r>
          </a:p>
          <a:p>
            <a:pPr>
              <a:lnSpc>
                <a:spcPct val="100000"/>
              </a:lnSpc>
            </a:pPr>
            <a:r>
              <a:rPr lang="tr-TR" sz="1500" dirty="0" smtClean="0">
                <a:latin typeface="Arial" panose="020B0604020202020204" pitchFamily="34" charset="0"/>
                <a:cs typeface="Arial" panose="020B0604020202020204" pitchFamily="34" charset="0"/>
              </a:rPr>
              <a:t>BEKİR EKREM BALCILAR                </a:t>
            </a:r>
            <a:r>
              <a:rPr lang="tr-TR" sz="1500" dirty="0" err="1" smtClean="0">
                <a:latin typeface="Arial" panose="020B0604020202020204" pitchFamily="34" charset="0"/>
                <a:cs typeface="Arial" panose="020B0604020202020204" pitchFamily="34" charset="0"/>
              </a:rPr>
              <a:t>latıfe</a:t>
            </a:r>
            <a:r>
              <a:rPr lang="tr-TR" sz="1500" dirty="0" smtClean="0">
                <a:latin typeface="Arial" panose="020B0604020202020204" pitchFamily="34" charset="0"/>
                <a:cs typeface="Arial" panose="020B0604020202020204" pitchFamily="34" charset="0"/>
              </a:rPr>
              <a:t> berrin </a:t>
            </a:r>
            <a:r>
              <a:rPr lang="tr-TR" sz="1500" dirty="0" err="1" smtClean="0">
                <a:latin typeface="Arial" panose="020B0604020202020204" pitchFamily="34" charset="0"/>
                <a:cs typeface="Arial" panose="020B0604020202020204" pitchFamily="34" charset="0"/>
              </a:rPr>
              <a:t>erbay</a:t>
            </a:r>
            <a:r>
              <a:rPr lang="tr-TR" sz="1500" dirty="0" smtClean="0">
                <a:latin typeface="Arial" panose="020B0604020202020204" pitchFamily="34" charset="0"/>
                <a:cs typeface="Arial" panose="020B0604020202020204" pitchFamily="34" charset="0"/>
              </a:rPr>
              <a:t>                                 Süleyman sırrı </a:t>
            </a:r>
            <a:r>
              <a:rPr lang="tr-TR" sz="1500" dirty="0" err="1" smtClean="0">
                <a:latin typeface="Arial" panose="020B0604020202020204" pitchFamily="34" charset="0"/>
                <a:cs typeface="Arial" panose="020B0604020202020204" pitchFamily="34" charset="0"/>
              </a:rPr>
              <a:t>eroğlu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SIDIKA BEYHAN DÜMREK               Mehmet </a:t>
            </a:r>
            <a:r>
              <a:rPr lang="tr-TR" sz="1500" dirty="0" err="1" smtClean="0">
                <a:latin typeface="Arial" panose="020B0604020202020204" pitchFamily="34" charset="0"/>
                <a:cs typeface="Arial" panose="020B0604020202020204" pitchFamily="34" charset="0"/>
              </a:rPr>
              <a:t>hatayi</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erdemgil</a:t>
            </a:r>
            <a:r>
              <a:rPr lang="tr-TR" sz="1500" dirty="0" smtClean="0">
                <a:latin typeface="Arial" panose="020B0604020202020204" pitchFamily="34" charset="0"/>
                <a:cs typeface="Arial" panose="020B0604020202020204" pitchFamily="34" charset="0"/>
              </a:rPr>
              <a:t>                        şan </a:t>
            </a:r>
            <a:r>
              <a:rPr lang="tr-TR" sz="1500" dirty="0" err="1" smtClean="0">
                <a:latin typeface="Arial" panose="020B0604020202020204" pitchFamily="34" charset="0"/>
                <a:cs typeface="Arial" panose="020B0604020202020204" pitchFamily="34" charset="0"/>
              </a:rPr>
              <a:t>özalp</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BURHANETTİN ERBAY                    Mehmet erkan besler                            </a:t>
            </a:r>
            <a:r>
              <a:rPr lang="tr-TR" sz="1500" dirty="0" err="1" smtClean="0">
                <a:latin typeface="Arial" panose="020B0604020202020204" pitchFamily="34" charset="0"/>
                <a:cs typeface="Arial" panose="020B0604020202020204" pitchFamily="34" charset="0"/>
              </a:rPr>
              <a:t>ünal</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akkoyun</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ERDAL TABAK                                  </a:t>
            </a:r>
            <a:r>
              <a:rPr lang="tr-TR" sz="1500" dirty="0" err="1" smtClean="0">
                <a:latin typeface="Arial" panose="020B0604020202020204" pitchFamily="34" charset="0"/>
                <a:cs typeface="Arial" panose="020B0604020202020204" pitchFamily="34" charset="0"/>
              </a:rPr>
              <a:t>merih</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Usluer                            yaşar özgül</a:t>
            </a:r>
          </a:p>
          <a:p>
            <a:pPr>
              <a:lnSpc>
                <a:spcPct val="100000"/>
              </a:lnSpc>
            </a:pPr>
            <a:r>
              <a:rPr lang="tr-TR" sz="1500" dirty="0" smtClean="0">
                <a:latin typeface="Arial" panose="020B0604020202020204" pitchFamily="34" charset="0"/>
                <a:cs typeface="Arial" panose="020B0604020202020204" pitchFamily="34" charset="0"/>
              </a:rPr>
              <a:t>EROL TEZGÖREN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Akkoyun                                      yavuz </a:t>
            </a:r>
            <a:r>
              <a:rPr lang="tr-TR" sz="1500" dirty="0" err="1" smtClean="0">
                <a:latin typeface="Arial" panose="020B0604020202020204" pitchFamily="34" charset="0"/>
                <a:cs typeface="Arial" panose="020B0604020202020204" pitchFamily="34" charset="0"/>
              </a:rPr>
              <a:t>gülerce</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ERSOY CANKÜYER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barış                                             Mehmet kamil </a:t>
            </a:r>
            <a:r>
              <a:rPr lang="tr-TR" sz="1500" dirty="0" err="1" smtClean="0">
                <a:latin typeface="Arial" panose="020B0604020202020204" pitchFamily="34" charset="0"/>
                <a:cs typeface="Arial" panose="020B0604020202020204" pitchFamily="34" charset="0"/>
              </a:rPr>
              <a:t>biçerli</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FATMA NİLGÜN KUTLU                    </a:t>
            </a:r>
            <a:r>
              <a:rPr lang="tr-TR" sz="1500" dirty="0" err="1" smtClean="0">
                <a:latin typeface="Arial" panose="020B0604020202020204" pitchFamily="34" charset="0"/>
                <a:cs typeface="Arial" panose="020B0604020202020204" pitchFamily="34" charset="0"/>
              </a:rPr>
              <a:t>mustafa</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kıdan</a:t>
            </a:r>
            <a:r>
              <a:rPr lang="tr-TR" sz="1500" dirty="0" smtClean="0">
                <a:latin typeface="Arial" panose="020B0604020202020204" pitchFamily="34" charset="0"/>
                <a:cs typeface="Arial" panose="020B0604020202020204" pitchFamily="34" charset="0"/>
              </a:rPr>
              <a:t>                                             m. Hamdi </a:t>
            </a:r>
            <a:r>
              <a:rPr lang="tr-TR" sz="1500" dirty="0" err="1" smtClean="0">
                <a:latin typeface="Arial" panose="020B0604020202020204" pitchFamily="34" charset="0"/>
                <a:cs typeface="Arial" panose="020B0604020202020204" pitchFamily="34" charset="0"/>
              </a:rPr>
              <a:t>sarıkardaşoğlu</a:t>
            </a:r>
            <a:endParaRPr lang="tr-TR" sz="1500" dirty="0" smtClean="0">
              <a:latin typeface="Arial" panose="020B0604020202020204" pitchFamily="34" charset="0"/>
              <a:cs typeface="Arial" panose="020B0604020202020204" pitchFamily="34" charset="0"/>
            </a:endParaRPr>
          </a:p>
          <a:p>
            <a:pPr>
              <a:lnSpc>
                <a:spcPct val="100000"/>
              </a:lnSpc>
            </a:pPr>
            <a:r>
              <a:rPr lang="tr-TR" sz="1500" dirty="0" smtClean="0">
                <a:latin typeface="Arial" panose="020B0604020202020204" pitchFamily="34" charset="0"/>
                <a:cs typeface="Arial" panose="020B0604020202020204" pitchFamily="34" charset="0"/>
              </a:rPr>
              <a:t>GÜRBÜZ DURUL                              Mithat </a:t>
            </a:r>
            <a:r>
              <a:rPr lang="tr-TR" sz="1500" dirty="0" err="1" smtClean="0">
                <a:latin typeface="Arial" panose="020B0604020202020204" pitchFamily="34" charset="0"/>
                <a:cs typeface="Arial" panose="020B0604020202020204" pitchFamily="34" charset="0"/>
              </a:rPr>
              <a:t>yüzügüllü</a:t>
            </a:r>
            <a:r>
              <a:rPr lang="tr-TR" sz="1500" dirty="0" smtClean="0">
                <a:latin typeface="Arial" panose="020B0604020202020204" pitchFamily="34" charset="0"/>
                <a:cs typeface="Arial" panose="020B0604020202020204" pitchFamily="34" charset="0"/>
              </a:rPr>
              <a:t>                                      </a:t>
            </a:r>
            <a:r>
              <a:rPr lang="tr-TR" sz="1500" dirty="0" err="1" smtClean="0">
                <a:latin typeface="Arial" panose="020B0604020202020204" pitchFamily="34" charset="0"/>
                <a:cs typeface="Arial" panose="020B0604020202020204" pitchFamily="34" charset="0"/>
              </a:rPr>
              <a:t>hüseyin</a:t>
            </a:r>
            <a:r>
              <a:rPr lang="tr-TR" sz="1500" dirty="0" smtClean="0">
                <a:latin typeface="Arial" panose="020B0604020202020204" pitchFamily="34" charset="0"/>
                <a:cs typeface="Arial" panose="020B0604020202020204" pitchFamily="34" charset="0"/>
              </a:rPr>
              <a:t> taşar</a:t>
            </a:r>
          </a:p>
          <a:p>
            <a:r>
              <a:rPr lang="tr-TR" dirty="0" smtClean="0"/>
              <a:t> </a:t>
            </a:r>
            <a:endParaRPr lang="tr-TR" dirty="0"/>
          </a:p>
        </p:txBody>
      </p:sp>
    </p:spTree>
    <p:extLst>
      <p:ext uri="{BB962C8B-B14F-4D97-AF65-F5344CB8AC3E}">
        <p14:creationId xmlns:p14="http://schemas.microsoft.com/office/powerpoint/2010/main" val="29763921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141456" y="1203158"/>
            <a:ext cx="9905955" cy="1082842"/>
          </a:xfrm>
        </p:spPr>
        <p:txBody>
          <a:bodyPr>
            <a:normAutofit fontScale="90000"/>
          </a:bodyPr>
          <a:lstStyle/>
          <a:p>
            <a:r>
              <a:rPr lang="tr-TR" dirty="0" smtClean="0">
                <a:latin typeface="Arial" panose="020B0604020202020204" pitchFamily="34" charset="0"/>
                <a:cs typeface="Arial" panose="020B0604020202020204" pitchFamily="34" charset="0"/>
              </a:rPr>
              <a:t>Kurucu ve Onursal başkanımız</a:t>
            </a:r>
            <a:r>
              <a:rPr lang="tr-TR" dirty="0" smtClean="0"/>
              <a:t/>
            </a:r>
            <a:br>
              <a:rPr lang="tr-TR" dirty="0" smtClean="0"/>
            </a:br>
            <a:r>
              <a:rPr lang="tr-TR" dirty="0"/>
              <a:t/>
            </a:r>
            <a:br>
              <a:rPr lang="tr-TR" dirty="0"/>
            </a:br>
            <a:r>
              <a:rPr lang="tr-TR" dirty="0" smtClean="0"/>
              <a:t/>
            </a:r>
            <a:br>
              <a:rPr lang="tr-TR" dirty="0" smtClean="0"/>
            </a:br>
            <a:r>
              <a:rPr lang="tr-TR" dirty="0"/>
              <a:t/>
            </a:r>
            <a:br>
              <a:rPr lang="tr-TR" dirty="0"/>
            </a:br>
            <a:r>
              <a:rPr lang="tr-TR" dirty="0" smtClean="0"/>
              <a:t/>
            </a:r>
            <a:br>
              <a:rPr lang="tr-TR" dirty="0" smtClean="0"/>
            </a:br>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                                         </a:t>
            </a:r>
            <a:r>
              <a:rPr lang="tr-TR" dirty="0" err="1" smtClean="0">
                <a:latin typeface="Arial" panose="020B0604020202020204" pitchFamily="34" charset="0"/>
                <a:cs typeface="Arial" panose="020B0604020202020204" pitchFamily="34" charset="0"/>
              </a:rPr>
              <a:t>atilla</a:t>
            </a:r>
            <a:r>
              <a:rPr lang="tr-TR" dirty="0" smtClean="0">
                <a:latin typeface="Arial" panose="020B0604020202020204" pitchFamily="34" charset="0"/>
                <a:cs typeface="Arial" panose="020B0604020202020204" pitchFamily="34" charset="0"/>
              </a:rPr>
              <a:t> şamdan</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sz="half" idx="2"/>
          </p:nvPr>
        </p:nvSpPr>
        <p:spPr/>
        <p:txBody>
          <a:bodyPr>
            <a:normAutofit/>
          </a:bodyPr>
          <a:lstStyle/>
          <a:p>
            <a:r>
              <a:rPr lang="tr-TR" sz="3200" b="1" dirty="0" smtClean="0"/>
              <a:t> </a:t>
            </a:r>
          </a:p>
          <a:p>
            <a:endParaRPr lang="tr-TR" sz="3200" b="1"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105" y="1355558"/>
            <a:ext cx="3846094" cy="4598442"/>
          </a:xfrm>
          <a:prstGeom prst="rect">
            <a:avLst/>
          </a:prstGeom>
        </p:spPr>
      </p:pic>
    </p:spTree>
    <p:extLst>
      <p:ext uri="{BB962C8B-B14F-4D97-AF65-F5344CB8AC3E}">
        <p14:creationId xmlns:p14="http://schemas.microsoft.com/office/powerpoint/2010/main" val="1136707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413331" y="577016"/>
            <a:ext cx="9906000" cy="433637"/>
          </a:xfrm>
        </p:spPr>
        <p:txBody>
          <a:bodyPr>
            <a:normAutofit fontScale="90000"/>
          </a:bodyPr>
          <a:lstStyle/>
          <a:p>
            <a:r>
              <a:rPr lang="tr-TR" dirty="0" smtClean="0">
                <a:latin typeface="Arial" panose="020B0604020202020204" pitchFamily="34" charset="0"/>
                <a:cs typeface="Arial" panose="020B0604020202020204" pitchFamily="34" charset="0"/>
              </a:rPr>
              <a:t>EĞİTİM İÇİN BİR VAKIF DOĞUYOR</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300242" y="1191127"/>
            <a:ext cx="10132179" cy="6196263"/>
          </a:xfrm>
        </p:spPr>
        <p:txBody>
          <a:bodyPr/>
          <a:lstStyle/>
          <a:p>
            <a:r>
              <a:rPr lang="tr-TR" sz="2000" cap="none" dirty="0" smtClean="0">
                <a:latin typeface="Arial" panose="020B0604020202020204" pitchFamily="34" charset="0"/>
                <a:cs typeface="Arial" panose="020B0604020202020204" pitchFamily="34" charset="0"/>
              </a:rPr>
              <a:t>Sivrihisar eğitim vakfı onursal başkan </a:t>
            </a:r>
            <a:r>
              <a:rPr lang="tr-TR" sz="2000" cap="none" dirty="0">
                <a:latin typeface="Arial" panose="020B0604020202020204" pitchFamily="34" charset="0"/>
                <a:cs typeface="Arial" panose="020B0604020202020204" pitchFamily="34" charset="0"/>
              </a:rPr>
              <a:t>A</a:t>
            </a:r>
            <a:r>
              <a:rPr lang="tr-TR" sz="2000" cap="none" dirty="0" smtClean="0">
                <a:latin typeface="Arial" panose="020B0604020202020204" pitchFamily="34" charset="0"/>
                <a:cs typeface="Arial" panose="020B0604020202020204" pitchFamily="34" charset="0"/>
              </a:rPr>
              <a:t>tila </a:t>
            </a:r>
            <a:r>
              <a:rPr lang="tr-TR" sz="2000" cap="none" dirty="0">
                <a:latin typeface="Arial" panose="020B0604020202020204" pitchFamily="34" charset="0"/>
                <a:cs typeface="Arial" panose="020B0604020202020204" pitchFamily="34" charset="0"/>
              </a:rPr>
              <a:t>Ş</a:t>
            </a:r>
            <a:r>
              <a:rPr lang="tr-TR" sz="2000" cap="none" dirty="0" smtClean="0">
                <a:latin typeface="Arial" panose="020B0604020202020204" pitchFamily="34" charset="0"/>
                <a:cs typeface="Arial" panose="020B0604020202020204" pitchFamily="34" charset="0"/>
              </a:rPr>
              <a:t>amdan’ın önderliğinde   48    hayırsever tarafından 1991 yılında kuruldu.</a:t>
            </a:r>
          </a:p>
          <a:p>
            <a:pPr>
              <a:lnSpc>
                <a:spcPct val="100000"/>
              </a:lnSpc>
            </a:pPr>
            <a:r>
              <a:rPr lang="tr-TR" sz="2000" b="1" cap="none" dirty="0" smtClean="0">
                <a:latin typeface="Arial" panose="020B0604020202020204" pitchFamily="34" charset="0"/>
                <a:cs typeface="Arial" panose="020B0604020202020204" pitchFamily="34" charset="0"/>
              </a:rPr>
              <a:t>HEDEFLER</a:t>
            </a:r>
          </a:p>
          <a:p>
            <a:pPr>
              <a:lnSpc>
                <a:spcPct val="100000"/>
              </a:lnSpc>
            </a:pPr>
            <a:r>
              <a:rPr lang="tr-TR" sz="2000" cap="none" dirty="0" smtClean="0">
                <a:latin typeface="Arial" panose="020B0604020202020204" pitchFamily="34" charset="0"/>
                <a:cs typeface="Arial" panose="020B0604020202020204" pitchFamily="34" charset="0"/>
              </a:rPr>
              <a:t>Başarılı ve maddi desteğe ihtiyaç duyan daha çok öğrenciye burs vermek</a:t>
            </a:r>
          </a:p>
          <a:p>
            <a:pPr>
              <a:lnSpc>
                <a:spcPct val="100000"/>
              </a:lnSpc>
            </a:pPr>
            <a:r>
              <a:rPr lang="tr-TR" sz="2000" cap="none" dirty="0" smtClean="0">
                <a:latin typeface="Arial" panose="020B0604020202020204" pitchFamily="34" charset="0"/>
                <a:cs typeface="Arial" panose="020B0604020202020204" pitchFamily="34" charset="0"/>
              </a:rPr>
              <a:t>Kız öğrencilerin sayısını arttırmak</a:t>
            </a:r>
          </a:p>
          <a:p>
            <a:pPr>
              <a:lnSpc>
                <a:spcPct val="100000"/>
              </a:lnSpc>
            </a:pPr>
            <a:r>
              <a:rPr lang="tr-TR" sz="2000" cap="none" dirty="0" smtClean="0">
                <a:latin typeface="Arial" panose="020B0604020202020204" pitchFamily="34" charset="0"/>
                <a:cs typeface="Arial" panose="020B0604020202020204" pitchFamily="34" charset="0"/>
              </a:rPr>
              <a:t>Burs tutarını yükseltmek</a:t>
            </a:r>
          </a:p>
          <a:p>
            <a:pPr>
              <a:lnSpc>
                <a:spcPct val="100000"/>
              </a:lnSpc>
            </a:pPr>
            <a:r>
              <a:rPr lang="tr-TR" sz="2000" cap="none" dirty="0" smtClean="0">
                <a:latin typeface="Arial" panose="020B0604020202020204" pitchFamily="34" charset="0"/>
                <a:cs typeface="Arial" panose="020B0604020202020204" pitchFamily="34" charset="0"/>
              </a:rPr>
              <a:t>Sosyal sorumluluk projelerine destek vermek </a:t>
            </a:r>
          </a:p>
          <a:p>
            <a:pPr>
              <a:lnSpc>
                <a:spcPct val="100000"/>
              </a:lnSpc>
            </a:pPr>
            <a:r>
              <a:rPr lang="tr-TR" sz="2000" b="1" cap="none" dirty="0" smtClean="0">
                <a:latin typeface="Arial" panose="020B0604020202020204" pitchFamily="34" charset="0"/>
                <a:cs typeface="Arial" panose="020B0604020202020204" pitchFamily="34" charset="0"/>
              </a:rPr>
              <a:t>31 YILDA BAŞARDIKLARIMIZ</a:t>
            </a:r>
          </a:p>
          <a:p>
            <a:pPr>
              <a:lnSpc>
                <a:spcPct val="100000"/>
              </a:lnSpc>
            </a:pPr>
            <a:r>
              <a:rPr lang="tr-TR" sz="2000" cap="none" dirty="0" smtClean="0">
                <a:latin typeface="Arial" panose="020B0604020202020204" pitchFamily="34" charset="0"/>
                <a:cs typeface="Arial" panose="020B0604020202020204" pitchFamily="34" charset="0"/>
              </a:rPr>
              <a:t>1743 öğrenciye burs desteği</a:t>
            </a:r>
          </a:p>
          <a:p>
            <a:pPr>
              <a:lnSpc>
                <a:spcPct val="100000"/>
              </a:lnSpc>
            </a:pPr>
            <a:r>
              <a:rPr lang="tr-TR" sz="2000" cap="none" dirty="0" smtClean="0">
                <a:latin typeface="Arial" panose="020B0604020202020204" pitchFamily="34" charset="0"/>
                <a:cs typeface="Arial" panose="020B0604020202020204" pitchFamily="34" charset="0"/>
              </a:rPr>
              <a:t>13 lise öğrencisine burs desteği </a:t>
            </a:r>
          </a:p>
          <a:p>
            <a:pPr>
              <a:lnSpc>
                <a:spcPct val="100000"/>
              </a:lnSpc>
            </a:pPr>
            <a:r>
              <a:rPr lang="tr-TR" sz="2000" cap="none" dirty="0" smtClean="0">
                <a:latin typeface="Arial" panose="020B0604020202020204" pitchFamily="34" charset="0"/>
                <a:cs typeface="Arial" panose="020B0604020202020204" pitchFamily="34" charset="0"/>
              </a:rPr>
              <a:t>SEV Muzaffer Demir Anadolu Lisesi</a:t>
            </a:r>
          </a:p>
          <a:p>
            <a:pPr>
              <a:lnSpc>
                <a:spcPct val="100000"/>
              </a:lnSpc>
            </a:pPr>
            <a:r>
              <a:rPr lang="tr-TR" sz="2000" cap="none" dirty="0" smtClean="0">
                <a:latin typeface="Arial" panose="020B0604020202020204" pitchFamily="34" charset="0"/>
                <a:cs typeface="Arial" panose="020B0604020202020204" pitchFamily="34" charset="0"/>
              </a:rPr>
              <a:t>Sivrihisar'la ilgili pek çok Kültür yayınlarımız </a:t>
            </a:r>
          </a:p>
          <a:p>
            <a:pPr>
              <a:lnSpc>
                <a:spcPct val="100000"/>
              </a:lnSpc>
            </a:pPr>
            <a:endParaRPr lang="tr-TR" cap="none" dirty="0"/>
          </a:p>
        </p:txBody>
      </p:sp>
    </p:spTree>
    <p:extLst>
      <p:ext uri="{BB962C8B-B14F-4D97-AF65-F5344CB8AC3E}">
        <p14:creationId xmlns:p14="http://schemas.microsoft.com/office/powerpoint/2010/main" val="1212611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14390" y="348416"/>
            <a:ext cx="9906000" cy="469732"/>
          </a:xfrm>
        </p:spPr>
        <p:txBody>
          <a:bodyPr>
            <a:normAutofit fontScale="90000"/>
          </a:bodyPr>
          <a:lstStyle/>
          <a:p>
            <a:pPr algn="ctr"/>
            <a:r>
              <a:rPr lang="tr-TR" dirty="0" smtClean="0">
                <a:latin typeface="Arial" panose="020B0604020202020204" pitchFamily="34" charset="0"/>
                <a:cs typeface="Arial" panose="020B0604020202020204" pitchFamily="34" charset="0"/>
              </a:rPr>
              <a:t>SEV’İ SEV YAPAN DEĞERLER</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141411" y="818147"/>
            <a:ext cx="9906000" cy="5883441"/>
          </a:xfrm>
        </p:spPr>
        <p:txBody>
          <a:bodyPr>
            <a:normAutofit fontScale="25000" lnSpcReduction="20000"/>
          </a:bodyPr>
          <a:lstStyle/>
          <a:p>
            <a:pPr fontAlgn="b"/>
            <a:r>
              <a:rPr lang="tr-TR" sz="5600" b="1" dirty="0">
                <a:latin typeface="Arial" panose="020B0604020202020204" pitchFamily="34" charset="0"/>
                <a:ea typeface="Cambria" panose="02040503050406030204" pitchFamily="18" charset="0"/>
                <a:cs typeface="Arial" panose="020B0604020202020204" pitchFamily="34" charset="0"/>
              </a:rPr>
              <a:t>MİSYON</a:t>
            </a:r>
          </a:p>
          <a:p>
            <a:pPr fontAlgn="b"/>
            <a:r>
              <a:rPr lang="tr-TR" sz="5600" b="1" cap="none" dirty="0" smtClean="0">
                <a:latin typeface="Arial" panose="020B0604020202020204" pitchFamily="34" charset="0"/>
                <a:ea typeface="Cambria" panose="02040503050406030204" pitchFamily="18" charset="0"/>
                <a:cs typeface="Arial" panose="020B0604020202020204" pitchFamily="34" charset="0"/>
              </a:rPr>
              <a:t>SEV Sivrihisar halkının sivil toplumcu, kent kültürünü geliştirmek amacıyla, tarih, kültür, eğitim ve sosyal içerikli düşünsel ve sanatsal alanlarda çalışmalar yapar.</a:t>
            </a:r>
          </a:p>
          <a:p>
            <a:pPr fontAlgn="b"/>
            <a:r>
              <a:rPr lang="tr-TR" sz="5600" b="1" cap="none" dirty="0" smtClean="0">
                <a:latin typeface="Arial" panose="020B0604020202020204" pitchFamily="34" charset="0"/>
                <a:ea typeface="Cambria" panose="02040503050406030204" pitchFamily="18" charset="0"/>
                <a:cs typeface="Arial" panose="020B0604020202020204" pitchFamily="34" charset="0"/>
              </a:rPr>
              <a:t> </a:t>
            </a:r>
          </a:p>
          <a:p>
            <a:pPr fontAlgn="b"/>
            <a:r>
              <a:rPr lang="tr-TR" sz="5600" b="1" dirty="0" smtClean="0">
                <a:latin typeface="Arial" panose="020B0604020202020204" pitchFamily="34" charset="0"/>
                <a:ea typeface="Cambria" panose="02040503050406030204" pitchFamily="18" charset="0"/>
                <a:cs typeface="Arial" panose="020B0604020202020204" pitchFamily="34" charset="0"/>
              </a:rPr>
              <a:t>VİZYON</a:t>
            </a:r>
            <a:endParaRPr lang="tr-TR" sz="5600" b="1" dirty="0">
              <a:latin typeface="Arial" panose="020B0604020202020204" pitchFamily="34" charset="0"/>
              <a:ea typeface="Cambria" panose="02040503050406030204" pitchFamily="18" charset="0"/>
              <a:cs typeface="Arial" panose="020B0604020202020204" pitchFamily="34" charset="0"/>
            </a:endParaRPr>
          </a:p>
          <a:p>
            <a:pPr fontAlgn="b"/>
            <a:r>
              <a:rPr lang="tr-TR" sz="5600" b="1" cap="none" dirty="0" smtClean="0">
                <a:latin typeface="Arial" panose="020B0604020202020204" pitchFamily="34" charset="0"/>
                <a:ea typeface="Cambria" panose="02040503050406030204" pitchFamily="18" charset="0"/>
                <a:cs typeface="Arial" panose="020B0604020202020204" pitchFamily="34" charset="0"/>
              </a:rPr>
              <a:t>Sivrihisar’ın tarih, kültür, eğitim ve sosyal gelişiminin öncü ve güçlü bir sivil toplum kuruluşu olmak.</a:t>
            </a:r>
          </a:p>
          <a:p>
            <a:pPr fontAlgn="b"/>
            <a:r>
              <a:rPr lang="tr-TR" sz="5600" b="1" cap="none" dirty="0" smtClean="0">
                <a:latin typeface="Arial" panose="020B0604020202020204" pitchFamily="34" charset="0"/>
                <a:cs typeface="Arial" panose="020B0604020202020204" pitchFamily="34" charset="0"/>
              </a:rPr>
              <a:t> </a:t>
            </a:r>
          </a:p>
          <a:p>
            <a:pPr fontAlgn="b"/>
            <a:r>
              <a:rPr lang="tr-TR" sz="5600" b="1" dirty="0" smtClean="0">
                <a:latin typeface="Arial" panose="020B0604020202020204" pitchFamily="34" charset="0"/>
                <a:cs typeface="Arial" panose="020B0604020202020204" pitchFamily="34" charset="0"/>
              </a:rPr>
              <a:t>İLKELER</a:t>
            </a:r>
            <a:endParaRPr lang="tr-TR" sz="5600" b="1" dirty="0">
              <a:latin typeface="Arial" panose="020B0604020202020204" pitchFamily="34" charset="0"/>
              <a:cs typeface="Arial" panose="020B0604020202020204" pitchFamily="34" charset="0"/>
            </a:endParaRPr>
          </a:p>
          <a:p>
            <a:pPr lvl="0" fontAlgn="b"/>
            <a:r>
              <a:rPr lang="tr-TR" sz="5600" b="1" cap="none" dirty="0" smtClean="0">
                <a:latin typeface="Arial" panose="020B0604020202020204" pitchFamily="34" charset="0"/>
                <a:cs typeface="Arial" panose="020B0604020202020204" pitchFamily="34" charset="0"/>
              </a:rPr>
              <a:t>Eğitimin her dalında etkili ve kalıcı çalışmalar sergilemek,</a:t>
            </a:r>
          </a:p>
          <a:p>
            <a:pPr lvl="0" fontAlgn="b"/>
            <a:r>
              <a:rPr lang="tr-TR" sz="5600" b="1" cap="none" dirty="0" smtClean="0">
                <a:latin typeface="Arial" panose="020B0604020202020204" pitchFamily="34" charset="0"/>
                <a:cs typeface="Arial" panose="020B0604020202020204" pitchFamily="34" charset="0"/>
              </a:rPr>
              <a:t>Her yıl ihtiyaç sahibi başarılı üniversite öğrencilerine burs yardımında bulunmak,</a:t>
            </a:r>
          </a:p>
          <a:p>
            <a:pPr lvl="0" fontAlgn="b"/>
            <a:r>
              <a:rPr lang="tr-TR" sz="5600" b="1" cap="none" dirty="0" smtClean="0">
                <a:latin typeface="Arial" panose="020B0604020202020204" pitchFamily="34" charset="0"/>
                <a:cs typeface="Arial" panose="020B0604020202020204" pitchFamily="34" charset="0"/>
              </a:rPr>
              <a:t>Kültürümüzün dünü ve bu gününü tanımak ve tanıtmak,</a:t>
            </a:r>
          </a:p>
          <a:p>
            <a:pPr lvl="0" fontAlgn="b"/>
            <a:r>
              <a:rPr lang="tr-TR" sz="5600" b="1" cap="none" dirty="0" smtClean="0">
                <a:latin typeface="Arial" panose="020B0604020202020204" pitchFamily="34" charset="0"/>
                <a:cs typeface="Arial" panose="020B0604020202020204" pitchFamily="34" charset="0"/>
              </a:rPr>
              <a:t>Kültürümüze sahip çıkıp, zenginliğini korumak,</a:t>
            </a:r>
          </a:p>
          <a:p>
            <a:pPr lvl="0" fontAlgn="b"/>
            <a:r>
              <a:rPr lang="tr-TR" sz="5600" b="1" cap="none" dirty="0" smtClean="0">
                <a:latin typeface="Arial" panose="020B0604020202020204" pitchFamily="34" charset="0"/>
                <a:cs typeface="Arial" panose="020B0604020202020204" pitchFamily="34" charset="0"/>
              </a:rPr>
              <a:t>Yöre tarihini tanımak ve tanıtmak</a:t>
            </a:r>
          </a:p>
          <a:p>
            <a:pPr lvl="0" fontAlgn="b"/>
            <a:r>
              <a:rPr lang="tr-TR" sz="5600" b="1" cap="none" dirty="0" smtClean="0">
                <a:latin typeface="Arial" panose="020B0604020202020204" pitchFamily="34" charset="0"/>
                <a:cs typeface="Arial" panose="020B0604020202020204" pitchFamily="34" charset="0"/>
              </a:rPr>
              <a:t>Sivrihisar’a özgü coğrafyayı korumak,</a:t>
            </a:r>
          </a:p>
          <a:p>
            <a:pPr lvl="0" fontAlgn="b"/>
            <a:r>
              <a:rPr lang="tr-TR" sz="5600" b="1" cap="none" dirty="0" smtClean="0">
                <a:latin typeface="Arial" panose="020B0604020202020204" pitchFamily="34" charset="0"/>
                <a:cs typeface="Arial" panose="020B0604020202020204" pitchFamily="34" charset="0"/>
              </a:rPr>
              <a:t>Yöremizde yetişen ünlülere sahip çıkıp, onların en üst düzeyde tanıtımını yapmak,</a:t>
            </a:r>
          </a:p>
          <a:p>
            <a:pPr lvl="0" fontAlgn="b"/>
            <a:r>
              <a:rPr lang="tr-TR" sz="5600" b="1" cap="none" dirty="0" smtClean="0">
                <a:latin typeface="Arial" panose="020B0604020202020204" pitchFamily="34" charset="0"/>
                <a:cs typeface="Arial" panose="020B0604020202020204" pitchFamily="34" charset="0"/>
              </a:rPr>
              <a:t>Sivil toplum örgütleriyle birlik, beraberlik sağlayıp, tayin edilen hedefe ulaşmak,</a:t>
            </a:r>
          </a:p>
          <a:p>
            <a:pPr lvl="0" fontAlgn="b"/>
            <a:r>
              <a:rPr lang="tr-TR" sz="5600" b="1" cap="none" dirty="0" smtClean="0">
                <a:latin typeface="Arial" panose="020B0604020202020204" pitchFamily="34" charset="0"/>
                <a:cs typeface="Arial" panose="020B0604020202020204" pitchFamily="34" charset="0"/>
              </a:rPr>
              <a:t>Yöremizin özellikle el sanatlarına ilgili ve saygılı olmak, onları günümüze taşımak,</a:t>
            </a:r>
          </a:p>
          <a:p>
            <a:pPr lvl="0" fontAlgn="b"/>
            <a:r>
              <a:rPr lang="tr-TR" sz="5600" b="1" cap="none" dirty="0" smtClean="0">
                <a:latin typeface="Arial" panose="020B0604020202020204" pitchFamily="34" charset="0"/>
                <a:cs typeface="Arial" panose="020B0604020202020204" pitchFamily="34" charset="0"/>
              </a:rPr>
              <a:t>Özellikle bağcılığı canlandırmak ve onun ürünlerini en üst düzeyde değerlendirmek.</a:t>
            </a:r>
          </a:p>
          <a:p>
            <a:pPr fontAlgn="b"/>
            <a:r>
              <a:rPr lang="tr-TR" sz="5600" dirty="0">
                <a:latin typeface="Arial" panose="020B0604020202020204" pitchFamily="34" charset="0"/>
                <a:cs typeface="Arial" panose="020B0604020202020204" pitchFamily="34" charset="0"/>
              </a:rPr>
              <a:t> </a:t>
            </a:r>
          </a:p>
          <a:p>
            <a:pPr fontAlgn="b"/>
            <a:r>
              <a:rPr lang="tr-TR" dirty="0"/>
              <a:t> </a:t>
            </a:r>
          </a:p>
          <a:p>
            <a:endParaRPr lang="tr-TR" dirty="0"/>
          </a:p>
        </p:txBody>
      </p:sp>
    </p:spTree>
    <p:extLst>
      <p:ext uri="{BB962C8B-B14F-4D97-AF65-F5344CB8AC3E}">
        <p14:creationId xmlns:p14="http://schemas.microsoft.com/office/powerpoint/2010/main" val="17523427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Unvan 2"/>
          <p:cNvSpPr>
            <a:spLocks noGrp="1"/>
          </p:cNvSpPr>
          <p:nvPr>
            <p:ph type="title"/>
          </p:nvPr>
        </p:nvSpPr>
        <p:spPr>
          <a:xfrm>
            <a:off x="636085" y="649205"/>
            <a:ext cx="9906000" cy="517858"/>
          </a:xfrm>
        </p:spPr>
        <p:txBody>
          <a:bodyPr>
            <a:normAutofit fontScale="90000"/>
          </a:bodyPr>
          <a:lstStyle/>
          <a:p>
            <a:pPr algn="ctr"/>
            <a:r>
              <a:rPr lang="tr-TR" dirty="0" smtClean="0">
                <a:latin typeface="Arial" panose="020B0604020202020204" pitchFamily="34" charset="0"/>
                <a:cs typeface="Arial" panose="020B0604020202020204" pitchFamily="34" charset="0"/>
              </a:rPr>
              <a:t>VAKFIN AMACI</a:t>
            </a:r>
            <a:endParaRPr lang="tr-TR" dirty="0">
              <a:latin typeface="Arial" panose="020B0604020202020204" pitchFamily="34" charset="0"/>
              <a:cs typeface="Arial" panose="020B0604020202020204" pitchFamily="34" charset="0"/>
            </a:endParaRPr>
          </a:p>
        </p:txBody>
      </p:sp>
      <p:sp>
        <p:nvSpPr>
          <p:cNvPr id="4" name="Metin Yer Tutucusu 3"/>
          <p:cNvSpPr>
            <a:spLocks noGrp="1"/>
          </p:cNvSpPr>
          <p:nvPr>
            <p:ph type="body" idx="1"/>
          </p:nvPr>
        </p:nvSpPr>
        <p:spPr>
          <a:xfrm>
            <a:off x="1228053" y="1588168"/>
            <a:ext cx="10240463" cy="5654842"/>
          </a:xfrm>
        </p:spPr>
        <p:txBody>
          <a:bodyPr>
            <a:normAutofit/>
          </a:bodyPr>
          <a:lstStyle/>
          <a:p>
            <a:pPr fontAlgn="b"/>
            <a:r>
              <a:rPr lang="tr-TR" b="1" dirty="0">
                <a:latin typeface="Arial" panose="020B0604020202020204" pitchFamily="34" charset="0"/>
                <a:cs typeface="Arial" panose="020B0604020202020204" pitchFamily="34" charset="0"/>
              </a:rPr>
              <a:t> </a:t>
            </a:r>
            <a:r>
              <a:rPr lang="tr-TR" b="1" cap="none" dirty="0" smtClean="0">
                <a:latin typeface="Arial" panose="020B0604020202020204" pitchFamily="34" charset="0"/>
                <a:cs typeface="Arial" panose="020B0604020202020204" pitchFamily="34" charset="0"/>
              </a:rPr>
              <a:t>A) Türk milli eğitim ve öğretimine katkıda bulunmak,</a:t>
            </a:r>
          </a:p>
          <a:p>
            <a:pPr fontAlgn="b"/>
            <a:r>
              <a:rPr lang="tr-TR" b="1" cap="none" dirty="0" smtClean="0">
                <a:latin typeface="Arial" panose="020B0604020202020204" pitchFamily="34" charset="0"/>
                <a:cs typeface="Arial" panose="020B0604020202020204" pitchFamily="34" charset="0"/>
              </a:rPr>
              <a:t>B) Okul öncesi ve okuma çağına gelmiş öğrencilerin her türlü çağdaş eğitim, öğretim ve sosyal ihtiyaçlarının karşılanmasında; başta Sivrihisar kökenli, yetenekli fakat sınırlı imkanları olan öğrencileri kontenjan kullandırtmak suretiyle yardımda bulunmak,</a:t>
            </a:r>
          </a:p>
          <a:p>
            <a:pPr fontAlgn="b"/>
            <a:r>
              <a:rPr lang="tr-TR" b="1" cap="none" dirty="0" smtClean="0">
                <a:latin typeface="Arial" panose="020B0604020202020204" pitchFamily="34" charset="0"/>
                <a:cs typeface="Arial" panose="020B0604020202020204" pitchFamily="34" charset="0"/>
              </a:rPr>
              <a:t>C) Vakfa yapılacak özel bağış ve vasiyetlerle elde edilecek gelirlerden okula hazırlık, ilk, orta ve üniversite öğrenimi ile ilgili okul, yurt, lojman, sağlık, sosyal ve spor tesisleri yapmak,</a:t>
            </a:r>
          </a:p>
          <a:p>
            <a:pPr fontAlgn="b"/>
            <a:r>
              <a:rPr lang="tr-TR" b="1" cap="none" dirty="0" smtClean="0">
                <a:latin typeface="Arial" panose="020B0604020202020204" pitchFamily="34" charset="0"/>
                <a:cs typeface="Arial" panose="020B0604020202020204" pitchFamily="34" charset="0"/>
              </a:rPr>
              <a:t>D) Yurt içi ve yurt dışına yayılmış bulunan tüm hemşeriler arasında karşılıklı yardım ve sosyal dayanışmayı sağlamak amacıyla toplantılar düzenleyerek; Atatürk ilkelerine bağlı manevi ve milli değerlerine saygılı bir toplum oluşturulmasına katkıda bulunmak,</a:t>
            </a:r>
          </a:p>
          <a:p>
            <a:pPr fontAlgn="b"/>
            <a:r>
              <a:rPr lang="tr-TR" b="1" cap="none" dirty="0" smtClean="0">
                <a:latin typeface="Arial" panose="020B0604020202020204" pitchFamily="34" charset="0"/>
                <a:cs typeface="Arial" panose="020B0604020202020204" pitchFamily="34" charset="0"/>
              </a:rPr>
              <a:t>E) Yörenin, kendine özgü kültürel, </a:t>
            </a:r>
            <a:r>
              <a:rPr lang="tr-TR" b="1" cap="none" dirty="0" err="1" smtClean="0">
                <a:latin typeface="Arial" panose="020B0604020202020204" pitchFamily="34" charset="0"/>
                <a:cs typeface="Arial" panose="020B0604020202020204" pitchFamily="34" charset="0"/>
              </a:rPr>
              <a:t>etnografik</a:t>
            </a:r>
            <a:r>
              <a:rPr lang="tr-TR" b="1" cap="none" dirty="0" smtClean="0">
                <a:latin typeface="Arial" panose="020B0604020202020204" pitchFamily="34" charset="0"/>
                <a:cs typeface="Arial" panose="020B0604020202020204" pitchFamily="34" charset="0"/>
              </a:rPr>
              <a:t>, geleneksel değerlerini araştırarak gelecek kuşaklara intikalini sağlayıcı ve tanıtıcı faaliyetlerde bulunmaktır.</a:t>
            </a:r>
          </a:p>
          <a:p>
            <a:pPr fontAlgn="b"/>
            <a:r>
              <a:rPr lang="tr-TR" dirty="0"/>
              <a:t> </a:t>
            </a:r>
          </a:p>
          <a:p>
            <a:endParaRPr lang="tr-TR" dirty="0"/>
          </a:p>
        </p:txBody>
      </p:sp>
    </p:spTree>
    <p:extLst>
      <p:ext uri="{BB962C8B-B14F-4D97-AF65-F5344CB8AC3E}">
        <p14:creationId xmlns:p14="http://schemas.microsoft.com/office/powerpoint/2010/main" val="2110422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792496" y="1659941"/>
            <a:ext cx="9906000" cy="457700"/>
          </a:xfrm>
        </p:spPr>
        <p:txBody>
          <a:bodyPr>
            <a:normAutofit fontScale="90000"/>
          </a:bodyPr>
          <a:lstStyle/>
          <a:p>
            <a:r>
              <a:rPr lang="tr-TR" dirty="0" smtClean="0"/>
              <a:t>Sev kaynakları </a:t>
            </a:r>
            <a:endParaRPr lang="tr-TR" dirty="0"/>
          </a:p>
        </p:txBody>
      </p:sp>
      <p:sp>
        <p:nvSpPr>
          <p:cNvPr id="3" name="Metin Yer Tutucusu 2"/>
          <p:cNvSpPr>
            <a:spLocks noGrp="1"/>
          </p:cNvSpPr>
          <p:nvPr>
            <p:ph type="body" idx="1"/>
          </p:nvPr>
        </p:nvSpPr>
        <p:spPr>
          <a:xfrm>
            <a:off x="1129379" y="2322095"/>
            <a:ext cx="9906000" cy="4740359"/>
          </a:xfrm>
        </p:spPr>
        <p:txBody>
          <a:bodyPr/>
          <a:lstStyle/>
          <a:p>
            <a:pPr marL="285750" indent="-285750">
              <a:buFont typeface="Arial" panose="020B0604020202020204" pitchFamily="34" charset="0"/>
              <a:buChar char="•"/>
            </a:pPr>
            <a:r>
              <a:rPr lang="tr-TR" cap="none" dirty="0" smtClean="0"/>
              <a:t>Hibe yoluyla yapılan bağışlar</a:t>
            </a:r>
          </a:p>
          <a:p>
            <a:pPr marL="285750" indent="-285750">
              <a:buFont typeface="Arial" panose="020B0604020202020204" pitchFamily="34" charset="0"/>
              <a:buChar char="•"/>
            </a:pPr>
            <a:r>
              <a:rPr lang="tr-TR" cap="none" dirty="0" smtClean="0"/>
              <a:t>Vasiyet yoluyla yapılan bağışlar</a:t>
            </a:r>
          </a:p>
          <a:p>
            <a:pPr marL="285750" indent="-285750">
              <a:buFont typeface="Arial" panose="020B0604020202020204" pitchFamily="34" charset="0"/>
              <a:buChar char="•"/>
            </a:pPr>
            <a:r>
              <a:rPr lang="tr-TR" cap="none" dirty="0" smtClean="0"/>
              <a:t>SEV Çelenkleri</a:t>
            </a:r>
          </a:p>
          <a:p>
            <a:pPr marL="285750" indent="-285750">
              <a:buFont typeface="Arial" panose="020B0604020202020204" pitchFamily="34" charset="0"/>
              <a:buChar char="•"/>
            </a:pPr>
            <a:r>
              <a:rPr lang="tr-TR" cap="none" dirty="0" smtClean="0"/>
              <a:t>Şahıs ve kurum bağışları</a:t>
            </a:r>
            <a:endParaRPr lang="tr-TR" cap="none"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6749916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6634315" y="901394"/>
            <a:ext cx="9906000" cy="565484"/>
          </a:xfrm>
        </p:spPr>
        <p:txBody>
          <a:bodyPr>
            <a:normAutofit fontScale="90000"/>
          </a:bodyPr>
          <a:lstStyle/>
          <a:p>
            <a:r>
              <a:rPr lang="tr-TR" dirty="0" smtClean="0"/>
              <a:t>BURSLARIMIZ</a:t>
            </a:r>
            <a:endParaRPr lang="tr-TR" dirty="0"/>
          </a:p>
        </p:txBody>
      </p:sp>
      <p:sp>
        <p:nvSpPr>
          <p:cNvPr id="3" name="Metin Yer Tutucusu 2"/>
          <p:cNvSpPr>
            <a:spLocks noGrp="1"/>
          </p:cNvSpPr>
          <p:nvPr>
            <p:ph type="body" idx="1"/>
          </p:nvPr>
        </p:nvSpPr>
        <p:spPr>
          <a:xfrm>
            <a:off x="7365315" y="1946192"/>
            <a:ext cx="3478715" cy="4259096"/>
          </a:xfrm>
        </p:spPr>
        <p:txBody>
          <a:bodyPr/>
          <a:lstStyle/>
          <a:p>
            <a:pPr marL="285750" indent="-285750">
              <a:buFont typeface="Arial" panose="020B0604020202020204" pitchFamily="34" charset="0"/>
              <a:buChar char="•"/>
            </a:pPr>
            <a:r>
              <a:rPr lang="tr-TR" cap="none" dirty="0" smtClean="0"/>
              <a:t>Yurt içi burslar</a:t>
            </a:r>
          </a:p>
          <a:p>
            <a:pPr marL="285750" indent="-285750">
              <a:buFont typeface="Arial" panose="020B0604020202020204" pitchFamily="34" charset="0"/>
              <a:buChar char="•"/>
            </a:pPr>
            <a:r>
              <a:rPr lang="tr-TR" cap="none" dirty="0" smtClean="0"/>
              <a:t>Yüksek Lisans Bursu </a:t>
            </a:r>
          </a:p>
          <a:p>
            <a:pPr marL="285750" indent="-285750">
              <a:buFont typeface="Arial" panose="020B0604020202020204" pitchFamily="34" charset="0"/>
              <a:buChar char="•"/>
            </a:pPr>
            <a:r>
              <a:rPr lang="tr-TR" cap="none" dirty="0" smtClean="0"/>
              <a:t>Lisans bursu </a:t>
            </a:r>
          </a:p>
          <a:p>
            <a:pPr marL="285750" indent="-285750">
              <a:buFont typeface="Arial" panose="020B0604020202020204" pitchFamily="34" charset="0"/>
              <a:buChar char="•"/>
            </a:pPr>
            <a:r>
              <a:rPr lang="tr-TR" cap="none" dirty="0" smtClean="0"/>
              <a:t>Lise bursu </a:t>
            </a:r>
            <a:endParaRPr lang="tr-TR" cap="none"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136913" cy="6858000"/>
          </a:xfrm>
          <a:prstGeom prst="rect">
            <a:avLst/>
          </a:prstGeom>
        </p:spPr>
      </p:pic>
    </p:spTree>
    <p:extLst>
      <p:ext uri="{BB962C8B-B14F-4D97-AF65-F5344CB8AC3E}">
        <p14:creationId xmlns:p14="http://schemas.microsoft.com/office/powerpoint/2010/main" val="3265004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537411" y="456532"/>
            <a:ext cx="9906000" cy="650875"/>
          </a:xfrm>
        </p:spPr>
        <p:txBody>
          <a:bodyPr/>
          <a:lstStyle/>
          <a:p>
            <a:pPr algn="ctr"/>
            <a:r>
              <a:rPr lang="tr-TR" dirty="0" smtClean="0"/>
              <a:t>Burs faaliyetleri</a:t>
            </a:r>
            <a:endParaRPr lang="tr-TR" dirty="0"/>
          </a:p>
        </p:txBody>
      </p:sp>
      <p:graphicFrame>
        <p:nvGraphicFramePr>
          <p:cNvPr id="5" name="Grafik 4"/>
          <p:cNvGraphicFramePr>
            <a:graphicFrameLocks/>
          </p:cNvGraphicFramePr>
          <p:nvPr>
            <p:extLst>
              <p:ext uri="{D42A27DB-BD31-4B8C-83A1-F6EECF244321}">
                <p14:modId xmlns:p14="http://schemas.microsoft.com/office/powerpoint/2010/main" val="3361241802"/>
              </p:ext>
            </p:extLst>
          </p:nvPr>
        </p:nvGraphicFramePr>
        <p:xfrm>
          <a:off x="1082843" y="1443789"/>
          <a:ext cx="9360568" cy="523373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0829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Grafik 3"/>
          <p:cNvGraphicFramePr>
            <a:graphicFrameLocks/>
          </p:cNvGraphicFramePr>
          <p:nvPr>
            <p:extLst>
              <p:ext uri="{D42A27DB-BD31-4B8C-83A1-F6EECF244321}">
                <p14:modId xmlns:p14="http://schemas.microsoft.com/office/powerpoint/2010/main" val="914899670"/>
              </p:ext>
            </p:extLst>
          </p:nvPr>
        </p:nvGraphicFramePr>
        <p:xfrm>
          <a:off x="2033338" y="1588168"/>
          <a:ext cx="7640052" cy="43674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85493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2344159" y="441318"/>
            <a:ext cx="7005587" cy="3496857"/>
          </a:xfrm>
        </p:spPr>
        <p:txBody>
          <a:bodyPr>
            <a:noAutofit/>
          </a:bodyPr>
          <a:lstStyle/>
          <a:p>
            <a:pPr algn="ctr"/>
            <a:r>
              <a:rPr lang="tr-TR" sz="4000" b="1" dirty="0" smtClean="0">
                <a:latin typeface="Arial" panose="020B0604020202020204" pitchFamily="34" charset="0"/>
                <a:cs typeface="Arial" panose="020B0604020202020204" pitchFamily="34" charset="0"/>
              </a:rPr>
              <a:t>BURSİYERLERİMİZİN OKUL VE BÖLÜMLERİ</a:t>
            </a:r>
            <a:endParaRPr lang="tr-TR" sz="4000" b="1"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6833936" y="2189747"/>
            <a:ext cx="5031621" cy="1551991"/>
          </a:xfrm>
        </p:spPr>
        <p:txBody>
          <a:bodyPr/>
          <a:lstStyle/>
          <a:p>
            <a:r>
              <a:rPr lang="tr-TR" dirty="0" smtClean="0"/>
              <a:t>                                                          </a:t>
            </a:r>
            <a:endParaRPr lang="tr-TR" dirty="0"/>
          </a:p>
        </p:txBody>
      </p:sp>
    </p:spTree>
    <p:extLst>
      <p:ext uri="{BB962C8B-B14F-4D97-AF65-F5344CB8AC3E}">
        <p14:creationId xmlns:p14="http://schemas.microsoft.com/office/powerpoint/2010/main" val="1758129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Alt Başlık 2"/>
          <p:cNvSpPr>
            <a:spLocks noGrp="1"/>
          </p:cNvSpPr>
          <p:nvPr>
            <p:ph type="subTitle" idx="4294967295"/>
          </p:nvPr>
        </p:nvSpPr>
        <p:spPr>
          <a:xfrm>
            <a:off x="5692266" y="2582561"/>
            <a:ext cx="6499734" cy="2458671"/>
          </a:xfrm>
        </p:spPr>
        <p:txBody>
          <a:bodyPr>
            <a:noAutofit/>
          </a:bodyPr>
          <a:lstStyle/>
          <a:p>
            <a:pPr marL="0" indent="0" algn="ctr">
              <a:lnSpc>
                <a:spcPct val="100000"/>
              </a:lnSpc>
              <a:buNone/>
            </a:pPr>
            <a:r>
              <a:rPr lang="tr-TR" sz="3200" b="1" dirty="0" smtClean="0">
                <a:latin typeface="Arial" panose="020B0604020202020204" pitchFamily="34" charset="0"/>
                <a:cs typeface="Arial" panose="020B0604020202020204" pitchFamily="34" charset="0"/>
              </a:rPr>
              <a:t>Sivrihisar Eğitim Kültür ve Dayanışma Vakfı</a:t>
            </a:r>
            <a:endParaRPr lang="tr-TR" sz="3200" b="1" dirty="0" smtClean="0">
              <a:solidFill>
                <a:schemeClr val="tx1"/>
              </a:solidFill>
              <a:latin typeface="Arial" panose="020B0604020202020204" pitchFamily="34" charset="0"/>
              <a:cs typeface="Arial" panose="020B0604020202020204" pitchFamily="34" charset="0"/>
            </a:endParaRPr>
          </a:p>
          <a:p>
            <a:pPr marL="0" indent="0">
              <a:lnSpc>
                <a:spcPct val="100000"/>
              </a:lnSpc>
              <a:buNone/>
            </a:pPr>
            <a:r>
              <a:rPr lang="tr-TR" sz="3200" b="1" dirty="0" smtClean="0">
                <a:latin typeface="Arial" panose="020B0604020202020204" pitchFamily="34" charset="0"/>
                <a:cs typeface="Arial" panose="020B0604020202020204" pitchFamily="34" charset="0"/>
              </a:rPr>
              <a:t>       </a:t>
            </a:r>
            <a:r>
              <a:rPr lang="tr-TR" sz="3200" b="1" dirty="0" smtClean="0">
                <a:solidFill>
                  <a:schemeClr val="tx1"/>
                </a:solidFill>
                <a:latin typeface="Arial" panose="020B0604020202020204" pitchFamily="34" charset="0"/>
                <a:cs typeface="Arial" panose="020B0604020202020204" pitchFamily="34" charset="0"/>
              </a:rPr>
              <a:t>2 0 2 1  Faaliyet Raporu</a:t>
            </a:r>
            <a:endParaRPr lang="tr-TR" sz="3200" b="1" dirty="0">
              <a:solidFill>
                <a:schemeClr val="tx1"/>
              </a:solidFill>
              <a:latin typeface="Arial" panose="020B0604020202020204" pitchFamily="34" charset="0"/>
              <a:cs typeface="Arial" panose="020B0604020202020204" pitchFamily="34"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73" y="4505550"/>
            <a:ext cx="841998" cy="841998"/>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325762" cy="6846775"/>
          </a:xfrm>
          <a:prstGeom prst="rect">
            <a:avLst/>
          </a:prstGeom>
        </p:spPr>
      </p:pic>
    </p:spTree>
    <p:extLst>
      <p:ext uri="{BB962C8B-B14F-4D97-AF65-F5344CB8AC3E}">
        <p14:creationId xmlns:p14="http://schemas.microsoft.com/office/powerpoint/2010/main" val="3843808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6" name="Alt Başlık 5"/>
          <p:cNvSpPr>
            <a:spLocks noGrp="1"/>
          </p:cNvSpPr>
          <p:nvPr>
            <p:ph type="subTitle" idx="4294967295"/>
          </p:nvPr>
        </p:nvSpPr>
        <p:spPr>
          <a:xfrm>
            <a:off x="2292975" y="456967"/>
            <a:ext cx="8489950" cy="5557837"/>
          </a:xfrm>
        </p:spPr>
        <p:txBody>
          <a:bodyPr>
            <a:noAutofit/>
          </a:bodyPr>
          <a:lstStyle/>
          <a:p>
            <a:r>
              <a:rPr lang="tr-TR" sz="1800" b="1" dirty="0" smtClean="0">
                <a:solidFill>
                  <a:schemeClr val="tx1"/>
                </a:solidFill>
                <a:latin typeface="Arial" panose="020B0604020202020204" pitchFamily="34" charset="0"/>
                <a:cs typeface="Arial" panose="020B0604020202020204" pitchFamily="34" charset="0"/>
              </a:rPr>
              <a:t>TIP FAKÜLTESİ          HACETTEPE ÜNİVERSİTESİ</a:t>
            </a:r>
          </a:p>
          <a:p>
            <a:r>
              <a:rPr lang="tr-TR" sz="1800" b="1" dirty="0" smtClean="0">
                <a:solidFill>
                  <a:schemeClr val="tx1"/>
                </a:solidFill>
                <a:latin typeface="Arial" panose="020B0604020202020204" pitchFamily="34" charset="0"/>
                <a:cs typeface="Arial" panose="020B0604020202020204" pitchFamily="34" charset="0"/>
              </a:rPr>
              <a:t>TIP FAKÜLTESİ          ABANT İZSEL BAYSAL ÜNİVERSİTESİ</a:t>
            </a:r>
          </a:p>
          <a:p>
            <a:r>
              <a:rPr lang="tr-TR" sz="1800" b="1" dirty="0" smtClean="0">
                <a:solidFill>
                  <a:schemeClr val="tx1"/>
                </a:solidFill>
                <a:latin typeface="Arial" panose="020B0604020202020204" pitchFamily="34" charset="0"/>
                <a:cs typeface="Arial" panose="020B0604020202020204" pitchFamily="34" charset="0"/>
              </a:rPr>
              <a:t>TIP FAKÜLTESİ          ADIYAMAN ÜNİVERSİTESİ </a:t>
            </a:r>
          </a:p>
          <a:p>
            <a:r>
              <a:rPr lang="tr-TR" sz="1800" b="1" dirty="0" smtClean="0">
                <a:solidFill>
                  <a:schemeClr val="tx1"/>
                </a:solidFill>
                <a:latin typeface="Arial" panose="020B0604020202020204" pitchFamily="34" charset="0"/>
                <a:cs typeface="Arial" panose="020B0604020202020204" pitchFamily="34" charset="0"/>
              </a:rPr>
              <a:t>TIP FAKÜLTESİ         ANKARA ÜNİVERSİTESİ</a:t>
            </a:r>
          </a:p>
          <a:p>
            <a:r>
              <a:rPr lang="tr-TR" sz="1800" b="1" dirty="0" smtClean="0">
                <a:solidFill>
                  <a:schemeClr val="tx1"/>
                </a:solidFill>
                <a:latin typeface="Arial" panose="020B0604020202020204" pitchFamily="34" charset="0"/>
                <a:cs typeface="Arial" panose="020B0604020202020204" pitchFamily="34" charset="0"/>
              </a:rPr>
              <a:t>TIP FAKÜLTESİ         BÜLENT ECEVİT ÜNİVERSİTESİ</a:t>
            </a:r>
          </a:p>
          <a:p>
            <a:r>
              <a:rPr lang="tr-TR" sz="1800" b="1" dirty="0" smtClean="0">
                <a:solidFill>
                  <a:schemeClr val="tx1"/>
                </a:solidFill>
                <a:latin typeface="Arial" panose="020B0604020202020204" pitchFamily="34" charset="0"/>
                <a:cs typeface="Arial" panose="020B0604020202020204" pitchFamily="34" charset="0"/>
              </a:rPr>
              <a:t>TIP FAKÜLTESİ         HİTİT ÜNİVERSİTESİ</a:t>
            </a:r>
          </a:p>
          <a:p>
            <a:r>
              <a:rPr lang="tr-TR" sz="1800" b="1" dirty="0" smtClean="0">
                <a:solidFill>
                  <a:schemeClr val="tx1"/>
                </a:solidFill>
                <a:latin typeface="Arial" panose="020B0604020202020204" pitchFamily="34" charset="0"/>
                <a:cs typeface="Arial" panose="020B0604020202020204" pitchFamily="34" charset="0"/>
              </a:rPr>
              <a:t>TIP FAKÜLTESİ         KOCAELİ ÜNİVERSİTESİ</a:t>
            </a:r>
          </a:p>
          <a:p>
            <a:r>
              <a:rPr lang="tr-TR" sz="1800" b="1" dirty="0" smtClean="0">
                <a:solidFill>
                  <a:schemeClr val="tx1"/>
                </a:solidFill>
                <a:latin typeface="Arial" panose="020B0604020202020204" pitchFamily="34" charset="0"/>
                <a:cs typeface="Arial" panose="020B0604020202020204" pitchFamily="34" charset="0"/>
              </a:rPr>
              <a:t>TIP FAKÜLTESİ         KOCAELİ ÜNİVERSİTESİ </a:t>
            </a:r>
          </a:p>
          <a:p>
            <a:r>
              <a:rPr lang="tr-TR" sz="1800" b="1" dirty="0" smtClean="0">
                <a:solidFill>
                  <a:schemeClr val="tx1"/>
                </a:solidFill>
                <a:latin typeface="Arial" panose="020B0604020202020204" pitchFamily="34" charset="0"/>
                <a:cs typeface="Arial" panose="020B0604020202020204" pitchFamily="34" charset="0"/>
              </a:rPr>
              <a:t>TIP FAKÜLTESİ         NECMETTİN ERBAKAN ÜNİVERSİTESİ</a:t>
            </a:r>
          </a:p>
          <a:p>
            <a:r>
              <a:rPr lang="tr-TR" sz="1800" b="1" dirty="0" smtClean="0">
                <a:solidFill>
                  <a:schemeClr val="tx1"/>
                </a:solidFill>
                <a:latin typeface="Arial" panose="020B0604020202020204" pitchFamily="34" charset="0"/>
                <a:cs typeface="Arial" panose="020B0604020202020204" pitchFamily="34" charset="0"/>
              </a:rPr>
              <a:t>TIP FAKÜLTESİ        SAĞLIK BİLİMLERİ ÜNİVERSİTESİ </a:t>
            </a:r>
          </a:p>
          <a:p>
            <a:r>
              <a:rPr lang="tr-TR" sz="1800" b="1" dirty="0" smtClean="0">
                <a:solidFill>
                  <a:schemeClr val="tx1"/>
                </a:solidFill>
                <a:latin typeface="Arial" panose="020B0604020202020204" pitchFamily="34" charset="0"/>
                <a:cs typeface="Arial" panose="020B0604020202020204" pitchFamily="34" charset="0"/>
              </a:rPr>
              <a:t>TIP FAKÜLTESİ        SITKI KOÇMAN ÜNİVERSİTESİ </a:t>
            </a:r>
          </a:p>
          <a:p>
            <a:r>
              <a:rPr lang="tr-TR" sz="1800" b="1" dirty="0" smtClean="0">
                <a:solidFill>
                  <a:schemeClr val="tx1"/>
                </a:solidFill>
                <a:latin typeface="Arial" panose="020B0604020202020204" pitchFamily="34" charset="0"/>
                <a:cs typeface="Arial" panose="020B0604020202020204" pitchFamily="34" charset="0"/>
              </a:rPr>
              <a:t>TIP FAKÜLTESİ       SÜLEYMAN DEMİREL ÜNİVERSİTESİ</a:t>
            </a:r>
          </a:p>
          <a:p>
            <a:r>
              <a:rPr lang="tr-TR" sz="1800" b="1" dirty="0" smtClean="0">
                <a:solidFill>
                  <a:schemeClr val="tx1"/>
                </a:solidFill>
                <a:latin typeface="Arial" panose="020B0604020202020204" pitchFamily="34" charset="0"/>
                <a:cs typeface="Arial" panose="020B0604020202020204" pitchFamily="34" charset="0"/>
              </a:rPr>
              <a:t>TIP FAKÜLTESİ       ULUDAĞ ÜNİVERSİTESİ </a:t>
            </a:r>
            <a:endParaRPr lang="tr-TR" sz="18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928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884420" y="660140"/>
            <a:ext cx="9904413" cy="5575300"/>
          </a:xfrm>
        </p:spPr>
        <p:txBody>
          <a:bodyPr>
            <a:normAutofit/>
          </a:bodyPr>
          <a:lstStyle/>
          <a:p>
            <a:r>
              <a:rPr lang="tr-TR" sz="1800" b="1" dirty="0" smtClean="0">
                <a:latin typeface="Arial" panose="020B0604020202020204" pitchFamily="34" charset="0"/>
                <a:cs typeface="Arial" panose="020B0604020202020204" pitchFamily="34" charset="0"/>
              </a:rPr>
              <a:t>TARİH                                                BAKIRÇAY ÜNİVERSİTESİ </a:t>
            </a:r>
          </a:p>
          <a:p>
            <a:r>
              <a:rPr lang="tr-TR" sz="1800" b="1" dirty="0" smtClean="0">
                <a:latin typeface="Arial" panose="020B0604020202020204" pitchFamily="34" charset="0"/>
                <a:cs typeface="Arial" panose="020B0604020202020204" pitchFamily="34" charset="0"/>
              </a:rPr>
              <a:t>TARİH- EDEBİYAT                               HACETTEPE ÜNİVERSİTESİ</a:t>
            </a:r>
          </a:p>
          <a:p>
            <a:r>
              <a:rPr lang="tr-TR" sz="1800" b="1" dirty="0" smtClean="0">
                <a:latin typeface="Arial" panose="020B0604020202020204" pitchFamily="34" charset="0"/>
                <a:cs typeface="Arial" panose="020B0604020202020204" pitchFamily="34" charset="0"/>
              </a:rPr>
              <a:t>TARLA BİTKİLERİ                                OSMANGAZİ ÜNİVERSİTESİ </a:t>
            </a:r>
          </a:p>
          <a:p>
            <a:r>
              <a:rPr lang="tr-TR" sz="1800" b="1" dirty="0" smtClean="0">
                <a:latin typeface="Arial" panose="020B0604020202020204" pitchFamily="34" charset="0"/>
                <a:cs typeface="Arial" panose="020B0604020202020204" pitchFamily="34" charset="0"/>
              </a:rPr>
              <a:t>TÜRKÇE ÖĞRETMENLİĞİ                     TRAKYA ÜNİVERSİTESİ </a:t>
            </a:r>
          </a:p>
          <a:p>
            <a:r>
              <a:rPr lang="tr-TR" sz="1800" b="1" dirty="0" smtClean="0">
                <a:latin typeface="Arial" panose="020B0604020202020204" pitchFamily="34" charset="0"/>
                <a:cs typeface="Arial" panose="020B0604020202020204" pitchFamily="34" charset="0"/>
              </a:rPr>
              <a:t>UÇAK GÖVDE VE MOTOR BAKIMI        ATILIM ÜNİVERSİTESİ</a:t>
            </a:r>
          </a:p>
          <a:p>
            <a:r>
              <a:rPr lang="tr-TR" sz="1800" b="1" dirty="0" smtClean="0">
                <a:latin typeface="Arial" panose="020B0604020202020204" pitchFamily="34" charset="0"/>
                <a:cs typeface="Arial" panose="020B0604020202020204" pitchFamily="34" charset="0"/>
              </a:rPr>
              <a:t>ULUSLAR ARASI İLİŞKİLER                    18 MART ÜNİVERSİTESİ</a:t>
            </a:r>
          </a:p>
          <a:p>
            <a:r>
              <a:rPr lang="tr-TR" sz="1800" b="1" dirty="0" smtClean="0">
                <a:latin typeface="Arial" panose="020B0604020202020204" pitchFamily="34" charset="0"/>
                <a:cs typeface="Arial" panose="020B0604020202020204" pitchFamily="34" charset="0"/>
              </a:rPr>
              <a:t>ULUSLAR ARASI İLİŞKİLER                   18 MART ÜNİVERSİTESİ</a:t>
            </a:r>
          </a:p>
          <a:p>
            <a:r>
              <a:rPr lang="tr-TR" sz="1800" b="1" dirty="0" smtClean="0">
                <a:latin typeface="Arial" panose="020B0604020202020204" pitchFamily="34" charset="0"/>
                <a:cs typeface="Arial" panose="020B0604020202020204" pitchFamily="34" charset="0"/>
              </a:rPr>
              <a:t>ULUSLAR ARASI TİCARET                    ALAADDİN KEYKUBAT ÜNİVERSİTESİ</a:t>
            </a:r>
          </a:p>
          <a:p>
            <a:r>
              <a:rPr lang="tr-TR" sz="1800" b="1" dirty="0" smtClean="0">
                <a:latin typeface="Arial" panose="020B0604020202020204" pitchFamily="34" charset="0"/>
                <a:cs typeface="Arial" panose="020B0604020202020204" pitchFamily="34" charset="0"/>
              </a:rPr>
              <a:t>VETERİNER                                        CUMHURİYET ÜNİVERSİTESİ</a:t>
            </a:r>
          </a:p>
          <a:p>
            <a:r>
              <a:rPr lang="tr-TR" sz="1800" b="1" dirty="0" smtClean="0">
                <a:latin typeface="Arial" panose="020B0604020202020204" pitchFamily="34" charset="0"/>
                <a:cs typeface="Arial" panose="020B0604020202020204" pitchFamily="34" charset="0"/>
              </a:rPr>
              <a:t>BEDEN EĞİTİMİ                                  BOZOK ÜNİVERSİTESİ </a:t>
            </a:r>
          </a:p>
          <a:p>
            <a:r>
              <a:rPr lang="tr-TR" sz="1800" b="1" dirty="0" smtClean="0">
                <a:latin typeface="Arial" panose="020B0604020202020204" pitchFamily="34" charset="0"/>
                <a:cs typeface="Arial" panose="020B0604020202020204" pitchFamily="34" charset="0"/>
              </a:rPr>
              <a:t>BESLENME DİYETİK                            AKDENİZ ÜNİVERSİTESİ </a:t>
            </a:r>
          </a:p>
          <a:p>
            <a:r>
              <a:rPr lang="tr-TR" sz="1800" b="1" dirty="0" smtClean="0">
                <a:latin typeface="Arial" panose="020B0604020202020204" pitchFamily="34" charset="0"/>
                <a:cs typeface="Arial" panose="020B0604020202020204" pitchFamily="34" charset="0"/>
              </a:rPr>
              <a:t>BESLENME DİYETİK                            ÇORUH ÜNİVERSİTESİ </a:t>
            </a:r>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3527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0" y="425450"/>
            <a:ext cx="9904413" cy="6432550"/>
          </a:xfrm>
        </p:spPr>
        <p:txBody>
          <a:bodyPr>
            <a:normAutofit/>
          </a:bodyPr>
          <a:lstStyle/>
          <a:p>
            <a:r>
              <a:rPr lang="tr-TR" sz="1800" b="1" dirty="0" smtClean="0">
                <a:latin typeface="Arial" panose="020B0604020202020204" pitchFamily="34" charset="0"/>
                <a:cs typeface="Arial" panose="020B0604020202020204" pitchFamily="34" charset="0"/>
              </a:rPr>
              <a:t>BİLGİSAYAR MÜHENDİSLİĞİ                 </a:t>
            </a:r>
            <a:r>
              <a:rPr lang="tr-TR" sz="1800" b="1" dirty="0" smtClean="0">
                <a:latin typeface="Arial" panose="020B0604020202020204" pitchFamily="34" charset="0"/>
                <a:cs typeface="Arial" panose="020B0604020202020204" pitchFamily="34" charset="0"/>
              </a:rPr>
              <a:t>     DÜZCE </a:t>
            </a:r>
            <a:r>
              <a:rPr lang="tr-TR" sz="1800" b="1" dirty="0" smtClean="0">
                <a:latin typeface="Arial" panose="020B0604020202020204" pitchFamily="34" charset="0"/>
                <a:cs typeface="Arial" panose="020B0604020202020204" pitchFamily="34" charset="0"/>
              </a:rPr>
              <a:t>ÜNİVERSİTESİ</a:t>
            </a:r>
          </a:p>
          <a:p>
            <a:r>
              <a:rPr lang="tr-TR" sz="1800" b="1" dirty="0" smtClean="0">
                <a:latin typeface="Arial" panose="020B0604020202020204" pitchFamily="34" charset="0"/>
                <a:cs typeface="Arial" panose="020B0604020202020204" pitchFamily="34" charset="0"/>
              </a:rPr>
              <a:t>BİLGİSAYAR  MÜHENDİSLİĞİ                </a:t>
            </a:r>
            <a:r>
              <a:rPr lang="tr-TR" sz="1800" b="1" dirty="0" smtClean="0">
                <a:latin typeface="Arial" panose="020B0604020202020204" pitchFamily="34" charset="0"/>
                <a:cs typeface="Arial" panose="020B0604020202020204" pitchFamily="34" charset="0"/>
              </a:rPr>
              <a:t>    GEBZE </a:t>
            </a:r>
            <a:r>
              <a:rPr lang="tr-TR" sz="1800" b="1" dirty="0" smtClean="0">
                <a:latin typeface="Arial" panose="020B0604020202020204" pitchFamily="34" charset="0"/>
                <a:cs typeface="Arial" panose="020B0604020202020204" pitchFamily="34" charset="0"/>
              </a:rPr>
              <a:t>TEKNİK ÜNİVERSİTESİ </a:t>
            </a:r>
          </a:p>
          <a:p>
            <a:r>
              <a:rPr lang="tr-TR" sz="1800" b="1" dirty="0" smtClean="0">
                <a:latin typeface="Arial" panose="020B0604020202020204" pitchFamily="34" charset="0"/>
                <a:cs typeface="Arial" panose="020B0604020202020204" pitchFamily="34" charset="0"/>
              </a:rPr>
              <a:t>BİYOLOJİ                                            </a:t>
            </a:r>
            <a:r>
              <a:rPr lang="tr-TR" sz="1800" b="1" dirty="0" smtClean="0">
                <a:latin typeface="Arial" panose="020B0604020202020204" pitchFamily="34" charset="0"/>
                <a:cs typeface="Arial" panose="020B0604020202020204" pitchFamily="34" charset="0"/>
              </a:rPr>
              <a:t>         ORTA </a:t>
            </a:r>
            <a:r>
              <a:rPr lang="tr-TR" sz="1800" b="1" dirty="0" smtClean="0">
                <a:latin typeface="Arial" panose="020B0604020202020204" pitchFamily="34" charset="0"/>
                <a:cs typeface="Arial" panose="020B0604020202020204" pitchFamily="34" charset="0"/>
              </a:rPr>
              <a:t>DOĞU TEKNİK ÜNİVERSİTESİ</a:t>
            </a:r>
          </a:p>
          <a:p>
            <a:r>
              <a:rPr lang="tr-TR" sz="1800" b="1" dirty="0" smtClean="0">
                <a:latin typeface="Arial" panose="020B0604020202020204" pitchFamily="34" charset="0"/>
                <a:cs typeface="Arial" panose="020B0604020202020204" pitchFamily="34" charset="0"/>
              </a:rPr>
              <a:t>BİYOMEDİKAL MÜHENDİSLİĞİ               </a:t>
            </a:r>
            <a:r>
              <a:rPr lang="tr-TR" sz="1800" b="1" dirty="0" smtClean="0">
                <a:latin typeface="Arial" panose="020B0604020202020204" pitchFamily="34" charset="0"/>
                <a:cs typeface="Arial" panose="020B0604020202020204" pitchFamily="34" charset="0"/>
              </a:rPr>
              <a:t>   ANKARA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BİYOSİSTEM MÜHENDİSLİĞİ                 </a:t>
            </a:r>
            <a:r>
              <a:rPr lang="tr-TR" sz="1800" b="1" dirty="0" smtClean="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ULUDAĞ ÜNİVERSİTESİ </a:t>
            </a:r>
          </a:p>
          <a:p>
            <a:r>
              <a:rPr lang="tr-TR" sz="1800" b="1" dirty="0" smtClean="0">
                <a:latin typeface="Arial" panose="020B0604020202020204" pitchFamily="34" charset="0"/>
                <a:cs typeface="Arial" panose="020B0604020202020204" pitchFamily="34" charset="0"/>
              </a:rPr>
              <a:t>COĞRAFYA                                        </a:t>
            </a:r>
            <a:r>
              <a:rPr lang="tr-TR" sz="1800" b="1" dirty="0" smtClean="0">
                <a:latin typeface="Arial" panose="020B0604020202020204" pitchFamily="34" charset="0"/>
                <a:cs typeface="Arial" panose="020B0604020202020204" pitchFamily="34" charset="0"/>
              </a:rPr>
              <a:t>          SÜLEYMAN </a:t>
            </a:r>
            <a:r>
              <a:rPr lang="tr-TR" sz="1800" b="1" dirty="0" smtClean="0">
                <a:latin typeface="Arial" panose="020B0604020202020204" pitchFamily="34" charset="0"/>
                <a:cs typeface="Arial" panose="020B0604020202020204" pitchFamily="34" charset="0"/>
              </a:rPr>
              <a:t>DEMİREL ÜNİVERSİTESİ </a:t>
            </a:r>
          </a:p>
          <a:p>
            <a:r>
              <a:rPr lang="tr-TR" sz="1800" b="1" dirty="0" smtClean="0">
                <a:latin typeface="Arial" panose="020B0604020202020204" pitchFamily="34" charset="0"/>
                <a:cs typeface="Arial" panose="020B0604020202020204" pitchFamily="34" charset="0"/>
              </a:rPr>
              <a:t>DENİZCİLİK İŞLETME MÜHENDİSLİĞİ       PİRİ REİS ÜNÜVERSİTESİ</a:t>
            </a:r>
          </a:p>
          <a:p>
            <a:r>
              <a:rPr lang="tr-TR" sz="1800" b="1" dirty="0" smtClean="0">
                <a:latin typeface="Arial" panose="020B0604020202020204" pitchFamily="34" charset="0"/>
                <a:cs typeface="Arial" panose="020B0604020202020204" pitchFamily="34" charset="0"/>
              </a:rPr>
              <a:t>DENİZCİLİK İŞLETMELERİ                       </a:t>
            </a:r>
            <a:r>
              <a:rPr lang="tr-TR" sz="1800" b="1" dirty="0" smtClean="0">
                <a:latin typeface="Arial" panose="020B0604020202020204" pitchFamily="34" charset="0"/>
                <a:cs typeface="Arial" panose="020B0604020202020204" pitchFamily="34" charset="0"/>
              </a:rPr>
              <a:t>  BÜLENT </a:t>
            </a:r>
            <a:r>
              <a:rPr lang="tr-TR" sz="1800" b="1" dirty="0" smtClean="0">
                <a:latin typeface="Arial" panose="020B0604020202020204" pitchFamily="34" charset="0"/>
                <a:cs typeface="Arial" panose="020B0604020202020204" pitchFamily="34" charset="0"/>
              </a:rPr>
              <a:t>ECEVİT ÜNİVERSİTESİ </a:t>
            </a:r>
          </a:p>
          <a:p>
            <a:r>
              <a:rPr lang="tr-TR" sz="1800" b="1" dirty="0" smtClean="0">
                <a:latin typeface="Arial" panose="020B0604020202020204" pitchFamily="34" charset="0"/>
                <a:cs typeface="Arial" panose="020B0604020202020204" pitchFamily="34" charset="0"/>
              </a:rPr>
              <a:t>DİŞ HEKİMLİĞİ                                     </a:t>
            </a:r>
            <a:r>
              <a:rPr lang="tr-TR" sz="1800" b="1" dirty="0" smtClean="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HACETTEPE ÜNİVERSİTESİ </a:t>
            </a:r>
          </a:p>
          <a:p>
            <a:r>
              <a:rPr lang="tr-TR" sz="1800" b="1" dirty="0" smtClean="0">
                <a:latin typeface="Arial" panose="020B0604020202020204" pitchFamily="34" charset="0"/>
                <a:cs typeface="Arial" panose="020B0604020202020204" pitchFamily="34" charset="0"/>
              </a:rPr>
              <a:t>DİŞ HEKİMLİĞİ                                     </a:t>
            </a:r>
            <a:r>
              <a:rPr lang="tr-TR" sz="1800" b="1" dirty="0" smtClean="0">
                <a:latin typeface="Arial" panose="020B0604020202020204" pitchFamily="34" charset="0"/>
                <a:cs typeface="Arial" panose="020B0604020202020204" pitchFamily="34" charset="0"/>
              </a:rPr>
              <a:t>       OSMANGAZİ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EBELİK                                                 </a:t>
            </a:r>
            <a:r>
              <a:rPr lang="tr-TR" sz="1800" b="1" dirty="0" smtClean="0">
                <a:latin typeface="Arial" panose="020B0604020202020204" pitchFamily="34" charset="0"/>
                <a:cs typeface="Arial" panose="020B0604020202020204" pitchFamily="34" charset="0"/>
              </a:rPr>
              <a:t>       OSMANGAZİ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ECZACILIK                                           </a:t>
            </a:r>
            <a:r>
              <a:rPr lang="tr-TR" sz="1800" b="1" dirty="0" smtClean="0">
                <a:latin typeface="Arial" panose="020B0604020202020204" pitchFamily="34" charset="0"/>
                <a:cs typeface="Arial" panose="020B0604020202020204" pitchFamily="34" charset="0"/>
              </a:rPr>
              <a:t>       BÜLENT </a:t>
            </a:r>
            <a:r>
              <a:rPr lang="tr-TR" sz="1800" b="1" dirty="0" smtClean="0">
                <a:latin typeface="Arial" panose="020B0604020202020204" pitchFamily="34" charset="0"/>
                <a:cs typeface="Arial" panose="020B0604020202020204" pitchFamily="34" charset="0"/>
              </a:rPr>
              <a:t>ECEVİT ÜNİVERSİTESİ</a:t>
            </a:r>
          </a:p>
          <a:p>
            <a:r>
              <a:rPr lang="tr-TR" sz="1800" b="1" dirty="0" smtClean="0">
                <a:latin typeface="Arial" panose="020B0604020202020204" pitchFamily="34" charset="0"/>
                <a:cs typeface="Arial" panose="020B0604020202020204" pitchFamily="34" charset="0"/>
              </a:rPr>
              <a:t>ECZACILIK                                           </a:t>
            </a:r>
            <a:r>
              <a:rPr lang="tr-TR" sz="1800" b="1" dirty="0" smtClean="0">
                <a:latin typeface="Arial" panose="020B0604020202020204" pitchFamily="34" charset="0"/>
                <a:cs typeface="Arial" panose="020B0604020202020204" pitchFamily="34" charset="0"/>
              </a:rPr>
              <a:t>       HACETEPE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ELEKTRİK ELEKTRONİK MÜH                 BOĞAZİÇİ ÜNİVERSİTESİ</a:t>
            </a:r>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1959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0" y="320675"/>
            <a:ext cx="10310813" cy="6537325"/>
          </a:xfrm>
        </p:spPr>
        <p:txBody>
          <a:bodyPr>
            <a:normAutofit/>
          </a:bodyPr>
          <a:lstStyle/>
          <a:p>
            <a:r>
              <a:rPr lang="tr-TR" sz="1800" b="1" dirty="0">
                <a:latin typeface="Arial" panose="020B0604020202020204" pitchFamily="34" charset="0"/>
                <a:cs typeface="Arial" panose="020B0604020202020204" pitchFamily="34" charset="0"/>
              </a:rPr>
              <a:t>ELEKTRİK ELEKTRONİK </a:t>
            </a:r>
            <a:r>
              <a:rPr lang="tr-TR" sz="1800" b="1" dirty="0" smtClean="0">
                <a:latin typeface="Arial" panose="020B0604020202020204" pitchFamily="34" charset="0"/>
                <a:cs typeface="Arial" panose="020B0604020202020204" pitchFamily="34" charset="0"/>
              </a:rPr>
              <a:t>MÜH              GAZİ ÜNİVERSİTESİ </a:t>
            </a:r>
            <a:endParaRPr lang="tr-TR" sz="1800" b="1" dirty="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ELEKTRİK ELEKTRONİK </a:t>
            </a:r>
            <a:r>
              <a:rPr lang="tr-TR" sz="1800" b="1" dirty="0" smtClean="0">
                <a:latin typeface="Arial" panose="020B0604020202020204" pitchFamily="34" charset="0"/>
                <a:cs typeface="Arial" panose="020B0604020202020204" pitchFamily="34" charset="0"/>
              </a:rPr>
              <a:t>MÜH               SAKARYA ÜNİVERSİTESİ </a:t>
            </a:r>
          </a:p>
          <a:p>
            <a:r>
              <a:rPr lang="tr-TR" sz="1800" b="1" dirty="0">
                <a:latin typeface="Arial" panose="020B0604020202020204" pitchFamily="34" charset="0"/>
                <a:cs typeface="Arial" panose="020B0604020202020204" pitchFamily="34" charset="0"/>
              </a:rPr>
              <a:t>ELEKTRİK ELEKTRONİK </a:t>
            </a:r>
            <a:r>
              <a:rPr lang="tr-TR" sz="1800" b="1" dirty="0" smtClean="0">
                <a:latin typeface="Arial" panose="020B0604020202020204" pitchFamily="34" charset="0"/>
                <a:cs typeface="Arial" panose="020B0604020202020204" pitchFamily="34" charset="0"/>
              </a:rPr>
              <a:t>MÜH</a:t>
            </a:r>
            <a:r>
              <a:rPr lang="tr-TR" sz="1800" b="1" dirty="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              SITKI KOÇMAN ÜNİVERSİTESİ </a:t>
            </a:r>
            <a:endParaRPr lang="tr-TR" sz="1800" b="1" dirty="0">
              <a:latin typeface="Arial" panose="020B0604020202020204" pitchFamily="34" charset="0"/>
              <a:cs typeface="Arial" panose="020B0604020202020204" pitchFamily="34" charset="0"/>
            </a:endParaRPr>
          </a:p>
          <a:p>
            <a:r>
              <a:rPr lang="tr-TR" sz="1800" b="1" dirty="0">
                <a:latin typeface="Arial" panose="020B0604020202020204" pitchFamily="34" charset="0"/>
                <a:cs typeface="Arial" panose="020B0604020202020204" pitchFamily="34" charset="0"/>
              </a:rPr>
              <a:t>ELEKTRİK ELEKTRONİK </a:t>
            </a:r>
            <a:r>
              <a:rPr lang="tr-TR" sz="1800" b="1" dirty="0" smtClean="0">
                <a:latin typeface="Arial" panose="020B0604020202020204" pitchFamily="34" charset="0"/>
                <a:cs typeface="Arial" panose="020B0604020202020204" pitchFamily="34" charset="0"/>
              </a:rPr>
              <a:t>MÜH              TEKNİK ÜNİVERSİTESİ </a:t>
            </a:r>
          </a:p>
          <a:p>
            <a:r>
              <a:rPr lang="tr-TR" sz="1800" b="1" dirty="0" smtClean="0">
                <a:latin typeface="Arial" panose="020B0604020202020204" pitchFamily="34" charset="0"/>
                <a:cs typeface="Arial" panose="020B0604020202020204" pitchFamily="34" charset="0"/>
              </a:rPr>
              <a:t>ENDÜSTRİ MÜHENDİSLİĞİ                   OSMANGAZİ ÜNİVERSİTESİ </a:t>
            </a:r>
          </a:p>
          <a:p>
            <a:r>
              <a:rPr lang="tr-TR" sz="1800" b="1" dirty="0" smtClean="0">
                <a:latin typeface="Arial" panose="020B0604020202020204" pitchFamily="34" charset="0"/>
                <a:cs typeface="Arial" panose="020B0604020202020204" pitchFamily="34" charset="0"/>
              </a:rPr>
              <a:t>GASTRONOMİ                                    KOCATEPE ÜNİVERSİTESİ</a:t>
            </a:r>
          </a:p>
          <a:p>
            <a:r>
              <a:rPr lang="tr-TR" sz="1800" b="1" dirty="0" smtClean="0">
                <a:latin typeface="Arial" panose="020B0604020202020204" pitchFamily="34" charset="0"/>
                <a:cs typeface="Arial" panose="020B0604020202020204" pitchFamily="34" charset="0"/>
              </a:rPr>
              <a:t>HAVACILIK ELK. MÜH.                        KOCAELİ ÜNİVERSİTESİ</a:t>
            </a:r>
          </a:p>
          <a:p>
            <a:r>
              <a:rPr lang="tr-TR" sz="1800" b="1" dirty="0" smtClean="0">
                <a:latin typeface="Arial" panose="020B0604020202020204" pitchFamily="34" charset="0"/>
                <a:cs typeface="Arial" panose="020B0604020202020204" pitchFamily="34" charset="0"/>
              </a:rPr>
              <a:t>İNGİLİZCE İŞLETME                             PAMUKKALE ÜNİVERSİTESİ </a:t>
            </a:r>
          </a:p>
          <a:p>
            <a:r>
              <a:rPr lang="tr-TR" sz="1800" b="1" dirty="0" smtClean="0">
                <a:latin typeface="Arial" panose="020B0604020202020204" pitchFamily="34" charset="0"/>
                <a:cs typeface="Arial" panose="020B0604020202020204" pitchFamily="34" charset="0"/>
              </a:rPr>
              <a:t>İNSAN KAYNAKLARI                           DEMOKRASİ ÜNİVERSİTESİ </a:t>
            </a:r>
          </a:p>
          <a:p>
            <a:r>
              <a:rPr lang="tr-TR" sz="1800" b="1" dirty="0" smtClean="0">
                <a:latin typeface="Arial" panose="020B0604020202020204" pitchFamily="34" charset="0"/>
                <a:cs typeface="Arial" panose="020B0604020202020204" pitchFamily="34" charset="0"/>
              </a:rPr>
              <a:t>İNSAN KAYNAKLARI                           SÜLEYMAN DEMİREL ÜNİVERSİTESİ </a:t>
            </a:r>
          </a:p>
          <a:p>
            <a:r>
              <a:rPr lang="tr-TR" sz="1800" b="1" dirty="0" smtClean="0">
                <a:latin typeface="Arial" panose="020B0604020202020204" pitchFamily="34" charset="0"/>
                <a:cs typeface="Arial" panose="020B0604020202020204" pitchFamily="34" charset="0"/>
              </a:rPr>
              <a:t>İNŞAAT MÜHENDİSLİĞİ                      YILDIZ TEKNİK ÜNİVERSİTESİ </a:t>
            </a:r>
          </a:p>
          <a:p>
            <a:r>
              <a:rPr lang="tr-TR" sz="1800" b="1" dirty="0" smtClean="0">
                <a:latin typeface="Arial" panose="020B0604020202020204" pitchFamily="34" charset="0"/>
                <a:cs typeface="Arial" panose="020B0604020202020204" pitchFamily="34" charset="0"/>
              </a:rPr>
              <a:t>KAMU YÖNETİMİ                               UŞAK ÜNİVERSİTESİ </a:t>
            </a:r>
          </a:p>
          <a:p>
            <a:r>
              <a:rPr lang="tr-TR" sz="1800" b="1" dirty="0" smtClean="0">
                <a:latin typeface="Arial" panose="020B0604020202020204" pitchFamily="34" charset="0"/>
                <a:cs typeface="Arial" panose="020B0604020202020204" pitchFamily="34" charset="0"/>
              </a:rPr>
              <a:t>KİMYA                                             BOĞAZİÇİ ÜNİVERSİTESİ </a:t>
            </a:r>
          </a:p>
          <a:p>
            <a:r>
              <a:rPr lang="tr-TR" sz="1800" b="1" dirty="0" smtClean="0">
                <a:latin typeface="Arial" panose="020B0604020202020204" pitchFamily="34" charset="0"/>
                <a:cs typeface="Arial" panose="020B0604020202020204" pitchFamily="34" charset="0"/>
              </a:rPr>
              <a:t>KİMYA                                             ORTA DOĞU TEKNİK ÜNİVERSİTESİ </a:t>
            </a:r>
          </a:p>
        </p:txBody>
      </p:sp>
    </p:spTree>
    <p:extLst>
      <p:ext uri="{BB962C8B-B14F-4D97-AF65-F5344CB8AC3E}">
        <p14:creationId xmlns:p14="http://schemas.microsoft.com/office/powerpoint/2010/main" val="27566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0" y="688975"/>
            <a:ext cx="9904413" cy="6042025"/>
          </a:xfrm>
        </p:spPr>
        <p:txBody>
          <a:bodyPr>
            <a:normAutofit/>
          </a:bodyPr>
          <a:lstStyle/>
          <a:p>
            <a:r>
              <a:rPr lang="tr-TR" sz="1800" b="1" dirty="0" smtClean="0">
                <a:latin typeface="Arial" panose="020B0604020202020204" pitchFamily="34" charset="0"/>
                <a:cs typeface="Arial" panose="020B0604020202020204" pitchFamily="34" charset="0"/>
              </a:rPr>
              <a:t>MAKİNA RESİM                          </a:t>
            </a:r>
            <a:r>
              <a:rPr lang="tr-TR" sz="1800" b="1" dirty="0" smtClean="0">
                <a:latin typeface="Arial" panose="020B0604020202020204" pitchFamily="34" charset="0"/>
                <a:cs typeface="Arial" panose="020B0604020202020204" pitchFamily="34" charset="0"/>
              </a:rPr>
              <a:t>   FORD </a:t>
            </a:r>
            <a:r>
              <a:rPr lang="tr-TR" sz="1800" b="1" dirty="0" smtClean="0">
                <a:latin typeface="Arial" panose="020B0604020202020204" pitchFamily="34" charset="0"/>
                <a:cs typeface="Arial" panose="020B0604020202020204" pitchFamily="34" charset="0"/>
              </a:rPr>
              <a:t>OTOSAN MYO </a:t>
            </a:r>
          </a:p>
          <a:p>
            <a:r>
              <a:rPr lang="tr-TR" sz="1800" b="1" dirty="0" smtClean="0">
                <a:latin typeface="Arial" panose="020B0604020202020204" pitchFamily="34" charset="0"/>
                <a:cs typeface="Arial" panose="020B0604020202020204" pitchFamily="34" charset="0"/>
              </a:rPr>
              <a:t>MAKİNE MÜHENDİSLİĞİ              ULUDAĞ ÜNİVERSİTESİ </a:t>
            </a:r>
          </a:p>
          <a:p>
            <a:r>
              <a:rPr lang="tr-TR" sz="1800" b="1" dirty="0" smtClean="0">
                <a:latin typeface="Arial" panose="020B0604020202020204" pitchFamily="34" charset="0"/>
                <a:cs typeface="Arial" panose="020B0604020202020204" pitchFamily="34" charset="0"/>
              </a:rPr>
              <a:t>MALİYE                                    </a:t>
            </a:r>
            <a:r>
              <a:rPr lang="tr-TR" sz="1800" b="1" dirty="0" smtClean="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DEMOKRASİ ÜNİVERSİTESİ </a:t>
            </a:r>
          </a:p>
          <a:p>
            <a:r>
              <a:rPr lang="tr-TR" sz="1800" b="1" dirty="0" smtClean="0">
                <a:latin typeface="Arial" panose="020B0604020202020204" pitchFamily="34" charset="0"/>
                <a:cs typeface="Arial" panose="020B0604020202020204" pitchFamily="34" charset="0"/>
              </a:rPr>
              <a:t>MATEMATİK                              </a:t>
            </a:r>
            <a:r>
              <a:rPr lang="tr-TR" sz="1800" b="1" dirty="0" smtClean="0">
                <a:latin typeface="Arial" panose="020B0604020202020204" pitchFamily="34" charset="0"/>
                <a:cs typeface="Arial" panose="020B0604020202020204" pitchFamily="34" charset="0"/>
              </a:rPr>
              <a:t>      OSMANGAZİ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MEDYA GÖRSEL SANATLAR         KOÇ ÜNİVERSİTESİ </a:t>
            </a:r>
          </a:p>
          <a:p>
            <a:r>
              <a:rPr lang="tr-TR" sz="1800" b="1" dirty="0" smtClean="0">
                <a:latin typeface="Arial" panose="020B0604020202020204" pitchFamily="34" charset="0"/>
                <a:cs typeface="Arial" panose="020B0604020202020204" pitchFamily="34" charset="0"/>
              </a:rPr>
              <a:t>MEDYA İLETİŞİM                          </a:t>
            </a:r>
            <a:r>
              <a:rPr lang="tr-TR" sz="1800" b="1" dirty="0" smtClean="0">
                <a:latin typeface="Arial" panose="020B0604020202020204" pitchFamily="34" charset="0"/>
                <a:cs typeface="Arial" panose="020B0604020202020204" pitchFamily="34" charset="0"/>
              </a:rPr>
              <a:t>  KATİP </a:t>
            </a:r>
            <a:r>
              <a:rPr lang="tr-TR" sz="1800" b="1" dirty="0" smtClean="0">
                <a:latin typeface="Arial" panose="020B0604020202020204" pitchFamily="34" charset="0"/>
                <a:cs typeface="Arial" panose="020B0604020202020204" pitchFamily="34" charset="0"/>
              </a:rPr>
              <a:t>ÇELEBİ ÜNİVERSİTESİ</a:t>
            </a:r>
          </a:p>
          <a:p>
            <a:r>
              <a:rPr lang="tr-TR" sz="1800" b="1" dirty="0" smtClean="0">
                <a:latin typeface="Arial" panose="020B0604020202020204" pitchFamily="34" charset="0"/>
                <a:cs typeface="Arial" panose="020B0604020202020204" pitchFamily="34" charset="0"/>
              </a:rPr>
              <a:t>HEMŞİRELİK                               </a:t>
            </a:r>
            <a:r>
              <a:rPr lang="tr-TR" sz="1800" b="1" dirty="0" smtClean="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AKDENİZ ÜNİVERSİTESİ </a:t>
            </a:r>
          </a:p>
          <a:p>
            <a:r>
              <a:rPr lang="tr-TR" sz="1800" b="1" dirty="0" smtClean="0">
                <a:latin typeface="Arial" panose="020B0604020202020204" pitchFamily="34" charset="0"/>
                <a:cs typeface="Arial" panose="020B0604020202020204" pitchFamily="34" charset="0"/>
              </a:rPr>
              <a:t>HEMŞİRELİK                                </a:t>
            </a:r>
            <a:r>
              <a:rPr lang="tr-TR" sz="1800" b="1" dirty="0" smtClean="0">
                <a:latin typeface="Arial" panose="020B0604020202020204" pitchFamily="34" charset="0"/>
                <a:cs typeface="Arial" panose="020B0604020202020204" pitchFamily="34" charset="0"/>
              </a:rPr>
              <a:t>   KARATEKİN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HUKUK                                       </a:t>
            </a:r>
            <a:r>
              <a:rPr lang="tr-TR" sz="1800" b="1" dirty="0" smtClean="0">
                <a:latin typeface="Arial" panose="020B0604020202020204" pitchFamily="34" charset="0"/>
                <a:cs typeface="Arial" panose="020B0604020202020204" pitchFamily="34" charset="0"/>
              </a:rPr>
              <a:t>    BİLİM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HUKUK                                       </a:t>
            </a:r>
            <a:r>
              <a:rPr lang="tr-TR" sz="1800" b="1" dirty="0" smtClean="0">
                <a:latin typeface="Arial" panose="020B0604020202020204" pitchFamily="34" charset="0"/>
                <a:cs typeface="Arial" panose="020B0604020202020204" pitchFamily="34" charset="0"/>
              </a:rPr>
              <a:t>   KOÇ </a:t>
            </a:r>
            <a:r>
              <a:rPr lang="tr-TR" sz="1800" b="1" dirty="0" smtClean="0">
                <a:latin typeface="Arial" panose="020B0604020202020204" pitchFamily="34" charset="0"/>
                <a:cs typeface="Arial" panose="020B0604020202020204" pitchFamily="34" charset="0"/>
              </a:rPr>
              <a:t>ÜNÜVERSİTESİ </a:t>
            </a:r>
          </a:p>
          <a:p>
            <a:r>
              <a:rPr lang="tr-TR" sz="1800" b="1" dirty="0" smtClean="0">
                <a:latin typeface="Arial" panose="020B0604020202020204" pitchFamily="34" charset="0"/>
                <a:cs typeface="Arial" panose="020B0604020202020204" pitchFamily="34" charset="0"/>
              </a:rPr>
              <a:t>HUKUK                                      </a:t>
            </a:r>
            <a:r>
              <a:rPr lang="tr-TR" sz="1800" b="1" dirty="0" smtClean="0">
                <a:latin typeface="Arial" panose="020B0604020202020204" pitchFamily="34" charset="0"/>
                <a:cs typeface="Arial" panose="020B0604020202020204" pitchFamily="34" charset="0"/>
              </a:rPr>
              <a:t>   OSMANGAZİ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İÇ MİMARLIK                               HACETTEPE ÜNİVERSİTESİ</a:t>
            </a:r>
          </a:p>
          <a:p>
            <a:r>
              <a:rPr lang="tr-TR" sz="1800" b="1" dirty="0" smtClean="0">
                <a:latin typeface="Arial" panose="020B0604020202020204" pitchFamily="34" charset="0"/>
                <a:cs typeface="Arial" panose="020B0604020202020204" pitchFamily="34" charset="0"/>
              </a:rPr>
              <a:t>İKTİSADİ İDARİ BİLİMLER              OSMANGAZİ ÜNİVERSİTESİ </a:t>
            </a:r>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Yer Tutucusu 5"/>
          <p:cNvSpPr>
            <a:spLocks noGrp="1"/>
          </p:cNvSpPr>
          <p:nvPr>
            <p:ph type="body" sz="half" idx="4294967295"/>
          </p:nvPr>
        </p:nvSpPr>
        <p:spPr>
          <a:xfrm>
            <a:off x="637674" y="0"/>
            <a:ext cx="9805737" cy="5582653"/>
          </a:xfrm>
        </p:spPr>
        <p:txBody>
          <a:bodyPr>
            <a:noAutofit/>
          </a:bodyPr>
          <a:lstStyle/>
          <a:p>
            <a:r>
              <a:rPr lang="tr-TR" sz="1800" b="1" dirty="0" smtClean="0">
                <a:latin typeface="Arial" panose="020B0604020202020204" pitchFamily="34" charset="0"/>
                <a:cs typeface="Arial" panose="020B0604020202020204" pitchFamily="34" charset="0"/>
              </a:rPr>
              <a:t>MATEMATİK                                     </a:t>
            </a:r>
            <a:r>
              <a:rPr lang="tr-TR" sz="1800" b="1" dirty="0" smtClean="0">
                <a:latin typeface="Arial" panose="020B0604020202020204" pitchFamily="34" charset="0"/>
                <a:cs typeface="Arial" panose="020B0604020202020204" pitchFamily="34" charset="0"/>
              </a:rPr>
              <a:t>          KASTAMONU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İNGİLİZCE                                          </a:t>
            </a:r>
            <a:r>
              <a:rPr lang="tr-TR" sz="1800" b="1" dirty="0" smtClean="0">
                <a:latin typeface="Arial" panose="020B0604020202020204" pitchFamily="34" charset="0"/>
                <a:cs typeface="Arial" panose="020B0604020202020204" pitchFamily="34" charset="0"/>
              </a:rPr>
              <a:t>        BOZOK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İNGİLİZCE  İKTİSAT                           </a:t>
            </a:r>
            <a:r>
              <a:rPr lang="tr-TR" sz="1800" b="1" dirty="0" smtClean="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İSTANBUL ÜNİVERSİTESİ </a:t>
            </a:r>
          </a:p>
          <a:p>
            <a:r>
              <a:rPr lang="tr-TR" sz="1800" b="1" dirty="0" smtClean="0">
                <a:latin typeface="Arial" panose="020B0604020202020204" pitchFamily="34" charset="0"/>
                <a:cs typeface="Arial" panose="020B0604020202020204" pitchFamily="34" charset="0"/>
              </a:rPr>
              <a:t>İNGİLİZCE İŞLETME                             </a:t>
            </a:r>
            <a:r>
              <a:rPr lang="tr-TR" sz="1800" b="1" dirty="0" smtClean="0">
                <a:latin typeface="Arial" panose="020B0604020202020204" pitchFamily="34" charset="0"/>
                <a:cs typeface="Arial" panose="020B0604020202020204" pitchFamily="34" charset="0"/>
              </a:rPr>
              <a:t>      DOKUZ </a:t>
            </a:r>
            <a:r>
              <a:rPr lang="tr-TR" sz="1800" b="1" dirty="0" smtClean="0">
                <a:latin typeface="Arial" panose="020B0604020202020204" pitchFamily="34" charset="0"/>
                <a:cs typeface="Arial" panose="020B0604020202020204" pitchFamily="34" charset="0"/>
              </a:rPr>
              <a:t>EYLÜL ÜNİVERSİTESİ </a:t>
            </a:r>
          </a:p>
          <a:p>
            <a:r>
              <a:rPr lang="tr-TR" sz="1800" b="1" dirty="0" smtClean="0">
                <a:latin typeface="Arial" panose="020B0604020202020204" pitchFamily="34" charset="0"/>
                <a:cs typeface="Arial" panose="020B0604020202020204" pitchFamily="34" charset="0"/>
              </a:rPr>
              <a:t>MELOKÜLER BİYOLOJİ                        </a:t>
            </a:r>
            <a:r>
              <a:rPr lang="tr-TR" sz="1800" b="1" dirty="0" smtClean="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NECMETTİN ERBAKAN ÜNİVERSİTESİ </a:t>
            </a:r>
          </a:p>
          <a:p>
            <a:r>
              <a:rPr lang="tr-TR" sz="1800" b="1" dirty="0" smtClean="0">
                <a:latin typeface="Arial" panose="020B0604020202020204" pitchFamily="34" charset="0"/>
                <a:cs typeface="Arial" panose="020B0604020202020204" pitchFamily="34" charset="0"/>
              </a:rPr>
              <a:t>ÖZEL EĞİTİM ÖĞRETMENLİĞİ               </a:t>
            </a:r>
            <a:r>
              <a:rPr lang="tr-TR" sz="1800" b="1" dirty="0" smtClean="0">
                <a:latin typeface="Arial" panose="020B0604020202020204" pitchFamily="34" charset="0"/>
                <a:cs typeface="Arial" panose="020B0604020202020204" pitchFamily="34" charset="0"/>
              </a:rPr>
              <a:t>   SAKARYA </a:t>
            </a:r>
            <a:r>
              <a:rPr lang="tr-TR" sz="1800" b="1" dirty="0" smtClean="0">
                <a:latin typeface="Arial" panose="020B0604020202020204" pitchFamily="34" charset="0"/>
                <a:cs typeface="Arial" panose="020B0604020202020204" pitchFamily="34" charset="0"/>
              </a:rPr>
              <a:t>ÜNİVERSİTESİ</a:t>
            </a:r>
          </a:p>
          <a:p>
            <a:r>
              <a:rPr lang="tr-TR" sz="1800" b="1" dirty="0" smtClean="0">
                <a:latin typeface="Arial" panose="020B0604020202020204" pitchFamily="34" charset="0"/>
                <a:cs typeface="Arial" panose="020B0604020202020204" pitchFamily="34" charset="0"/>
              </a:rPr>
              <a:t>PAZARLAMA                                      </a:t>
            </a:r>
            <a:r>
              <a:rPr lang="tr-TR" sz="1800" b="1" dirty="0" smtClean="0">
                <a:latin typeface="Arial" panose="020B0604020202020204" pitchFamily="34" charset="0"/>
                <a:cs typeface="Arial" panose="020B0604020202020204" pitchFamily="34" charset="0"/>
              </a:rPr>
              <a:t>          MUĞLA </a:t>
            </a:r>
            <a:r>
              <a:rPr lang="tr-TR" sz="1800" b="1" dirty="0" smtClean="0">
                <a:latin typeface="Arial" panose="020B0604020202020204" pitchFamily="34" charset="0"/>
                <a:cs typeface="Arial" panose="020B0604020202020204" pitchFamily="34" charset="0"/>
              </a:rPr>
              <a:t>MYO </a:t>
            </a:r>
          </a:p>
          <a:p>
            <a:r>
              <a:rPr lang="tr-TR" sz="1800" b="1" dirty="0" smtClean="0">
                <a:latin typeface="Arial" panose="020B0604020202020204" pitchFamily="34" charset="0"/>
                <a:cs typeface="Arial" panose="020B0604020202020204" pitchFamily="34" charset="0"/>
              </a:rPr>
              <a:t>PAZARLAMA                                       </a:t>
            </a:r>
            <a:r>
              <a:rPr lang="tr-TR" sz="1800" b="1" dirty="0" smtClean="0">
                <a:latin typeface="Arial" panose="020B0604020202020204" pitchFamily="34" charset="0"/>
                <a:cs typeface="Arial" panose="020B0604020202020204" pitchFamily="34" charset="0"/>
              </a:rPr>
              <a:t>         OSTİM </a:t>
            </a:r>
            <a:r>
              <a:rPr lang="tr-TR" sz="1800" b="1" dirty="0" smtClean="0">
                <a:latin typeface="Arial" panose="020B0604020202020204" pitchFamily="34" charset="0"/>
                <a:cs typeface="Arial" panose="020B0604020202020204" pitchFamily="34" charset="0"/>
              </a:rPr>
              <a:t>TEKNİK ÜNİVERSİTESİ </a:t>
            </a:r>
          </a:p>
          <a:p>
            <a:r>
              <a:rPr lang="tr-TR" sz="1800" b="1" dirty="0" smtClean="0">
                <a:latin typeface="Arial" panose="020B0604020202020204" pitchFamily="34" charset="0"/>
                <a:cs typeface="Arial" panose="020B0604020202020204" pitchFamily="34" charset="0"/>
              </a:rPr>
              <a:t>PSİKOLOJİ                                         </a:t>
            </a:r>
            <a:r>
              <a:rPr lang="tr-TR" sz="1800" b="1" dirty="0" smtClean="0">
                <a:latin typeface="Arial" panose="020B0604020202020204" pitchFamily="34" charset="0"/>
                <a:cs typeface="Arial" panose="020B0604020202020204" pitchFamily="34" charset="0"/>
              </a:rPr>
              <a:t>          </a:t>
            </a:r>
            <a:r>
              <a:rPr lang="tr-TR" sz="1800" b="1" dirty="0" smtClean="0">
                <a:latin typeface="Arial" panose="020B0604020202020204" pitchFamily="34" charset="0"/>
                <a:cs typeface="Arial" panose="020B0604020202020204" pitchFamily="34" charset="0"/>
              </a:rPr>
              <a:t>BOĞAZİÇİ ÜNİVERSİTES</a:t>
            </a:r>
          </a:p>
          <a:p>
            <a:r>
              <a:rPr lang="tr-TR" sz="1800" b="1" dirty="0" smtClean="0">
                <a:latin typeface="Arial" panose="020B0604020202020204" pitchFamily="34" charset="0"/>
                <a:cs typeface="Arial" panose="020B0604020202020204" pitchFamily="34" charset="0"/>
              </a:rPr>
              <a:t>PSİKOLOJİK REHBERLİK DANIŞMAN       BARTIN ÜNİVERSİTESİ </a:t>
            </a:r>
          </a:p>
          <a:p>
            <a:r>
              <a:rPr lang="tr-TR" sz="1800" b="1" dirty="0">
                <a:latin typeface="Arial" panose="020B0604020202020204" pitchFamily="34" charset="0"/>
                <a:cs typeface="Arial" panose="020B0604020202020204" pitchFamily="34" charset="0"/>
              </a:rPr>
              <a:t>PSİKOLOJİK REHBERLİK DANIŞMAN </a:t>
            </a:r>
            <a:r>
              <a:rPr lang="tr-TR" sz="1800" b="1" dirty="0" smtClean="0">
                <a:latin typeface="Arial" panose="020B0604020202020204" pitchFamily="34" charset="0"/>
                <a:cs typeface="Arial" panose="020B0604020202020204" pitchFamily="34" charset="0"/>
              </a:rPr>
              <a:t>      BOĞAZİÇİ ÜNİVERSİTESİ </a:t>
            </a:r>
          </a:p>
          <a:p>
            <a:r>
              <a:rPr lang="tr-TR" sz="1800" b="1" dirty="0">
                <a:latin typeface="Arial" panose="020B0604020202020204" pitchFamily="34" charset="0"/>
                <a:cs typeface="Arial" panose="020B0604020202020204" pitchFamily="34" charset="0"/>
              </a:rPr>
              <a:t>PSİKOLOJİK REHBERLİK DANIŞMAN </a:t>
            </a:r>
            <a:r>
              <a:rPr lang="tr-TR" sz="1800" b="1" dirty="0" smtClean="0">
                <a:latin typeface="Arial" panose="020B0604020202020204" pitchFamily="34" charset="0"/>
                <a:cs typeface="Arial" panose="020B0604020202020204" pitchFamily="34" charset="0"/>
              </a:rPr>
              <a:t>       CUMHURİYET ÜNİVERSİTESİ </a:t>
            </a:r>
          </a:p>
          <a:p>
            <a:r>
              <a:rPr lang="tr-TR" sz="1800" b="1" dirty="0" smtClean="0">
                <a:latin typeface="Arial" panose="020B0604020202020204" pitchFamily="34" charset="0"/>
                <a:cs typeface="Arial" panose="020B0604020202020204" pitchFamily="34" charset="0"/>
              </a:rPr>
              <a:t>SAĞLIK YÖNETİMİ                                 </a:t>
            </a:r>
            <a:r>
              <a:rPr lang="tr-TR" sz="1800" b="1" dirty="0" smtClean="0">
                <a:latin typeface="Arial" panose="020B0604020202020204" pitchFamily="34" charset="0"/>
                <a:cs typeface="Arial" panose="020B0604020202020204" pitchFamily="34" charset="0"/>
              </a:rPr>
              <a:t>      HACETTEPE </a:t>
            </a:r>
            <a:r>
              <a:rPr lang="tr-TR" sz="1800" b="1" dirty="0" smtClean="0">
                <a:latin typeface="Arial" panose="020B0604020202020204" pitchFamily="34" charset="0"/>
                <a:cs typeface="Arial" panose="020B0604020202020204" pitchFamily="34" charset="0"/>
              </a:rPr>
              <a:t>ÜNİVERSİTESİ </a:t>
            </a:r>
          </a:p>
          <a:p>
            <a:r>
              <a:rPr lang="tr-TR" sz="1800" b="1" dirty="0" smtClean="0">
                <a:latin typeface="Arial" panose="020B0604020202020204" pitchFamily="34" charset="0"/>
                <a:cs typeface="Arial" panose="020B0604020202020204" pitchFamily="34" charset="0"/>
              </a:rPr>
              <a:t>SINIF ÖĞRETMENLİĞİ                            </a:t>
            </a:r>
            <a:r>
              <a:rPr lang="tr-TR" sz="1800" b="1" dirty="0" smtClean="0">
                <a:latin typeface="Arial" panose="020B0604020202020204" pitchFamily="34" charset="0"/>
                <a:cs typeface="Arial" panose="020B0604020202020204" pitchFamily="34" charset="0"/>
              </a:rPr>
              <a:t>     SITKI </a:t>
            </a:r>
            <a:r>
              <a:rPr lang="tr-TR" sz="1800" b="1" dirty="0" smtClean="0">
                <a:latin typeface="Arial" panose="020B0604020202020204" pitchFamily="34" charset="0"/>
                <a:cs typeface="Arial" panose="020B0604020202020204" pitchFamily="34" charset="0"/>
              </a:rPr>
              <a:t>KOÇMAN ÜNİVERSİTESİ</a:t>
            </a:r>
          </a:p>
          <a:p>
            <a:r>
              <a:rPr lang="tr-TR" sz="1800" b="1" dirty="0" smtClean="0">
                <a:latin typeface="Arial" panose="020B0604020202020204" pitchFamily="34" charset="0"/>
                <a:cs typeface="Arial" panose="020B0604020202020204" pitchFamily="34" charset="0"/>
              </a:rPr>
              <a:t>SİGORTACILIK                                       </a:t>
            </a:r>
            <a:r>
              <a:rPr lang="tr-TR" sz="1800" b="1" dirty="0" smtClean="0">
                <a:latin typeface="Arial" panose="020B0604020202020204" pitchFamily="34" charset="0"/>
                <a:cs typeface="Arial" panose="020B0604020202020204" pitchFamily="34" charset="0"/>
              </a:rPr>
              <a:t>        DÜZCE </a:t>
            </a:r>
            <a:r>
              <a:rPr lang="tr-TR" sz="1800" b="1" dirty="0" smtClean="0">
                <a:latin typeface="Arial" panose="020B0604020202020204" pitchFamily="34" charset="0"/>
                <a:cs typeface="Arial" panose="020B0604020202020204" pitchFamily="34" charset="0"/>
              </a:rPr>
              <a:t>ÜNİVERSİTESİ </a:t>
            </a:r>
            <a:endParaRPr lang="tr-TR" sz="1800" b="1" dirty="0">
              <a:latin typeface="Arial" panose="020B0604020202020204" pitchFamily="34" charset="0"/>
              <a:cs typeface="Arial" panose="020B0604020202020204" pitchFamily="34" charset="0"/>
            </a:endParaRPr>
          </a:p>
          <a:p>
            <a:endParaRPr lang="tr-TR" sz="1800" b="1" dirty="0">
              <a:latin typeface="Arial" panose="020B0604020202020204" pitchFamily="34" charset="0"/>
              <a:cs typeface="Arial" panose="020B0604020202020204" pitchFamily="34" charset="0"/>
            </a:endParaRPr>
          </a:p>
          <a:p>
            <a:endParaRPr lang="tr-TR" sz="18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7765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p:cNvSpPr>
            <a:spLocks noGrp="1"/>
          </p:cNvSpPr>
          <p:nvPr>
            <p:ph type="body" sz="half" idx="4294967295"/>
          </p:nvPr>
        </p:nvSpPr>
        <p:spPr>
          <a:xfrm>
            <a:off x="794479" y="929389"/>
            <a:ext cx="10747947" cy="5621547"/>
          </a:xfrm>
        </p:spPr>
        <p:txBody>
          <a:bodyPr>
            <a:normAutofit/>
          </a:bodyPr>
          <a:lstStyle/>
          <a:p>
            <a:r>
              <a:rPr lang="tr-TR" sz="1800" b="1" dirty="0" smtClean="0">
                <a:latin typeface="Arial" panose="020B0604020202020204" pitchFamily="34" charset="0"/>
                <a:cs typeface="Arial" panose="020B0604020202020204" pitchFamily="34" charset="0"/>
              </a:rPr>
              <a:t>SİVİL HAVA ULAŞTIRMA               AÖF ANADOLU ÜNİVERSİTESİ </a:t>
            </a:r>
          </a:p>
          <a:p>
            <a:r>
              <a:rPr lang="tr-TR" sz="1800" b="1" dirty="0" smtClean="0">
                <a:latin typeface="Arial" panose="020B0604020202020204" pitchFamily="34" charset="0"/>
                <a:cs typeface="Arial" panose="020B0604020202020204" pitchFamily="34" charset="0"/>
              </a:rPr>
              <a:t>SİYASET BİLİMİ                            NECMETTİN ERBAKAN ÜNİVERSİTESİ </a:t>
            </a:r>
          </a:p>
          <a:p>
            <a:r>
              <a:rPr lang="tr-TR" sz="1800" b="1" dirty="0" smtClean="0">
                <a:latin typeface="Arial" panose="020B0604020202020204" pitchFamily="34" charset="0"/>
                <a:cs typeface="Arial" panose="020B0604020202020204" pitchFamily="34" charset="0"/>
              </a:rPr>
              <a:t>SİYASET BİLİMİ                           ON YEDİ EYLÜL ÜNİVERSİTESİ </a:t>
            </a:r>
          </a:p>
          <a:p>
            <a:r>
              <a:rPr lang="tr-TR" sz="1800" b="1" dirty="0" smtClean="0">
                <a:latin typeface="Arial" panose="020B0604020202020204" pitchFamily="34" charset="0"/>
                <a:cs typeface="Arial" panose="020B0604020202020204" pitchFamily="34" charset="0"/>
              </a:rPr>
              <a:t>SOSYAL BİLGİLER ÖĞRT.            YILDIZ TEKNİK ÜNİVERSİTESİ </a:t>
            </a:r>
          </a:p>
          <a:p>
            <a:r>
              <a:rPr lang="tr-TR" sz="1800" b="1" dirty="0" smtClean="0">
                <a:latin typeface="Arial" panose="020B0604020202020204" pitchFamily="34" charset="0"/>
                <a:cs typeface="Arial" panose="020B0604020202020204" pitchFamily="34" charset="0"/>
              </a:rPr>
              <a:t>SOSYAL HİZMET                        ŞEYH EDEBALİ ÜNİVERSİTESİ </a:t>
            </a:r>
          </a:p>
          <a:p>
            <a:r>
              <a:rPr lang="tr-TR" sz="1800" b="1" dirty="0" smtClean="0">
                <a:latin typeface="Arial" panose="020B0604020202020204" pitchFamily="34" charset="0"/>
                <a:cs typeface="Arial" panose="020B0604020202020204" pitchFamily="34" charset="0"/>
              </a:rPr>
              <a:t>SOSYOLOJİ                                MARMARA ÜNİVERSİTESİ </a:t>
            </a:r>
          </a:p>
          <a:p>
            <a:r>
              <a:rPr lang="tr-TR" sz="1800" b="1" dirty="0" smtClean="0">
                <a:latin typeface="Arial" panose="020B0604020202020204" pitchFamily="34" charset="0"/>
                <a:cs typeface="Arial" panose="020B0604020202020204" pitchFamily="34" charset="0"/>
              </a:rPr>
              <a:t>SPOR YÖNETİCİLİĞİ                   BOZOK ÜNİVERSİTESİ </a:t>
            </a:r>
          </a:p>
          <a:p>
            <a:r>
              <a:rPr lang="tr-TR" sz="1800" b="1" dirty="0" smtClean="0">
                <a:latin typeface="Arial" panose="020B0604020202020204" pitchFamily="34" charset="0"/>
                <a:cs typeface="Arial" panose="020B0604020202020204" pitchFamily="34" charset="0"/>
              </a:rPr>
              <a:t>SPOR YÖNETİCİLİĞİ                   ON DOKUZ MAYIS ÜNİVERSİTESİ </a:t>
            </a:r>
            <a:endParaRPr lang="tr-TR"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451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rot="10800000" flipV="1">
            <a:off x="1552073" y="380501"/>
            <a:ext cx="8110872" cy="493293"/>
          </a:xfrm>
        </p:spPr>
        <p:txBody>
          <a:bodyPr>
            <a:normAutofit fontScale="90000"/>
          </a:bodyPr>
          <a:lstStyle/>
          <a:p>
            <a:pPr algn="ctr"/>
            <a:r>
              <a:rPr lang="tr-TR" dirty="0" smtClean="0"/>
              <a:t>Kaynak geliştirme</a:t>
            </a:r>
            <a:endParaRPr lang="tr-TR" dirty="0"/>
          </a:p>
        </p:txBody>
      </p:sp>
      <p:sp>
        <p:nvSpPr>
          <p:cNvPr id="3" name="Metin Yer Tutucusu 2"/>
          <p:cNvSpPr>
            <a:spLocks noGrp="1"/>
          </p:cNvSpPr>
          <p:nvPr>
            <p:ph type="body" idx="1"/>
          </p:nvPr>
        </p:nvSpPr>
        <p:spPr>
          <a:xfrm>
            <a:off x="1552073" y="1467854"/>
            <a:ext cx="9483305" cy="5065294"/>
          </a:xfrm>
        </p:spPr>
        <p:txBody>
          <a:bodyPr/>
          <a:lstStyle/>
          <a:p>
            <a:endParaRPr lang="tr-TR" dirty="0" smtClean="0"/>
          </a:p>
          <a:p>
            <a:endParaRPr lang="tr-TR" dirty="0"/>
          </a:p>
          <a:p>
            <a:endParaRPr lang="tr-TR" dirty="0" smtClean="0"/>
          </a:p>
          <a:p>
            <a:endParaRPr lang="tr-TR" dirty="0"/>
          </a:p>
          <a:p>
            <a:r>
              <a:rPr lang="tr-TR" sz="2400" b="1" dirty="0" smtClean="0"/>
              <a:t>      Çelenk bağışlarımız</a:t>
            </a:r>
            <a:endParaRPr lang="tr-TR" sz="2400" b="1"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8325" y="1091866"/>
            <a:ext cx="3937053" cy="5528511"/>
          </a:xfrm>
          <a:prstGeom prst="rect">
            <a:avLst/>
          </a:prstGeom>
        </p:spPr>
      </p:pic>
    </p:spTree>
    <p:extLst>
      <p:ext uri="{BB962C8B-B14F-4D97-AF65-F5344CB8AC3E}">
        <p14:creationId xmlns:p14="http://schemas.microsoft.com/office/powerpoint/2010/main" val="4214920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2286000" y="336550"/>
            <a:ext cx="9906000" cy="590550"/>
          </a:xfrm>
        </p:spPr>
        <p:txBody>
          <a:bodyPr>
            <a:normAutofit/>
          </a:bodyPr>
          <a:lstStyle/>
          <a:p>
            <a:r>
              <a:rPr lang="tr-TR" dirty="0" smtClean="0"/>
              <a:t>KÜLTÜR YAYINLARIMIZ</a:t>
            </a:r>
            <a:endParaRPr lang="tr-TR" dirty="0"/>
          </a:p>
        </p:txBody>
      </p:sp>
      <p:pic>
        <p:nvPicPr>
          <p:cNvPr id="10" name="Resi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411" y="926433"/>
            <a:ext cx="9213760" cy="5608097"/>
          </a:xfrm>
          <a:prstGeom prst="rect">
            <a:avLst/>
          </a:prstGeom>
        </p:spPr>
      </p:pic>
    </p:spTree>
    <p:extLst>
      <p:ext uri="{BB962C8B-B14F-4D97-AF65-F5344CB8AC3E}">
        <p14:creationId xmlns:p14="http://schemas.microsoft.com/office/powerpoint/2010/main" val="20120407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Resim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9774" y="0"/>
            <a:ext cx="2601854" cy="3296653"/>
          </a:xfrm>
          <a:prstGeom prst="rect">
            <a:avLst/>
          </a:prstGeom>
        </p:spPr>
      </p:pic>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1294" y="-31549"/>
            <a:ext cx="2630706" cy="3534403"/>
          </a:xfrm>
          <a:prstGeom prst="rect">
            <a:avLst/>
          </a:prstGeom>
        </p:spPr>
      </p:pic>
      <p:pic>
        <p:nvPicPr>
          <p:cNvPr id="16" name="Resim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479" y="3392905"/>
            <a:ext cx="2735333" cy="3465095"/>
          </a:xfrm>
          <a:prstGeom prst="rect">
            <a:avLst/>
          </a:prstGeom>
        </p:spPr>
      </p:pic>
      <p:pic>
        <p:nvPicPr>
          <p:cNvPr id="18" name="Resim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6603" y="3502854"/>
            <a:ext cx="2282077" cy="3245195"/>
          </a:xfrm>
          <a:prstGeom prst="rect">
            <a:avLst/>
          </a:prstGeom>
        </p:spPr>
      </p:pic>
      <p:pic>
        <p:nvPicPr>
          <p:cNvPr id="20" name="Resi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009" y="0"/>
            <a:ext cx="2510184" cy="3611875"/>
          </a:xfrm>
          <a:prstGeom prst="rect">
            <a:avLst/>
          </a:prstGeom>
        </p:spPr>
      </p:pic>
    </p:spTree>
    <p:extLst>
      <p:ext uri="{BB962C8B-B14F-4D97-AF65-F5344CB8AC3E}">
        <p14:creationId xmlns:p14="http://schemas.microsoft.com/office/powerpoint/2010/main" val="3893632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65486" y="1407695"/>
            <a:ext cx="10852484" cy="3170099"/>
          </a:xfrm>
          <a:prstGeom prst="rect">
            <a:avLst/>
          </a:prstGeom>
        </p:spPr>
        <p:txBody>
          <a:bodyPr wrap="square">
            <a:spAutoFit/>
          </a:bodyPr>
          <a:lstStyle/>
          <a:p>
            <a:r>
              <a:rPr lang="tr-TR" sz="2000" b="1" dirty="0" smtClean="0">
                <a:latin typeface="Arial" panose="020B0604020202020204" pitchFamily="34" charset="0"/>
              </a:rPr>
              <a:t>      Eğitimdir </a:t>
            </a:r>
            <a:r>
              <a:rPr lang="tr-TR" sz="2000" b="1" dirty="0">
                <a:latin typeface="Arial" panose="020B0604020202020204" pitchFamily="34" charset="0"/>
              </a:rPr>
              <a:t>ki bir milleti; ya hür, bağımsız, şanlı, yüksek bir topluluk halinde yaşatır; ya da esaret ve sefalete terk eder</a:t>
            </a:r>
            <a:r>
              <a:rPr lang="tr-TR" sz="2000" b="1" dirty="0" smtClean="0">
                <a:latin typeface="Arial" panose="020B0604020202020204" pitchFamily="34" charset="0"/>
              </a:rPr>
              <a:t>.</a:t>
            </a:r>
          </a:p>
          <a:p>
            <a:endParaRPr lang="tr-TR" sz="2000" b="1" dirty="0">
              <a:latin typeface="Arial" panose="020B0604020202020204" pitchFamily="34" charset="0"/>
            </a:endParaRPr>
          </a:p>
          <a:p>
            <a:r>
              <a:rPr lang="tr-TR" sz="2000" b="1" dirty="0">
                <a:latin typeface="Arial" panose="020B0604020202020204" pitchFamily="34" charset="0"/>
              </a:rPr>
              <a:t>Efendiler; </a:t>
            </a:r>
            <a:endParaRPr lang="tr-TR" sz="2000" b="1" dirty="0" smtClean="0">
              <a:latin typeface="Arial" panose="020B0604020202020204" pitchFamily="34" charset="0"/>
            </a:endParaRPr>
          </a:p>
          <a:p>
            <a:endParaRPr lang="tr-TR" sz="2000" b="1" dirty="0">
              <a:latin typeface="Arial" panose="020B0604020202020204" pitchFamily="34" charset="0"/>
            </a:endParaRPr>
          </a:p>
          <a:p>
            <a:r>
              <a:rPr lang="tr-TR" sz="2000" b="1" dirty="0">
                <a:latin typeface="Arial" panose="020B0604020202020204" pitchFamily="34" charset="0"/>
              </a:rPr>
              <a:t>Vakıfların varoluş esprisi göz önüne alınınca; bunun dinî müesseseler ile beraber hizmet ve sosyal dayanışmayı hedeflediği ortaya çıkar. </a:t>
            </a:r>
          </a:p>
          <a:p>
            <a:r>
              <a:rPr lang="tr-TR" sz="2000" b="1" dirty="0">
                <a:latin typeface="Arial" panose="020B0604020202020204" pitchFamily="34" charset="0"/>
              </a:rPr>
              <a:t/>
            </a:r>
            <a:br>
              <a:rPr lang="tr-TR" sz="2000" b="1" dirty="0">
                <a:latin typeface="Arial" panose="020B0604020202020204" pitchFamily="34" charset="0"/>
              </a:rPr>
            </a:br>
            <a:endParaRPr lang="tr-TR" sz="2000" b="1" dirty="0">
              <a:latin typeface="Arial" panose="020B0604020202020204" pitchFamily="34" charset="0"/>
            </a:endParaRPr>
          </a:p>
          <a:p>
            <a:r>
              <a:rPr lang="tr-TR" sz="2000" b="1" dirty="0" smtClean="0">
                <a:latin typeface="Arial" panose="020B0604020202020204" pitchFamily="34" charset="0"/>
              </a:rPr>
              <a:t>MUSTAFA </a:t>
            </a:r>
            <a:r>
              <a:rPr lang="tr-TR" sz="2000" b="1" dirty="0">
                <a:latin typeface="Arial" panose="020B0604020202020204" pitchFamily="34" charset="0"/>
              </a:rPr>
              <a:t>KEMAL  ATATÜRK</a:t>
            </a:r>
            <a:endParaRPr lang="tr-TR" sz="2000" b="1" i="0" dirty="0">
              <a:effectLst/>
              <a:latin typeface="Arial" panose="020B0604020202020204" pitchFamily="34" charset="0"/>
            </a:endParaRPr>
          </a:p>
        </p:txBody>
      </p:sp>
    </p:spTree>
    <p:extLst>
      <p:ext uri="{BB962C8B-B14F-4D97-AF65-F5344CB8AC3E}">
        <p14:creationId xmlns:p14="http://schemas.microsoft.com/office/powerpoint/2010/main" val="4229730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34" y="372979"/>
            <a:ext cx="4110702" cy="5775158"/>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0224" y="372979"/>
            <a:ext cx="4151753" cy="5654842"/>
          </a:xfrm>
          <a:prstGeom prst="rect">
            <a:avLst/>
          </a:prstGeom>
        </p:spPr>
      </p:pic>
    </p:spTree>
    <p:extLst>
      <p:ext uri="{BB962C8B-B14F-4D97-AF65-F5344CB8AC3E}">
        <p14:creationId xmlns:p14="http://schemas.microsoft.com/office/powerpoint/2010/main" val="2501256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87" y="0"/>
            <a:ext cx="5299364" cy="6858000"/>
          </a:xfrm>
          <a:prstGeom prst="rect">
            <a:avLst/>
          </a:prstGeom>
        </p:spPr>
      </p:pic>
    </p:spTree>
    <p:extLst>
      <p:ext uri="{BB962C8B-B14F-4D97-AF65-F5344CB8AC3E}">
        <p14:creationId xmlns:p14="http://schemas.microsoft.com/office/powerpoint/2010/main" val="35945318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7275226" y="1543986"/>
            <a:ext cx="4916774" cy="2561783"/>
          </a:xfrm>
        </p:spPr>
        <p:txBody>
          <a:bodyPr/>
          <a:lstStyle/>
          <a:p>
            <a:r>
              <a:rPr lang="tr-TR" cap="none" dirty="0" smtClean="0">
                <a:latin typeface="Arial" panose="020B0604020202020204" pitchFamily="34" charset="0"/>
                <a:cs typeface="Arial" panose="020B0604020202020204" pitchFamily="34" charset="0"/>
              </a:rPr>
              <a:t>Sivrihisar geleneksel sarka</a:t>
            </a:r>
            <a:endParaRPr lang="tr-TR" cap="none"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692" y="0"/>
            <a:ext cx="7634991" cy="6858000"/>
          </a:xfrm>
          <a:prstGeom prst="rect">
            <a:avLst/>
          </a:prstGeom>
        </p:spPr>
      </p:pic>
    </p:spTree>
    <p:extLst>
      <p:ext uri="{BB962C8B-B14F-4D97-AF65-F5344CB8AC3E}">
        <p14:creationId xmlns:p14="http://schemas.microsoft.com/office/powerpoint/2010/main" val="244915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nvan 4"/>
          <p:cNvSpPr>
            <a:spLocks noGrp="1"/>
          </p:cNvSpPr>
          <p:nvPr>
            <p:ph type="title"/>
          </p:nvPr>
        </p:nvSpPr>
        <p:spPr>
          <a:xfrm>
            <a:off x="6670623" y="2023672"/>
            <a:ext cx="5848350" cy="1780082"/>
          </a:xfrm>
        </p:spPr>
        <p:txBody>
          <a:bodyPr/>
          <a:lstStyle/>
          <a:p>
            <a:r>
              <a:rPr lang="tr-TR" cap="none" dirty="0" smtClean="0">
                <a:latin typeface="Arial" panose="020B0604020202020204" pitchFamily="34" charset="0"/>
                <a:cs typeface="Arial" panose="020B0604020202020204" pitchFamily="34" charset="0"/>
              </a:rPr>
              <a:t>Sivrihisar geleneksel kilim motifi</a:t>
            </a:r>
            <a:endParaRPr lang="tr-TR" cap="none" dirty="0">
              <a:latin typeface="Arial" panose="020B0604020202020204" pitchFamily="34" charset="0"/>
              <a:cs typeface="Arial" panose="020B0604020202020204" pitchFamily="34" charset="0"/>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12042" cy="6858000"/>
          </a:xfrm>
          <a:prstGeom prst="rect">
            <a:avLst/>
          </a:prstGeom>
        </p:spPr>
      </p:pic>
    </p:spTree>
    <p:extLst>
      <p:ext uri="{BB962C8B-B14F-4D97-AF65-F5344CB8AC3E}">
        <p14:creationId xmlns:p14="http://schemas.microsoft.com/office/powerpoint/2010/main" val="9610384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7375525" y="2346325"/>
            <a:ext cx="4816475" cy="922338"/>
          </a:xfrm>
        </p:spPr>
        <p:txBody>
          <a:bodyPr>
            <a:normAutofit/>
          </a:bodyPr>
          <a:lstStyle/>
          <a:p>
            <a:r>
              <a:rPr lang="tr-TR" sz="1800" cap="none" dirty="0" smtClean="0"/>
              <a:t>QNB Finansbank desteği ile dört öğrencimize bilgisayar hediye etmenin mutluluğunu yaşıyoruz.</a:t>
            </a:r>
            <a:endParaRPr lang="tr-TR" sz="1800" cap="none"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82742"/>
            <a:ext cx="6096000" cy="6172200"/>
          </a:xfrm>
          <a:prstGeom prst="rect">
            <a:avLst/>
          </a:prstGeom>
        </p:spPr>
      </p:pic>
    </p:spTree>
    <p:extLst>
      <p:ext uri="{BB962C8B-B14F-4D97-AF65-F5344CB8AC3E}">
        <p14:creationId xmlns:p14="http://schemas.microsoft.com/office/powerpoint/2010/main" val="21582698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6989919" y="1996639"/>
            <a:ext cx="4642448" cy="2050705"/>
          </a:xfrm>
        </p:spPr>
        <p:txBody>
          <a:bodyPr>
            <a:noAutofit/>
          </a:bodyPr>
          <a:lstStyle/>
          <a:p>
            <a:r>
              <a:rPr lang="tr-TR" sz="2400" cap="none" dirty="0" smtClean="0">
                <a:latin typeface="Arial" panose="020B0604020202020204" pitchFamily="34" charset="0"/>
                <a:cs typeface="Arial" panose="020B0604020202020204" pitchFamily="34" charset="0"/>
              </a:rPr>
              <a:t>Sivrihisar'daki bir okulumuzdan gelen talep üzerine öğrencilerin kışlık bot ve mont ihtiyaçlarını karşılamaya çalıştık.</a:t>
            </a:r>
            <a:endParaRPr lang="tr-TR" sz="2400" cap="none" dirty="0">
              <a:latin typeface="Arial" panose="020B0604020202020204" pitchFamily="34" charset="0"/>
              <a:cs typeface="Arial" panose="020B0604020202020204" pitchFamily="34"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202" y="1089175"/>
            <a:ext cx="5948525" cy="4145379"/>
          </a:xfrm>
          <a:prstGeom prst="rect">
            <a:avLst/>
          </a:prstGeom>
        </p:spPr>
      </p:pic>
    </p:spTree>
    <p:extLst>
      <p:ext uri="{BB962C8B-B14F-4D97-AF65-F5344CB8AC3E}">
        <p14:creationId xmlns:p14="http://schemas.microsoft.com/office/powerpoint/2010/main" val="6793423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141364" y="726347"/>
            <a:ext cx="9906001" cy="416654"/>
          </a:xfrm>
        </p:spPr>
        <p:txBody>
          <a:bodyPr>
            <a:normAutofit fontScale="90000"/>
          </a:bodyPr>
          <a:lstStyle/>
          <a:p>
            <a:pPr algn="ctr"/>
            <a:r>
              <a:rPr lang="tr-TR" b="1" dirty="0"/>
              <a:t>BİLANÇO ve GELİR</a:t>
            </a:r>
            <a:br>
              <a:rPr lang="tr-TR" b="1" dirty="0"/>
            </a:br>
            <a:r>
              <a:rPr lang="tr-TR" b="1" dirty="0" smtClean="0"/>
              <a:t>TABLOSU (</a:t>
            </a:r>
            <a:r>
              <a:rPr lang="tr-TR" b="1" dirty="0" err="1" smtClean="0"/>
              <a:t>tl</a:t>
            </a:r>
            <a:r>
              <a:rPr lang="tr-TR" b="1" dirty="0" smtClean="0"/>
              <a:t>)</a:t>
            </a:r>
            <a:endParaRPr lang="tr-TR" dirty="0"/>
          </a:p>
        </p:txBody>
      </p:sp>
      <p:sp>
        <p:nvSpPr>
          <p:cNvPr id="3" name="Metin Yer Tutucusu 2"/>
          <p:cNvSpPr>
            <a:spLocks noGrp="1"/>
          </p:cNvSpPr>
          <p:nvPr>
            <p:ph type="body" sz="half" idx="2"/>
          </p:nvPr>
        </p:nvSpPr>
        <p:spPr>
          <a:xfrm>
            <a:off x="1141364" y="1588168"/>
            <a:ext cx="9904505" cy="4210131"/>
          </a:xfrm>
        </p:spPr>
        <p:txBody>
          <a:bodyPr/>
          <a:lstStyle/>
          <a:p>
            <a:pPr marL="342900" indent="-342900">
              <a:buAutoNum type="alphaUcPeriod"/>
            </a:pPr>
            <a:r>
              <a:rPr lang="tr-TR" dirty="0" smtClean="0"/>
              <a:t>Bağışlar ve Diğer Gelirler                              440.961,71</a:t>
            </a:r>
          </a:p>
          <a:p>
            <a:pPr marL="342900" indent="-342900">
              <a:buAutoNum type="alphaUcPeriod"/>
            </a:pPr>
            <a:r>
              <a:rPr lang="tr-TR" dirty="0" smtClean="0"/>
              <a:t>Bağış ve Yardımlar                           </a:t>
            </a:r>
            <a:r>
              <a:rPr lang="tr-TR" dirty="0"/>
              <a:t> </a:t>
            </a:r>
            <a:r>
              <a:rPr lang="tr-TR" dirty="0" smtClean="0"/>
              <a:t>           438.803,36   </a:t>
            </a:r>
          </a:p>
          <a:p>
            <a:r>
              <a:rPr lang="tr-TR" dirty="0" smtClean="0"/>
              <a:t>Diğer Gelirler                                                            2.158</a:t>
            </a:r>
          </a:p>
          <a:p>
            <a:r>
              <a:rPr lang="tr-TR" dirty="0" smtClean="0"/>
              <a:t>Faiz Gelirleri                                                            29.286  </a:t>
            </a:r>
          </a:p>
          <a:p>
            <a:r>
              <a:rPr lang="tr-TR" dirty="0" smtClean="0"/>
              <a:t>B. Giderler                              </a:t>
            </a:r>
          </a:p>
          <a:p>
            <a:r>
              <a:rPr lang="tr-TR" dirty="0" smtClean="0"/>
              <a:t>Amaca Uygun Giderler                                       376.908,14</a:t>
            </a:r>
          </a:p>
          <a:p>
            <a:r>
              <a:rPr lang="tr-TR" dirty="0" smtClean="0"/>
              <a:t>Faaliyet Giderleri                                                 16.793,91</a:t>
            </a:r>
          </a:p>
          <a:p>
            <a:endParaRPr lang="tr-TR" dirty="0"/>
          </a:p>
          <a:p>
            <a:endParaRPr lang="tr-TR" dirty="0"/>
          </a:p>
        </p:txBody>
      </p:sp>
    </p:spTree>
    <p:extLst>
      <p:ext uri="{BB962C8B-B14F-4D97-AF65-F5344CB8AC3E}">
        <p14:creationId xmlns:p14="http://schemas.microsoft.com/office/powerpoint/2010/main" val="37712645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297823" y="0"/>
            <a:ext cx="9906000" cy="626142"/>
          </a:xfrm>
        </p:spPr>
        <p:txBody>
          <a:bodyPr>
            <a:normAutofit/>
          </a:bodyPr>
          <a:lstStyle/>
          <a:p>
            <a:r>
              <a:rPr lang="tr-TR" sz="3200" dirty="0" smtClean="0">
                <a:latin typeface="Arial" panose="020B0604020202020204" pitchFamily="34" charset="0"/>
                <a:cs typeface="Arial" panose="020B0604020202020204" pitchFamily="34" charset="0"/>
              </a:rPr>
              <a:t>2021 </a:t>
            </a:r>
            <a:r>
              <a:rPr lang="tr-TR" sz="3200" dirty="0" err="1" smtClean="0">
                <a:latin typeface="Arial" panose="020B0604020202020204" pitchFamily="34" charset="0"/>
                <a:cs typeface="Arial" panose="020B0604020202020204" pitchFamily="34" charset="0"/>
              </a:rPr>
              <a:t>YILINDa</a:t>
            </a:r>
            <a:r>
              <a:rPr lang="tr-TR" sz="3200" dirty="0" smtClean="0">
                <a:latin typeface="Arial" panose="020B0604020202020204" pitchFamily="34" charset="0"/>
                <a:cs typeface="Arial" panose="020B0604020202020204" pitchFamily="34" charset="0"/>
              </a:rPr>
              <a:t> sev ailesine katılanlar </a:t>
            </a:r>
            <a:endParaRPr lang="tr-TR" sz="3200"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165475" y="626142"/>
            <a:ext cx="10348745" cy="6136105"/>
          </a:xfrm>
        </p:spPr>
        <p:txBody>
          <a:bodyPr>
            <a:normAutofit/>
          </a:bodyPr>
          <a:lstStyle/>
          <a:p>
            <a:pPr>
              <a:lnSpc>
                <a:spcPct val="100000"/>
              </a:lnSpc>
            </a:pPr>
            <a:r>
              <a:rPr lang="tr-TR" sz="1400" b="1" dirty="0" smtClean="0">
                <a:latin typeface="Arial" panose="020B0604020202020204" pitchFamily="34" charset="0"/>
                <a:cs typeface="Arial" panose="020B0604020202020204" pitchFamily="34" charset="0"/>
              </a:rPr>
              <a:t>Mehmet emel                                                       Recai yardımcı                                 </a:t>
            </a:r>
          </a:p>
          <a:p>
            <a:pPr>
              <a:lnSpc>
                <a:spcPct val="100000"/>
              </a:lnSpc>
            </a:pPr>
            <a:r>
              <a:rPr lang="tr-TR" sz="1400" b="1" dirty="0" smtClean="0">
                <a:latin typeface="Arial" panose="020B0604020202020204" pitchFamily="34" charset="0"/>
                <a:cs typeface="Arial" panose="020B0604020202020204" pitchFamily="34" charset="0"/>
              </a:rPr>
              <a:t>Nalan inci                                                           </a:t>
            </a:r>
            <a:r>
              <a:rPr lang="tr-TR" sz="1400" b="1" dirty="0" err="1" smtClean="0">
                <a:latin typeface="Arial" panose="020B0604020202020204" pitchFamily="34" charset="0"/>
                <a:cs typeface="Arial" panose="020B0604020202020204" pitchFamily="34" charset="0"/>
              </a:rPr>
              <a:t>ilhami</a:t>
            </a:r>
            <a:r>
              <a:rPr lang="tr-TR" sz="1400" b="1" dirty="0" smtClean="0">
                <a:latin typeface="Arial" panose="020B0604020202020204" pitchFamily="34" charset="0"/>
                <a:cs typeface="Arial" panose="020B0604020202020204" pitchFamily="34" charset="0"/>
              </a:rPr>
              <a:t> Ünlüoğlu                              </a:t>
            </a:r>
          </a:p>
          <a:p>
            <a:pPr>
              <a:lnSpc>
                <a:spcPct val="100000"/>
              </a:lnSpc>
            </a:pPr>
            <a:r>
              <a:rPr lang="tr-TR" sz="1400" b="1" dirty="0" smtClean="0">
                <a:latin typeface="Arial" panose="020B0604020202020204" pitchFamily="34" charset="0"/>
                <a:cs typeface="Arial" panose="020B0604020202020204" pitchFamily="34" charset="0"/>
              </a:rPr>
              <a:t>Ahmet emel                                                         Mehmet </a:t>
            </a:r>
            <a:r>
              <a:rPr lang="tr-TR" sz="1400" b="1" dirty="0" err="1" smtClean="0">
                <a:latin typeface="Arial" panose="020B0604020202020204" pitchFamily="34" charset="0"/>
                <a:cs typeface="Arial" panose="020B0604020202020204" pitchFamily="34" charset="0"/>
              </a:rPr>
              <a:t>aksoyek</a:t>
            </a:r>
            <a:r>
              <a:rPr lang="tr-TR" sz="1400" b="1" dirty="0" smtClean="0">
                <a:latin typeface="Arial" panose="020B0604020202020204" pitchFamily="34" charset="0"/>
                <a:cs typeface="Arial" panose="020B0604020202020204" pitchFamily="34" charset="0"/>
              </a:rPr>
              <a:t>                               </a:t>
            </a:r>
          </a:p>
          <a:p>
            <a:pPr>
              <a:lnSpc>
                <a:spcPct val="100000"/>
              </a:lnSpc>
            </a:pPr>
            <a:r>
              <a:rPr lang="tr-TR" sz="1400" b="1" dirty="0" smtClean="0">
                <a:latin typeface="Arial" panose="020B0604020202020204" pitchFamily="34" charset="0"/>
                <a:cs typeface="Arial" panose="020B0604020202020204" pitchFamily="34" charset="0"/>
              </a:rPr>
              <a:t>Onur </a:t>
            </a:r>
            <a:r>
              <a:rPr lang="tr-TR" sz="1400" b="1" dirty="0" err="1" smtClean="0">
                <a:latin typeface="Arial" panose="020B0604020202020204" pitchFamily="34" charset="0"/>
                <a:cs typeface="Arial" panose="020B0604020202020204" pitchFamily="34" charset="0"/>
              </a:rPr>
              <a:t>yüzügüllü</a:t>
            </a:r>
            <a:r>
              <a:rPr lang="tr-TR" sz="1400" b="1" dirty="0" smtClean="0">
                <a:latin typeface="Arial" panose="020B0604020202020204" pitchFamily="34" charset="0"/>
                <a:cs typeface="Arial" panose="020B0604020202020204" pitchFamily="34" charset="0"/>
              </a:rPr>
              <a:t>                                                hikmet </a:t>
            </a:r>
            <a:r>
              <a:rPr lang="tr-TR" sz="1400" b="1" dirty="0" err="1" smtClean="0">
                <a:latin typeface="Arial" panose="020B0604020202020204" pitchFamily="34" charset="0"/>
                <a:cs typeface="Arial" panose="020B0604020202020204" pitchFamily="34" charset="0"/>
              </a:rPr>
              <a:t>şakar</a:t>
            </a:r>
            <a:r>
              <a:rPr lang="tr-TR" sz="1400" b="1" dirty="0" smtClean="0">
                <a:latin typeface="Arial" panose="020B0604020202020204" pitchFamily="34" charset="0"/>
                <a:cs typeface="Arial" panose="020B0604020202020204" pitchFamily="34" charset="0"/>
              </a:rPr>
              <a:t>                                     </a:t>
            </a:r>
          </a:p>
          <a:p>
            <a:pPr>
              <a:lnSpc>
                <a:spcPct val="100000"/>
              </a:lnSpc>
            </a:pPr>
            <a:r>
              <a:rPr lang="tr-TR" sz="1400" b="1" dirty="0" smtClean="0">
                <a:latin typeface="Arial" panose="020B0604020202020204" pitchFamily="34" charset="0"/>
                <a:cs typeface="Arial" panose="020B0604020202020204" pitchFamily="34" charset="0"/>
              </a:rPr>
              <a:t>Ahmet görgün                                                   z. Halit </a:t>
            </a:r>
            <a:r>
              <a:rPr lang="tr-TR" sz="1400" b="1" dirty="0" err="1" smtClean="0">
                <a:latin typeface="Arial" panose="020B0604020202020204" pitchFamily="34" charset="0"/>
                <a:cs typeface="Arial" panose="020B0604020202020204" pitchFamily="34" charset="0"/>
              </a:rPr>
              <a:t>şengel</a:t>
            </a:r>
            <a:r>
              <a:rPr lang="tr-TR" sz="1400" b="1" dirty="0" smtClean="0">
                <a:latin typeface="Arial" panose="020B0604020202020204" pitchFamily="34" charset="0"/>
                <a:cs typeface="Arial" panose="020B0604020202020204" pitchFamily="34" charset="0"/>
              </a:rPr>
              <a:t>                                   </a:t>
            </a:r>
          </a:p>
          <a:p>
            <a:pPr>
              <a:lnSpc>
                <a:spcPct val="100000"/>
              </a:lnSpc>
            </a:pPr>
            <a:r>
              <a:rPr lang="tr-TR" sz="1400" b="1" dirty="0" smtClean="0">
                <a:latin typeface="Arial" panose="020B0604020202020204" pitchFamily="34" charset="0"/>
                <a:cs typeface="Arial" panose="020B0604020202020204" pitchFamily="34" charset="0"/>
              </a:rPr>
              <a:t>Coşkun minnet                                                  elif </a:t>
            </a:r>
            <a:r>
              <a:rPr lang="tr-TR" sz="1400" b="1" dirty="0" err="1" smtClean="0">
                <a:latin typeface="Arial" panose="020B0604020202020204" pitchFamily="34" charset="0"/>
                <a:cs typeface="Arial" panose="020B0604020202020204" pitchFamily="34" charset="0"/>
              </a:rPr>
              <a:t>şengel</a:t>
            </a:r>
            <a:r>
              <a:rPr lang="tr-TR" sz="1400" b="1" dirty="0" smtClean="0">
                <a:latin typeface="Arial" panose="020B0604020202020204" pitchFamily="34" charset="0"/>
                <a:cs typeface="Arial" panose="020B0604020202020204" pitchFamily="34" charset="0"/>
              </a:rPr>
              <a:t>                                          </a:t>
            </a:r>
          </a:p>
          <a:p>
            <a:pPr>
              <a:lnSpc>
                <a:spcPct val="100000"/>
              </a:lnSpc>
            </a:pPr>
            <a:r>
              <a:rPr lang="tr-TR" sz="1400" b="1" dirty="0" smtClean="0">
                <a:latin typeface="Arial" panose="020B0604020202020204" pitchFamily="34" charset="0"/>
                <a:cs typeface="Arial" panose="020B0604020202020204" pitchFamily="34" charset="0"/>
              </a:rPr>
              <a:t>Hikmet </a:t>
            </a:r>
            <a:r>
              <a:rPr lang="tr-TR" sz="1400" b="1" dirty="0" err="1" smtClean="0">
                <a:latin typeface="Arial" panose="020B0604020202020204" pitchFamily="34" charset="0"/>
                <a:cs typeface="Arial" panose="020B0604020202020204" pitchFamily="34" charset="0"/>
              </a:rPr>
              <a:t>geneci</a:t>
            </a:r>
            <a:r>
              <a:rPr lang="tr-TR" sz="1400" b="1" dirty="0" smtClean="0">
                <a:latin typeface="Arial" panose="020B0604020202020204" pitchFamily="34" charset="0"/>
                <a:cs typeface="Arial" panose="020B0604020202020204" pitchFamily="34" charset="0"/>
              </a:rPr>
              <a:t>                                                    Bülent ayva                                        </a:t>
            </a:r>
          </a:p>
          <a:p>
            <a:pPr>
              <a:lnSpc>
                <a:spcPct val="100000"/>
              </a:lnSpc>
            </a:pPr>
            <a:r>
              <a:rPr lang="tr-TR" sz="1400" b="1" dirty="0" smtClean="0">
                <a:latin typeface="Arial" panose="020B0604020202020204" pitchFamily="34" charset="0"/>
                <a:cs typeface="Arial" panose="020B0604020202020204" pitchFamily="34" charset="0"/>
              </a:rPr>
              <a:t>Ali sefa şen                                                        elif besler </a:t>
            </a:r>
            <a:r>
              <a:rPr lang="tr-TR" sz="1400" b="1" dirty="0" err="1" smtClean="0">
                <a:latin typeface="Arial" panose="020B0604020202020204" pitchFamily="34" charset="0"/>
                <a:cs typeface="Arial" panose="020B0604020202020204" pitchFamily="34" charset="0"/>
              </a:rPr>
              <a:t>niğdelioğlu</a:t>
            </a:r>
            <a:r>
              <a:rPr lang="tr-TR" sz="1400" b="1" dirty="0" smtClean="0">
                <a:latin typeface="Arial" panose="020B0604020202020204" pitchFamily="34" charset="0"/>
                <a:cs typeface="Arial" panose="020B0604020202020204" pitchFamily="34" charset="0"/>
              </a:rPr>
              <a:t>                    </a:t>
            </a:r>
          </a:p>
          <a:p>
            <a:pPr>
              <a:lnSpc>
                <a:spcPct val="100000"/>
              </a:lnSpc>
            </a:pPr>
            <a:r>
              <a:rPr lang="tr-TR" sz="1400" b="1" dirty="0" smtClean="0">
                <a:latin typeface="Arial" panose="020B0604020202020204" pitchFamily="34" charset="0"/>
                <a:cs typeface="Arial" panose="020B0604020202020204" pitchFamily="34" charset="0"/>
              </a:rPr>
              <a:t>Bahattin </a:t>
            </a:r>
            <a:r>
              <a:rPr lang="tr-TR" sz="1400" b="1" dirty="0" err="1" smtClean="0">
                <a:latin typeface="Arial" panose="020B0604020202020204" pitchFamily="34" charset="0"/>
                <a:cs typeface="Arial" panose="020B0604020202020204" pitchFamily="34" charset="0"/>
              </a:rPr>
              <a:t>bayık</a:t>
            </a:r>
            <a:r>
              <a:rPr lang="tr-TR" sz="1400" b="1" dirty="0" smtClean="0">
                <a:latin typeface="Arial" panose="020B0604020202020204" pitchFamily="34" charset="0"/>
                <a:cs typeface="Arial" panose="020B0604020202020204" pitchFamily="34" charset="0"/>
              </a:rPr>
              <a:t>                                                  evren aydın                                         </a:t>
            </a:r>
          </a:p>
          <a:p>
            <a:pPr>
              <a:lnSpc>
                <a:spcPct val="100000"/>
              </a:lnSpc>
            </a:pPr>
            <a:r>
              <a:rPr lang="tr-TR" sz="1400" b="1" dirty="0" smtClean="0">
                <a:latin typeface="Arial" panose="020B0604020202020204" pitchFamily="34" charset="0"/>
                <a:cs typeface="Arial" panose="020B0604020202020204" pitchFamily="34" charset="0"/>
              </a:rPr>
              <a:t>Yunus inci                                                         fikriye güven zaptiye                          </a:t>
            </a:r>
          </a:p>
          <a:p>
            <a:pPr>
              <a:lnSpc>
                <a:spcPct val="100000"/>
              </a:lnSpc>
            </a:pPr>
            <a:r>
              <a:rPr lang="tr-TR" sz="1400" b="1" dirty="0" smtClean="0">
                <a:latin typeface="Arial" panose="020B0604020202020204" pitchFamily="34" charset="0"/>
                <a:cs typeface="Arial" panose="020B0604020202020204" pitchFamily="34" charset="0"/>
              </a:rPr>
              <a:t>Enes kara                                                          şahin Gökdere                                     </a:t>
            </a:r>
          </a:p>
          <a:p>
            <a:pPr>
              <a:lnSpc>
                <a:spcPct val="100000"/>
              </a:lnSpc>
            </a:pPr>
            <a:r>
              <a:rPr lang="tr-TR" sz="1400" b="1" dirty="0" smtClean="0">
                <a:latin typeface="Arial" panose="020B0604020202020204" pitchFamily="34" charset="0"/>
                <a:cs typeface="Arial" panose="020B0604020202020204" pitchFamily="34" charset="0"/>
              </a:rPr>
              <a:t>Halis emre </a:t>
            </a:r>
            <a:r>
              <a:rPr lang="tr-TR" sz="1400" b="1" dirty="0" err="1" smtClean="0">
                <a:latin typeface="Arial" panose="020B0604020202020204" pitchFamily="34" charset="0"/>
                <a:cs typeface="Arial" panose="020B0604020202020204" pitchFamily="34" charset="0"/>
              </a:rPr>
              <a:t>kapucu</a:t>
            </a:r>
            <a:r>
              <a:rPr lang="tr-TR" sz="1400" b="1" dirty="0" smtClean="0">
                <a:latin typeface="Arial" panose="020B0604020202020204" pitchFamily="34" charset="0"/>
                <a:cs typeface="Arial" panose="020B0604020202020204" pitchFamily="34" charset="0"/>
              </a:rPr>
              <a:t>                                           can kaynakçı                                    </a:t>
            </a:r>
          </a:p>
          <a:p>
            <a:pPr>
              <a:lnSpc>
                <a:spcPct val="100000"/>
              </a:lnSpc>
            </a:pPr>
            <a:r>
              <a:rPr lang="tr-TR" sz="1400" b="1" dirty="0" smtClean="0">
                <a:latin typeface="Arial" panose="020B0604020202020204" pitchFamily="34" charset="0"/>
                <a:cs typeface="Arial" panose="020B0604020202020204" pitchFamily="34" charset="0"/>
              </a:rPr>
              <a:t>Hasan kaytan                                                  hikmet Horozoğlu                            </a:t>
            </a:r>
          </a:p>
          <a:p>
            <a:pPr>
              <a:lnSpc>
                <a:spcPct val="100000"/>
              </a:lnSpc>
            </a:pPr>
            <a:r>
              <a:rPr lang="tr-TR" sz="1400" b="1" dirty="0" smtClean="0">
                <a:latin typeface="Arial" panose="020B0604020202020204" pitchFamily="34" charset="0"/>
                <a:cs typeface="Arial" panose="020B0604020202020204" pitchFamily="34" charset="0"/>
              </a:rPr>
              <a:t>Yaşar yurttaş yavuz ayva                             semih </a:t>
            </a:r>
            <a:r>
              <a:rPr lang="tr-TR" sz="1400" b="1" dirty="0" err="1" smtClean="0">
                <a:latin typeface="Arial" panose="020B0604020202020204" pitchFamily="34" charset="0"/>
                <a:cs typeface="Arial" panose="020B0604020202020204" pitchFamily="34" charset="0"/>
              </a:rPr>
              <a:t>şakar</a:t>
            </a:r>
            <a:r>
              <a:rPr lang="tr-TR" sz="1400" b="1" dirty="0" smtClean="0">
                <a:latin typeface="Arial" panose="020B0604020202020204" pitchFamily="34" charset="0"/>
                <a:cs typeface="Arial" panose="020B0604020202020204" pitchFamily="34" charset="0"/>
              </a:rPr>
              <a:t>                                         </a:t>
            </a:r>
          </a:p>
          <a:p>
            <a:pPr>
              <a:lnSpc>
                <a:spcPct val="100000"/>
              </a:lnSpc>
            </a:pPr>
            <a:r>
              <a:rPr lang="tr-TR" sz="1400" b="1" dirty="0" smtClean="0">
                <a:latin typeface="Arial" panose="020B0604020202020204" pitchFamily="34" charset="0"/>
                <a:cs typeface="Arial" panose="020B0604020202020204" pitchFamily="34" charset="0"/>
              </a:rPr>
              <a:t>Hüseyin </a:t>
            </a:r>
            <a:r>
              <a:rPr lang="tr-TR" sz="1400" b="1" dirty="0" err="1" smtClean="0">
                <a:latin typeface="Arial" panose="020B0604020202020204" pitchFamily="34" charset="0"/>
                <a:cs typeface="Arial" panose="020B0604020202020204" pitchFamily="34" charset="0"/>
              </a:rPr>
              <a:t>cantaş</a:t>
            </a:r>
            <a:r>
              <a:rPr lang="tr-TR" sz="1400" b="1" dirty="0" smtClean="0">
                <a:latin typeface="Arial" panose="020B0604020202020204" pitchFamily="34" charset="0"/>
                <a:cs typeface="Arial" panose="020B0604020202020204" pitchFamily="34" charset="0"/>
              </a:rPr>
              <a:t>                                                </a:t>
            </a:r>
            <a:r>
              <a:rPr lang="tr-TR" sz="1400" b="1" dirty="0" err="1" smtClean="0">
                <a:latin typeface="Arial" panose="020B0604020202020204" pitchFamily="34" charset="0"/>
                <a:cs typeface="Arial" panose="020B0604020202020204" pitchFamily="34" charset="0"/>
              </a:rPr>
              <a:t>zehra</a:t>
            </a:r>
            <a:r>
              <a:rPr lang="tr-TR" sz="1400" b="1" dirty="0" smtClean="0">
                <a:latin typeface="Arial" panose="020B0604020202020204" pitchFamily="34" charset="0"/>
                <a:cs typeface="Arial" panose="020B0604020202020204" pitchFamily="34" charset="0"/>
              </a:rPr>
              <a:t> </a:t>
            </a:r>
            <a:r>
              <a:rPr lang="tr-TR" sz="1400" b="1" dirty="0" err="1" smtClean="0">
                <a:latin typeface="Arial" panose="020B0604020202020204" pitchFamily="34" charset="0"/>
                <a:cs typeface="Arial" panose="020B0604020202020204" pitchFamily="34" charset="0"/>
              </a:rPr>
              <a:t>edizkan</a:t>
            </a:r>
            <a:r>
              <a:rPr lang="tr-TR" sz="1400" b="1" dirty="0" smtClean="0">
                <a:latin typeface="Arial" panose="020B0604020202020204" pitchFamily="34" charset="0"/>
                <a:cs typeface="Arial" panose="020B0604020202020204" pitchFamily="34" charset="0"/>
              </a:rPr>
              <a:t>                                    </a:t>
            </a:r>
          </a:p>
          <a:p>
            <a:pPr>
              <a:lnSpc>
                <a:spcPct val="100000"/>
              </a:lnSpc>
            </a:pPr>
            <a:r>
              <a:rPr lang="tr-TR" sz="1400" b="1" dirty="0" smtClean="0">
                <a:latin typeface="Arial" panose="020B0604020202020204" pitchFamily="34" charset="0"/>
                <a:cs typeface="Arial" panose="020B0604020202020204" pitchFamily="34" charset="0"/>
              </a:rPr>
              <a:t>Özkan </a:t>
            </a:r>
            <a:r>
              <a:rPr lang="tr-TR" sz="1400" b="1" dirty="0" err="1" smtClean="0">
                <a:latin typeface="Arial" panose="020B0604020202020204" pitchFamily="34" charset="0"/>
                <a:cs typeface="Arial" panose="020B0604020202020204" pitchFamily="34" charset="0"/>
              </a:rPr>
              <a:t>akay</a:t>
            </a:r>
            <a:r>
              <a:rPr lang="tr-TR" sz="1400" b="1" dirty="0" smtClean="0">
                <a:latin typeface="Arial" panose="020B0604020202020204" pitchFamily="34" charset="0"/>
                <a:cs typeface="Arial" panose="020B0604020202020204" pitchFamily="34" charset="0"/>
              </a:rPr>
              <a:t>                                                      Ahmet </a:t>
            </a:r>
            <a:r>
              <a:rPr lang="tr-TR" sz="1400" b="1" dirty="0" err="1" smtClean="0">
                <a:latin typeface="Arial" panose="020B0604020202020204" pitchFamily="34" charset="0"/>
                <a:cs typeface="Arial" panose="020B0604020202020204" pitchFamily="34" charset="0"/>
              </a:rPr>
              <a:t>iskender</a:t>
            </a:r>
            <a:r>
              <a:rPr lang="tr-TR" sz="1400" b="1" dirty="0" smtClean="0">
                <a:latin typeface="Arial" panose="020B0604020202020204" pitchFamily="34" charset="0"/>
                <a:cs typeface="Arial" panose="020B0604020202020204" pitchFamily="34" charset="0"/>
              </a:rPr>
              <a:t> bayar                      </a:t>
            </a:r>
          </a:p>
          <a:p>
            <a:pPr>
              <a:lnSpc>
                <a:spcPct val="100000"/>
              </a:lnSpc>
            </a:pPr>
            <a:r>
              <a:rPr lang="tr-TR" sz="1400" b="1" dirty="0" smtClean="0">
                <a:latin typeface="Arial" panose="020B0604020202020204" pitchFamily="34" charset="0"/>
                <a:cs typeface="Arial" panose="020B0604020202020204" pitchFamily="34" charset="0"/>
              </a:rPr>
              <a:t>Pınar barış                                                       İbrahim kavalcı                                  </a:t>
            </a:r>
          </a:p>
          <a:p>
            <a:pPr>
              <a:lnSpc>
                <a:spcPct val="100000"/>
              </a:lnSpc>
            </a:pPr>
            <a:r>
              <a:rPr lang="tr-TR" sz="1400" b="1" dirty="0" smtClean="0">
                <a:latin typeface="Arial" panose="020B0604020202020204" pitchFamily="34" charset="0"/>
                <a:cs typeface="Arial" panose="020B0604020202020204" pitchFamily="34" charset="0"/>
              </a:rPr>
              <a:t>İlhan Ertürk                                                   İsmail </a:t>
            </a:r>
            <a:r>
              <a:rPr lang="tr-TR" sz="1400" b="1" dirty="0" err="1" smtClean="0">
                <a:latin typeface="Arial" panose="020B0604020202020204" pitchFamily="34" charset="0"/>
                <a:cs typeface="Arial" panose="020B0604020202020204" pitchFamily="34" charset="0"/>
              </a:rPr>
              <a:t>sami</a:t>
            </a:r>
            <a:r>
              <a:rPr lang="tr-TR" sz="1400" b="1" dirty="0" smtClean="0">
                <a:latin typeface="Arial" panose="020B0604020202020204" pitchFamily="34" charset="0"/>
                <a:cs typeface="Arial" panose="020B0604020202020204" pitchFamily="34" charset="0"/>
              </a:rPr>
              <a:t> Türkay                             </a:t>
            </a:r>
          </a:p>
        </p:txBody>
      </p:sp>
    </p:spTree>
    <p:extLst>
      <p:ext uri="{BB962C8B-B14F-4D97-AF65-F5344CB8AC3E}">
        <p14:creationId xmlns:p14="http://schemas.microsoft.com/office/powerpoint/2010/main" val="13242571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lt Başlık 5"/>
          <p:cNvSpPr>
            <a:spLocks noGrp="1"/>
          </p:cNvSpPr>
          <p:nvPr>
            <p:ph type="subTitle" idx="4294967295"/>
          </p:nvPr>
        </p:nvSpPr>
        <p:spPr>
          <a:xfrm>
            <a:off x="1004340" y="448976"/>
            <a:ext cx="10553075" cy="6176676"/>
          </a:xfrm>
        </p:spPr>
        <p:txBody>
          <a:bodyPr>
            <a:normAutofit/>
          </a:bodyPr>
          <a:lstStyle/>
          <a:p>
            <a:pPr marL="0" indent="0">
              <a:buNone/>
            </a:pPr>
            <a:r>
              <a:rPr lang="tr-TR" sz="1800" dirty="0" smtClean="0"/>
              <a:t>OĞUZ TÜRKAY                                                            ALİ İHSAN TAŞAR</a:t>
            </a:r>
          </a:p>
          <a:p>
            <a:pPr marL="0" indent="0">
              <a:buNone/>
            </a:pPr>
            <a:r>
              <a:rPr lang="tr-TR" sz="1800" dirty="0" smtClean="0"/>
              <a:t>GÖKSEL AYVA                                                             GÜRBÜZ ÖZKAYA</a:t>
            </a:r>
          </a:p>
          <a:p>
            <a:pPr marL="0" indent="0">
              <a:buNone/>
            </a:pPr>
            <a:r>
              <a:rPr lang="tr-TR" sz="1800" dirty="0" smtClean="0"/>
              <a:t>FATİH KESKİN                                                             SAMET ÖZKAYA</a:t>
            </a:r>
          </a:p>
          <a:p>
            <a:pPr marL="0" indent="0">
              <a:buNone/>
            </a:pPr>
            <a:r>
              <a:rPr lang="tr-TR" sz="1800" dirty="0" smtClean="0"/>
              <a:t>SAİT ÇOŞKUN TÜRKAY                                               AHMET KUZU</a:t>
            </a:r>
          </a:p>
          <a:p>
            <a:pPr marL="0" indent="0">
              <a:buNone/>
            </a:pPr>
            <a:r>
              <a:rPr lang="tr-TR" sz="1800" dirty="0" smtClean="0"/>
              <a:t>SEVDA SARIKARDEŞOĞLU                                           TÜLAY KILIÇASLAN</a:t>
            </a:r>
          </a:p>
          <a:p>
            <a:pPr marL="0" indent="0">
              <a:buNone/>
            </a:pPr>
            <a:r>
              <a:rPr lang="tr-TR" sz="1800" dirty="0" smtClean="0"/>
              <a:t>SELİN DAĞLAR                                                            SERKAN FINDIK</a:t>
            </a:r>
          </a:p>
          <a:p>
            <a:pPr marL="0" indent="0">
              <a:buNone/>
            </a:pPr>
            <a:r>
              <a:rPr lang="tr-TR" sz="1800" dirty="0" smtClean="0"/>
              <a:t>NİYAZİ ALKARA                                                          SÜLEYMAN AYVA</a:t>
            </a:r>
          </a:p>
          <a:p>
            <a:pPr marL="0" indent="0">
              <a:buNone/>
            </a:pPr>
            <a:r>
              <a:rPr lang="tr-TR" sz="1800" dirty="0" smtClean="0"/>
              <a:t>AHMET RIFAT EKŞİ                                                      HAKAN ÖZKARA </a:t>
            </a:r>
          </a:p>
          <a:p>
            <a:pPr marL="0" indent="0">
              <a:buNone/>
            </a:pPr>
            <a:r>
              <a:rPr lang="tr-TR" sz="1800" dirty="0" smtClean="0"/>
              <a:t>REYHAN ALTAN                                                          ADİL KAPUCU</a:t>
            </a:r>
          </a:p>
          <a:p>
            <a:pPr marL="0" indent="0">
              <a:buNone/>
            </a:pPr>
            <a:r>
              <a:rPr lang="tr-TR" sz="1800" dirty="0" smtClean="0"/>
              <a:t>MEHMET TOPAL                                                         ŞAHİN AYDEMİR</a:t>
            </a:r>
          </a:p>
          <a:p>
            <a:pPr marL="0" indent="0">
              <a:buNone/>
            </a:pPr>
            <a:r>
              <a:rPr lang="tr-TR" sz="1800" dirty="0" smtClean="0"/>
              <a:t>BÜLENT MAŞAOĞLU                                                   M. SÜLEYMAN EKŞİ</a:t>
            </a:r>
          </a:p>
          <a:p>
            <a:pPr marL="0" indent="0">
              <a:buNone/>
            </a:pPr>
            <a:r>
              <a:rPr lang="tr-TR" sz="1800" dirty="0" smtClean="0"/>
              <a:t>ÜMİT GEZER</a:t>
            </a:r>
          </a:p>
          <a:p>
            <a:pPr marL="0" indent="0">
              <a:buNone/>
            </a:pPr>
            <a:endParaRPr lang="tr-TR" sz="1400" dirty="0" smtClean="0"/>
          </a:p>
        </p:txBody>
      </p:sp>
    </p:spTree>
    <p:extLst>
      <p:ext uri="{BB962C8B-B14F-4D97-AF65-F5344CB8AC3E}">
        <p14:creationId xmlns:p14="http://schemas.microsoft.com/office/powerpoint/2010/main" val="24665051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86579" y="974058"/>
            <a:ext cx="9906000" cy="602079"/>
          </a:xfrm>
        </p:spPr>
        <p:txBody>
          <a:bodyPr>
            <a:normAutofit fontScale="90000"/>
          </a:bodyPr>
          <a:lstStyle/>
          <a:p>
            <a:r>
              <a:rPr lang="tr-TR" b="1" dirty="0" smtClean="0">
                <a:latin typeface="Arial" panose="020B0604020202020204" pitchFamily="34" charset="0"/>
                <a:cs typeface="Arial" panose="020B0604020202020204" pitchFamily="34" charset="0"/>
              </a:rPr>
              <a:t>2021 YILINDA AY BAZINDA FAALİYETLERİMİZ</a:t>
            </a:r>
            <a:r>
              <a:rPr lang="tr-TR" dirty="0"/>
              <a:t/>
            </a:r>
            <a:br>
              <a:rPr lang="tr-TR" dirty="0"/>
            </a:br>
            <a:endParaRPr lang="tr-TR" dirty="0"/>
          </a:p>
        </p:txBody>
      </p:sp>
      <p:sp>
        <p:nvSpPr>
          <p:cNvPr id="3" name="Metin Yer Tutucusu 2"/>
          <p:cNvSpPr>
            <a:spLocks noGrp="1"/>
          </p:cNvSpPr>
          <p:nvPr>
            <p:ph type="body" idx="1"/>
          </p:nvPr>
        </p:nvSpPr>
        <p:spPr>
          <a:xfrm>
            <a:off x="1141411" y="1082842"/>
            <a:ext cx="9906000" cy="5498432"/>
          </a:xfrm>
        </p:spPr>
        <p:txBody>
          <a:bodyPr/>
          <a:lstStyle/>
          <a:p>
            <a:r>
              <a:rPr lang="tr-TR" b="1" dirty="0">
                <a:latin typeface="Arial" panose="020B0604020202020204" pitchFamily="34" charset="0"/>
                <a:cs typeface="Arial" panose="020B0604020202020204" pitchFamily="34" charset="0"/>
              </a:rPr>
              <a:t>ŞUBAT :</a:t>
            </a:r>
            <a:endParaRPr lang="tr-TR"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tr-TR" cap="none" dirty="0" smtClean="0">
                <a:latin typeface="Arial" panose="020B0604020202020204" pitchFamily="34" charset="0"/>
                <a:cs typeface="Arial" panose="020B0604020202020204" pitchFamily="34" charset="0"/>
              </a:rPr>
              <a:t>Değerli başkanımız Naci </a:t>
            </a:r>
            <a:r>
              <a:rPr lang="tr-TR" cap="none" dirty="0" err="1">
                <a:latin typeface="Arial" panose="020B0604020202020204" pitchFamily="34" charset="0"/>
                <a:cs typeface="Arial" panose="020B0604020202020204" pitchFamily="34" charset="0"/>
              </a:rPr>
              <a:t>Ş</a:t>
            </a:r>
            <a:r>
              <a:rPr lang="tr-TR" cap="none" dirty="0" err="1" smtClean="0">
                <a:latin typeface="Arial" panose="020B0604020202020204" pitchFamily="34" charset="0"/>
                <a:cs typeface="Arial" panose="020B0604020202020204" pitchFamily="34" charset="0"/>
              </a:rPr>
              <a:t>akar</a:t>
            </a:r>
            <a:r>
              <a:rPr lang="tr-TR" cap="none" dirty="0" smtClean="0">
                <a:latin typeface="Arial" panose="020B0604020202020204" pitchFamily="34" charset="0"/>
                <a:cs typeface="Arial" panose="020B0604020202020204" pitchFamily="34" charset="0"/>
              </a:rPr>
              <a:t> ‘</a:t>
            </a:r>
            <a:r>
              <a:rPr lang="tr-TR" cap="none" dirty="0" err="1" smtClean="0">
                <a:latin typeface="Arial" panose="020B0604020202020204" pitchFamily="34" charset="0"/>
                <a:cs typeface="Arial" panose="020B0604020202020204" pitchFamily="34" charset="0"/>
              </a:rPr>
              <a:t>ın</a:t>
            </a:r>
            <a:r>
              <a:rPr lang="tr-TR" cap="none" dirty="0" smtClean="0">
                <a:latin typeface="Arial" panose="020B0604020202020204" pitchFamily="34" charset="0"/>
                <a:cs typeface="Arial" panose="020B0604020202020204" pitchFamily="34" charset="0"/>
              </a:rPr>
              <a:t> vefatı dolasıyla boşalan 1. Yedek üye olan ali inci yönetim kuruluna alınması için oylama yapılmış, ali inci yönetim kuruluna dahil edilmiştir. Yönetim kurulu başkanlığına ise oy birliğiyle Bekir </a:t>
            </a:r>
            <a:r>
              <a:rPr lang="tr-TR" cap="none" dirty="0">
                <a:latin typeface="Arial" panose="020B0604020202020204" pitchFamily="34" charset="0"/>
                <a:cs typeface="Arial" panose="020B0604020202020204" pitchFamily="34" charset="0"/>
              </a:rPr>
              <a:t>K</a:t>
            </a:r>
            <a:r>
              <a:rPr lang="tr-TR" cap="none" dirty="0" smtClean="0">
                <a:latin typeface="Arial" panose="020B0604020202020204" pitchFamily="34" charset="0"/>
                <a:cs typeface="Arial" panose="020B0604020202020204" pitchFamily="34" charset="0"/>
              </a:rPr>
              <a:t>alır seçilmiştir. </a:t>
            </a:r>
          </a:p>
          <a:p>
            <a:pPr marL="285750" indent="-285750">
              <a:buFont typeface="Arial" panose="020B0604020202020204" pitchFamily="34" charset="0"/>
              <a:buChar char="•"/>
            </a:pPr>
            <a:r>
              <a:rPr lang="tr-TR" cap="none" dirty="0" smtClean="0">
                <a:latin typeface="Arial" panose="020B0604020202020204" pitchFamily="34" charset="0"/>
                <a:cs typeface="Arial" panose="020B0604020202020204" pitchFamily="34" charset="0"/>
              </a:rPr>
              <a:t>Değerli başkanımız Naci </a:t>
            </a:r>
            <a:r>
              <a:rPr lang="tr-TR" cap="none" dirty="0" err="1">
                <a:latin typeface="Arial" panose="020B0604020202020204" pitchFamily="34" charset="0"/>
                <a:cs typeface="Arial" panose="020B0604020202020204" pitchFamily="34" charset="0"/>
              </a:rPr>
              <a:t>Ş</a:t>
            </a:r>
            <a:r>
              <a:rPr lang="tr-TR" cap="none" dirty="0" err="1" smtClean="0">
                <a:latin typeface="Arial" panose="020B0604020202020204" pitchFamily="34" charset="0"/>
                <a:cs typeface="Arial" panose="020B0604020202020204" pitchFamily="34" charset="0"/>
              </a:rPr>
              <a:t>akar’ın</a:t>
            </a:r>
            <a:r>
              <a:rPr lang="tr-TR" cap="none" dirty="0" smtClean="0">
                <a:latin typeface="Arial" panose="020B0604020202020204" pitchFamily="34" charset="0"/>
                <a:cs typeface="Arial" panose="020B0604020202020204" pitchFamily="34" charset="0"/>
              </a:rPr>
              <a:t> vefatı dolayısıyla acımızı paylaşmak, taziyelerini iletmek için CHP Eskişehir milletvekillerimiz sn. Dr. Jale Nur SÜLLÜ ve sn. Utku ÇAKIRÖZER vakfımızı ziyarette bulundular.</a:t>
            </a:r>
          </a:p>
          <a:p>
            <a:pPr marL="285750" indent="-285750">
              <a:buFont typeface="Arial" panose="020B0604020202020204" pitchFamily="34" charset="0"/>
              <a:buChar char="•"/>
            </a:pPr>
            <a:r>
              <a:rPr lang="tr-TR" cap="none" dirty="0" smtClean="0">
                <a:latin typeface="Arial" panose="020B0604020202020204" pitchFamily="34" charset="0"/>
                <a:cs typeface="Arial" panose="020B0604020202020204" pitchFamily="34" charset="0"/>
              </a:rPr>
              <a:t>*Vakfımızın önde gelen hayırseverlerinden Osman </a:t>
            </a:r>
            <a:r>
              <a:rPr lang="tr-TR" cap="none" dirty="0">
                <a:latin typeface="Arial" panose="020B0604020202020204" pitchFamily="34" charset="0"/>
                <a:cs typeface="Arial" panose="020B0604020202020204" pitchFamily="34" charset="0"/>
              </a:rPr>
              <a:t>K</a:t>
            </a:r>
            <a:r>
              <a:rPr lang="tr-TR" cap="none" dirty="0" smtClean="0">
                <a:latin typeface="Arial" panose="020B0604020202020204" pitchFamily="34" charset="0"/>
                <a:cs typeface="Arial" panose="020B0604020202020204" pitchFamily="34" charset="0"/>
              </a:rPr>
              <a:t>avalcı büyüğümüz vakfımızı ziyaret ederek hem maddi hem manevi desteklerini vermiştir.</a:t>
            </a:r>
          </a:p>
          <a:p>
            <a:pPr marL="285750" indent="-285750">
              <a:buFont typeface="Arial" panose="020B0604020202020204" pitchFamily="34" charset="0"/>
              <a:buChar char="•"/>
            </a:pPr>
            <a:endParaRPr lang="tr-TR" cap="none" dirty="0" smtClean="0"/>
          </a:p>
          <a:p>
            <a:endParaRPr lang="tr-TR" dirty="0"/>
          </a:p>
        </p:txBody>
      </p:sp>
    </p:spTree>
    <p:extLst>
      <p:ext uri="{BB962C8B-B14F-4D97-AF65-F5344CB8AC3E}">
        <p14:creationId xmlns:p14="http://schemas.microsoft.com/office/powerpoint/2010/main" val="480822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54842" cy="6858000"/>
          </a:xfrm>
          <a:prstGeom prst="rect">
            <a:avLst/>
          </a:prstGeom>
        </p:spPr>
      </p:pic>
      <p:sp>
        <p:nvSpPr>
          <p:cNvPr id="5" name="Unvan 4"/>
          <p:cNvSpPr>
            <a:spLocks noGrp="1"/>
          </p:cNvSpPr>
          <p:nvPr>
            <p:ph type="title"/>
          </p:nvPr>
        </p:nvSpPr>
        <p:spPr>
          <a:xfrm>
            <a:off x="5871411" y="2885782"/>
            <a:ext cx="6222748" cy="1086435"/>
          </a:xfrm>
        </p:spPr>
        <p:txBody>
          <a:bodyPr>
            <a:normAutofit/>
          </a:bodyPr>
          <a:lstStyle/>
          <a:p>
            <a:r>
              <a:rPr lang="tr-TR" sz="2800" dirty="0" smtClean="0"/>
              <a:t>Bekir kalır</a:t>
            </a:r>
            <a:br>
              <a:rPr lang="tr-TR" sz="2800" dirty="0" smtClean="0"/>
            </a:br>
            <a:r>
              <a:rPr lang="tr-TR" sz="2800" dirty="0" smtClean="0"/>
              <a:t>yönetim kurulu başkanı</a:t>
            </a:r>
            <a:endParaRPr lang="tr-TR" sz="2800" dirty="0"/>
          </a:p>
        </p:txBody>
      </p:sp>
    </p:spTree>
    <p:extLst>
      <p:ext uri="{BB962C8B-B14F-4D97-AF65-F5344CB8AC3E}">
        <p14:creationId xmlns:p14="http://schemas.microsoft.com/office/powerpoint/2010/main" val="1637783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752468" y="267157"/>
            <a:ext cx="10527632" cy="6590843"/>
          </a:xfrm>
          <a:prstGeom prst="rect">
            <a:avLst/>
          </a:prstGeom>
        </p:spPr>
        <p:txBody>
          <a:bodyPr wrap="square">
            <a:spAutoFit/>
          </a:bodyPr>
          <a:lstStyle/>
          <a:p>
            <a:pPr algn="just">
              <a:lnSpc>
                <a:spcPct val="107000"/>
              </a:lnSpc>
              <a:spcAft>
                <a:spcPts val="0"/>
              </a:spcAft>
            </a:pPr>
            <a:r>
              <a:rPr lang="tr-TR" dirty="0" smtClean="0">
                <a:latin typeface="Arial" panose="020B0604020202020204" pitchFamily="34" charset="0"/>
                <a:ea typeface="Times New Roman" panose="02020603050405020304" pitchFamily="18" charset="0"/>
                <a:cs typeface="Arial" panose="020B0604020202020204" pitchFamily="34" charset="0"/>
              </a:rPr>
              <a:t>MART</a:t>
            </a:r>
          </a:p>
          <a:p>
            <a:pPr algn="just">
              <a:lnSpc>
                <a:spcPct val="107000"/>
              </a:lnSpc>
              <a:spcAft>
                <a:spcPts val="0"/>
              </a:spcAft>
            </a:pPr>
            <a:r>
              <a:rPr lang="tr-TR" dirty="0" smtClean="0">
                <a:latin typeface="Arial" panose="020B0604020202020204" pitchFamily="34" charset="0"/>
                <a:ea typeface="Times New Roman" panose="02020603050405020304" pitchFamily="18" charset="0"/>
                <a:cs typeface="Arial" panose="020B0604020202020204" pitchFamily="34" charset="0"/>
              </a:rPr>
              <a:t>*</a:t>
            </a:r>
            <a:r>
              <a:rPr lang="tr-TR" dirty="0">
                <a:latin typeface="Arial" panose="020B0604020202020204" pitchFamily="34" charset="0"/>
                <a:ea typeface="Times New Roman" panose="02020603050405020304" pitchFamily="18" charset="0"/>
                <a:cs typeface="Arial" panose="020B0604020202020204" pitchFamily="34" charset="0"/>
              </a:rPr>
              <a:t>Sivrihisar sosyal kültür Dayanışma derneği Başkan İsmail Arslan, yönetim ve denetim kurulu üyeleri vakfımızı ziyaret etmiştir.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Önceki Vakıf başkanımız Naci </a:t>
            </a:r>
            <a:r>
              <a:rPr lang="tr-TR" dirty="0" err="1">
                <a:latin typeface="Arial" panose="020B0604020202020204" pitchFamily="34" charset="0"/>
                <a:ea typeface="Times New Roman" panose="02020603050405020304" pitchFamily="18" charset="0"/>
                <a:cs typeface="Arial" panose="020B0604020202020204" pitchFamily="34" charset="0"/>
              </a:rPr>
              <a:t>Şakar</a:t>
            </a:r>
            <a:r>
              <a:rPr lang="tr-TR" dirty="0">
                <a:latin typeface="Arial" panose="020B0604020202020204" pitchFamily="34" charset="0"/>
                <a:ea typeface="Times New Roman" panose="02020603050405020304" pitchFamily="18" charset="0"/>
                <a:cs typeface="Arial" panose="020B0604020202020204" pitchFamily="34" charset="0"/>
              </a:rPr>
              <a:t> için taziyelerini ilettikten sonra Vakfı’mızın Yeni yönetim kuruluna hayırlı olsun dilekleri iletilmiştir.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Her iki Başkan da Dernek ve Vakıf olarak birlikte hareket ederek ortak paydamız olan Sivrihisar için çalışmalar yapılmasının önemini vurgulanmışlardır.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İyi Parti Eskişehir Milletvekilimiz Dr. Arslan Kabukçuoğlu vakfımızı ziyaret ederek bizleri onurlandırmışlardır.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Sivrihisar sevdalısı, Sadık Anılır  kendi çektiği fotoğraf ve çiçeğiyle hayırlı olsun ziyaretine gelmiştir. Ziyareti sırasında vakfımızda canlı yayın yaparak vakfımızın tanıtılması konusunda ve de daha çok kişiye ulaşmasında yararlı bir çalışma olmuştur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Halil </a:t>
            </a:r>
            <a:r>
              <a:rPr lang="tr-TR" dirty="0" err="1">
                <a:latin typeface="Arial" panose="020B0604020202020204" pitchFamily="34" charset="0"/>
                <a:ea typeface="Times New Roman" panose="02020603050405020304" pitchFamily="18" charset="0"/>
                <a:cs typeface="Arial" panose="020B0604020202020204" pitchFamily="34" charset="0"/>
              </a:rPr>
              <a:t>Nural</a:t>
            </a:r>
            <a:r>
              <a:rPr lang="tr-TR" dirty="0">
                <a:latin typeface="Arial" panose="020B0604020202020204" pitchFamily="34" charset="0"/>
                <a:ea typeface="Times New Roman" panose="02020603050405020304" pitchFamily="18" charset="0"/>
                <a:cs typeface="Arial" panose="020B0604020202020204" pitchFamily="34" charset="0"/>
              </a:rPr>
              <a:t> </a:t>
            </a:r>
            <a:r>
              <a:rPr lang="tr-TR" dirty="0" err="1">
                <a:latin typeface="Arial" panose="020B0604020202020204" pitchFamily="34" charset="0"/>
                <a:ea typeface="Times New Roman" panose="02020603050405020304" pitchFamily="18" charset="0"/>
                <a:cs typeface="Arial" panose="020B0604020202020204" pitchFamily="34" charset="0"/>
              </a:rPr>
              <a:t>Destici</a:t>
            </a:r>
            <a:r>
              <a:rPr lang="tr-TR" dirty="0">
                <a:latin typeface="Arial" panose="020B0604020202020204" pitchFamily="34" charset="0"/>
                <a:ea typeface="Times New Roman" panose="02020603050405020304" pitchFamily="18" charset="0"/>
                <a:cs typeface="Arial" panose="020B0604020202020204" pitchFamily="34" charset="0"/>
              </a:rPr>
              <a:t> vakfımıza hayırlı olsun ziyareti gerçekleştirmiştir.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Vakfımızın değerli üyesi Ragıp Gencel hayırlı olsun ziyaretinde bulunmuştur.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err="1">
                <a:latin typeface="Arial" panose="020B0604020202020204" pitchFamily="34" charset="0"/>
                <a:ea typeface="Calibri" panose="020F0502020204030204" pitchFamily="34" charset="0"/>
                <a:cs typeface="Arial" panose="020B0604020202020204" pitchFamily="34" charset="0"/>
              </a:rPr>
              <a:t>Dr</a:t>
            </a:r>
            <a:r>
              <a:rPr lang="tr-TR" dirty="0">
                <a:latin typeface="Arial" panose="020B0604020202020204" pitchFamily="34" charset="0"/>
                <a:ea typeface="Calibri" panose="020F0502020204030204" pitchFamily="34" charset="0"/>
                <a:cs typeface="Arial" panose="020B0604020202020204" pitchFamily="34" charset="0"/>
              </a:rPr>
              <a:t> irfan Ünver, </a:t>
            </a:r>
            <a:r>
              <a:rPr lang="tr-TR" dirty="0" err="1">
                <a:latin typeface="Arial" panose="020B0604020202020204" pitchFamily="34" charset="0"/>
                <a:ea typeface="Calibri" panose="020F0502020204030204" pitchFamily="34" charset="0"/>
                <a:cs typeface="Arial" panose="020B0604020202020204" pitchFamily="34" charset="0"/>
              </a:rPr>
              <a:t>Prof</a:t>
            </a:r>
            <a:r>
              <a:rPr lang="tr-TR" dirty="0">
                <a:latin typeface="Arial" panose="020B0604020202020204" pitchFamily="34" charset="0"/>
                <a:ea typeface="Calibri" panose="020F0502020204030204" pitchFamily="34" charset="0"/>
                <a:cs typeface="Arial" panose="020B0604020202020204" pitchFamily="34" charset="0"/>
              </a:rPr>
              <a:t> </a:t>
            </a:r>
            <a:r>
              <a:rPr lang="tr-TR" dirty="0" err="1">
                <a:latin typeface="Arial" panose="020B0604020202020204" pitchFamily="34" charset="0"/>
                <a:ea typeface="Calibri" panose="020F0502020204030204" pitchFamily="34" charset="0"/>
                <a:cs typeface="Arial" panose="020B0604020202020204" pitchFamily="34" charset="0"/>
              </a:rPr>
              <a:t>Dr</a:t>
            </a:r>
            <a:r>
              <a:rPr lang="tr-TR" dirty="0">
                <a:latin typeface="Arial" panose="020B0604020202020204" pitchFamily="34" charset="0"/>
                <a:ea typeface="Calibri" panose="020F0502020204030204" pitchFamily="34" charset="0"/>
                <a:cs typeface="Arial" panose="020B0604020202020204" pitchFamily="34" charset="0"/>
              </a:rPr>
              <a:t> Mustafa Kemal </a:t>
            </a:r>
            <a:r>
              <a:rPr lang="tr-TR" dirty="0" err="1">
                <a:latin typeface="Arial" panose="020B0604020202020204" pitchFamily="34" charset="0"/>
                <a:ea typeface="Calibri" panose="020F0502020204030204" pitchFamily="34" charset="0"/>
                <a:cs typeface="Arial" panose="020B0604020202020204" pitchFamily="34" charset="0"/>
              </a:rPr>
              <a:t>Biçerli</a:t>
            </a:r>
            <a:r>
              <a:rPr lang="tr-TR" dirty="0">
                <a:latin typeface="Arial" panose="020B0604020202020204" pitchFamily="34" charset="0"/>
                <a:ea typeface="Calibri" panose="020F0502020204030204" pitchFamily="34" charset="0"/>
                <a:cs typeface="Arial" panose="020B0604020202020204" pitchFamily="34" charset="0"/>
              </a:rPr>
              <a:t> ve </a:t>
            </a:r>
            <a:r>
              <a:rPr lang="tr-TR" dirty="0" err="1">
                <a:latin typeface="Arial" panose="020B0604020202020204" pitchFamily="34" charset="0"/>
                <a:ea typeface="Calibri" panose="020F0502020204030204" pitchFamily="34" charset="0"/>
                <a:cs typeface="Arial" panose="020B0604020202020204" pitchFamily="34" charset="0"/>
              </a:rPr>
              <a:t>Sivrihisardan</a:t>
            </a:r>
            <a:r>
              <a:rPr lang="tr-TR" dirty="0">
                <a:latin typeface="Arial" panose="020B0604020202020204" pitchFamily="34" charset="0"/>
                <a:ea typeface="Calibri" panose="020F0502020204030204" pitchFamily="34" charset="0"/>
                <a:cs typeface="Arial" panose="020B0604020202020204" pitchFamily="34" charset="0"/>
              </a:rPr>
              <a:t> Özkan Akay Vakfımızı ziyaret etmişlerdir.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err="1">
                <a:latin typeface="Arial" panose="020B0604020202020204" pitchFamily="34" charset="0"/>
                <a:ea typeface="Calibri" panose="020F0502020204030204" pitchFamily="34" charset="0"/>
                <a:cs typeface="Arial" panose="020B0604020202020204" pitchFamily="34" charset="0"/>
              </a:rPr>
              <a:t>Sn</a:t>
            </a:r>
            <a:r>
              <a:rPr lang="tr-TR" dirty="0">
                <a:latin typeface="Arial" panose="020B0604020202020204" pitchFamily="34" charset="0"/>
                <a:ea typeface="Calibri" panose="020F0502020204030204" pitchFamily="34" charset="0"/>
                <a:cs typeface="Arial" panose="020B0604020202020204" pitchFamily="34" charset="0"/>
              </a:rPr>
              <a:t> Eskişehir valimizi yönetim kurulu olarak ziyaret ettik. </a:t>
            </a:r>
            <a:r>
              <a:rPr lang="tr-TR" dirty="0" err="1">
                <a:latin typeface="Arial" panose="020B0604020202020204" pitchFamily="34" charset="0"/>
                <a:ea typeface="Calibri" panose="020F0502020204030204" pitchFamily="34" charset="0"/>
                <a:cs typeface="Arial" panose="020B0604020202020204" pitchFamily="34" charset="0"/>
              </a:rPr>
              <a:t>Sivrihisarımız</a:t>
            </a:r>
            <a:r>
              <a:rPr lang="tr-TR" dirty="0">
                <a:latin typeface="Arial" panose="020B0604020202020204" pitchFamily="34" charset="0"/>
                <a:ea typeface="Calibri" panose="020F0502020204030204" pitchFamily="34" charset="0"/>
                <a:cs typeface="Arial" panose="020B0604020202020204" pitchFamily="34" charset="0"/>
              </a:rPr>
              <a:t> ve vakfımız için olumlu bir görüşme olmuştur. </a:t>
            </a:r>
            <a:r>
              <a:rPr lang="tr-TR" dirty="0" err="1">
                <a:latin typeface="Arial" panose="020B0604020202020204" pitchFamily="34" charset="0"/>
                <a:ea typeface="Calibri" panose="020F0502020204030204" pitchFamily="34" charset="0"/>
                <a:cs typeface="Arial" panose="020B0604020202020204" pitchFamily="34" charset="0"/>
              </a:rPr>
              <a:t>Sn</a:t>
            </a:r>
            <a:r>
              <a:rPr lang="tr-TR" dirty="0">
                <a:latin typeface="Arial" panose="020B0604020202020204" pitchFamily="34" charset="0"/>
                <a:ea typeface="Calibri" panose="020F0502020204030204" pitchFamily="34" charset="0"/>
                <a:cs typeface="Arial" panose="020B0604020202020204" pitchFamily="34" charset="0"/>
              </a:rPr>
              <a:t> valimize Osmanlı belgelerinde Sivrihisar kitabımızı ve Sivrihisar yemekleri kitabımızı takdim ettik. Sivrihisar </a:t>
            </a:r>
            <a:r>
              <a:rPr lang="tr-TR" dirty="0" err="1">
                <a:latin typeface="Arial" panose="020B0604020202020204" pitchFamily="34" charset="0"/>
                <a:ea typeface="Calibri" panose="020F0502020204030204" pitchFamily="34" charset="0"/>
                <a:cs typeface="Arial" panose="020B0604020202020204" pitchFamily="34" charset="0"/>
              </a:rPr>
              <a:t>Kumacık</a:t>
            </a:r>
            <a:r>
              <a:rPr lang="tr-TR" dirty="0">
                <a:latin typeface="Arial" panose="020B0604020202020204" pitchFamily="34" charset="0"/>
                <a:ea typeface="Calibri" panose="020F0502020204030204" pitchFamily="34" charset="0"/>
                <a:cs typeface="Arial" panose="020B0604020202020204" pitchFamily="34" charset="0"/>
              </a:rPr>
              <a:t> hamamının restorasyon çalışmaları hakkında desteklerini talep ettik.</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err="1">
                <a:latin typeface="Arial" panose="020B0604020202020204" pitchFamily="34" charset="0"/>
                <a:ea typeface="Calibri" panose="020F0502020204030204" pitchFamily="34" charset="0"/>
                <a:cs typeface="Arial" panose="020B0604020202020204" pitchFamily="34" charset="0"/>
              </a:rPr>
              <a:t>Sivrihisar'lı</a:t>
            </a:r>
            <a:r>
              <a:rPr lang="tr-TR" dirty="0">
                <a:latin typeface="Arial" panose="020B0604020202020204" pitchFamily="34" charset="0"/>
                <a:ea typeface="Calibri" panose="020F0502020204030204" pitchFamily="34" charset="0"/>
                <a:cs typeface="Arial" panose="020B0604020202020204" pitchFamily="34" charset="0"/>
              </a:rPr>
              <a:t> hemşerimiz Ümit Gezer in Sahibi olduğu Eskişehir organize sanayi bölgesinde </a:t>
            </a:r>
            <a:r>
              <a:rPr lang="tr-TR" dirty="0" err="1">
                <a:latin typeface="Arial" panose="020B0604020202020204" pitchFamily="34" charset="0"/>
                <a:ea typeface="Calibri" panose="020F0502020204030204" pitchFamily="34" charset="0"/>
                <a:cs typeface="Arial" panose="020B0604020202020204" pitchFamily="34" charset="0"/>
              </a:rPr>
              <a:t>Karcan</a:t>
            </a:r>
            <a:r>
              <a:rPr lang="tr-TR" dirty="0">
                <a:latin typeface="Arial" panose="020B0604020202020204" pitchFamily="34" charset="0"/>
                <a:ea typeface="Calibri" panose="020F0502020204030204" pitchFamily="34" charset="0"/>
                <a:cs typeface="Arial" panose="020B0604020202020204" pitchFamily="34" charset="0"/>
              </a:rPr>
              <a:t> Makina tesisini yönetim kurulu üyeleri ile birlikte ziyaret ettik.</a:t>
            </a:r>
            <a:endParaRPr lang="tr-TR"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993809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1130968" y="637674"/>
            <a:ext cx="10262937" cy="5552289"/>
          </a:xfrm>
          <a:prstGeom prst="rect">
            <a:avLst/>
          </a:prstGeom>
        </p:spPr>
        <p:txBody>
          <a:bodyPr wrap="square">
            <a:spAutoFit/>
          </a:bodyPr>
          <a:lstStyle/>
          <a:p>
            <a:pPr algn="just">
              <a:lnSpc>
                <a:spcPct val="107000"/>
              </a:lnSpc>
              <a:spcAft>
                <a:spcPts val="800"/>
              </a:spcAft>
            </a:pPr>
            <a:r>
              <a:rPr lang="tr-TR" b="1" dirty="0">
                <a:latin typeface="Arial" panose="020B0604020202020204" pitchFamily="34" charset="0"/>
                <a:ea typeface="Calibri" panose="020F0502020204030204" pitchFamily="34" charset="0"/>
                <a:cs typeface="Arial" panose="020B0604020202020204" pitchFamily="34" charset="0"/>
              </a:rPr>
              <a:t>NİSAN:</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dirty="0">
                <a:latin typeface="Arial" panose="020B0604020202020204" pitchFamily="34" charset="0"/>
                <a:ea typeface="Calibri" panose="020F0502020204030204" pitchFamily="34" charset="0"/>
                <a:cs typeface="Arial" panose="020B0604020202020204" pitchFamily="34" charset="0"/>
              </a:rPr>
              <a:t>Öğretim Görevlisi Kemal KISA ve Av. Kamil KISA hayırlı olsun ziyaretini gerçekleştirdiler.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dirty="0">
                <a:latin typeface="Arial" panose="020B0604020202020204" pitchFamily="34" charset="0"/>
                <a:ea typeface="Calibri" panose="020F0502020204030204" pitchFamily="34" charset="0"/>
                <a:cs typeface="Arial" panose="020B0604020202020204" pitchFamily="34" charset="0"/>
              </a:rPr>
              <a:t>Hemşerimiz Diş Hekimi Ahmet GÖRGÜN vakfımıza üye olmuştur. Üyelik kabul belgesi tarafına takdim edilmiştir ayrıca vakıfımızın kültür yayınları üye olmasından dolayı hediye verilmiştir.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Sivrihisar İYİ parti ilçe başkanı Sn</a:t>
            </a:r>
            <a:r>
              <a:rPr lang="tr-TR" dirty="0" smtClean="0">
                <a:latin typeface="Arial" panose="020B0604020202020204" pitchFamily="34" charset="0"/>
                <a:ea typeface="Times New Roman" panose="02020603050405020304" pitchFamily="18" charset="0"/>
                <a:cs typeface="Arial" panose="020B0604020202020204" pitchFamily="34" charset="0"/>
              </a:rPr>
              <a:t>. Recep </a:t>
            </a:r>
            <a:r>
              <a:rPr lang="tr-TR" dirty="0">
                <a:latin typeface="Arial" panose="020B0604020202020204" pitchFamily="34" charset="0"/>
                <a:ea typeface="Times New Roman" panose="02020603050405020304" pitchFamily="18" charset="0"/>
                <a:cs typeface="Arial" panose="020B0604020202020204" pitchFamily="34" charset="0"/>
              </a:rPr>
              <a:t>TOPTAŞ hayırlı olsun amacıyla vakfımızı ziyaret etmiştir.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 </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dirty="0">
                <a:latin typeface="Arial" panose="020B0604020202020204" pitchFamily="34" charset="0"/>
                <a:ea typeface="Calibri" panose="020F0502020204030204" pitchFamily="34" charset="0"/>
                <a:cs typeface="Arial" panose="020B0604020202020204" pitchFamily="34" charset="0"/>
              </a:rPr>
              <a:t>Ak Parti İl Başkanı yeniden başkan seçilen Av. Zihni </a:t>
            </a:r>
            <a:r>
              <a:rPr lang="tr-TR" dirty="0" smtClean="0">
                <a:latin typeface="Arial" panose="020B0604020202020204" pitchFamily="34" charset="0"/>
                <a:ea typeface="Calibri" panose="020F0502020204030204" pitchFamily="34" charset="0"/>
                <a:cs typeface="Arial" panose="020B0604020202020204" pitchFamily="34" charset="0"/>
              </a:rPr>
              <a:t>Çalışkan'ı </a:t>
            </a:r>
            <a:r>
              <a:rPr lang="tr-TR" dirty="0">
                <a:latin typeface="Arial" panose="020B0604020202020204" pitchFamily="34" charset="0"/>
                <a:ea typeface="Calibri" panose="020F0502020204030204" pitchFamily="34" charset="0"/>
                <a:cs typeface="Arial" panose="020B0604020202020204" pitchFamily="34" charset="0"/>
              </a:rPr>
              <a:t>vakfımızın yönetim kurulu üyeleri olarak hayırlı olsun ziyaretinde bulunduk.</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dirty="0">
                <a:latin typeface="Arial" panose="020B0604020202020204" pitchFamily="34" charset="0"/>
                <a:ea typeface="Calibri" panose="020F0502020204030204" pitchFamily="34" charset="0"/>
                <a:cs typeface="Arial" panose="020B0604020202020204" pitchFamily="34" charset="0"/>
              </a:rPr>
              <a:t>Yazar Ahmet Atmaca’nın yazdığı Sivrihisar ve  Eğitim gönüllüleri kitabımızı ilimiz ve ilçemiz protokolüne, Üniversitelere, Milletvekillerine, Kütüphanelere gönderdik.</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dirty="0">
                <a:latin typeface="Arial" panose="020B0604020202020204" pitchFamily="34" charset="0"/>
                <a:ea typeface="Calibri" panose="020F0502020204030204" pitchFamily="34" charset="0"/>
                <a:cs typeface="Arial" panose="020B0604020202020204" pitchFamily="34" charset="0"/>
              </a:rPr>
              <a:t>İlimizde faaliyet gösteren Özel Başarı koleji ile vakfımız arasında eğitim işbirliği yapılmıştır. İmzalan sözleşme ile vakfımız tarafından yönlendirilen öğrencilerimize %25 indirim uygulanacaktır. Ayrıca koşulsuz olarak her yıl vakfımızın yönlendireceği bir öğrenci %100 burslu okutulacaktır.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dirty="0">
                <a:latin typeface="Arial" panose="020B0604020202020204" pitchFamily="34" charset="0"/>
                <a:ea typeface="Calibri" panose="020F0502020204030204" pitchFamily="34" charset="0"/>
                <a:cs typeface="Arial" panose="020B0604020202020204" pitchFamily="34" charset="0"/>
              </a:rPr>
              <a:t>Emekli Öğretmen Haşmet Porsuk ve Eşi hanımefendi vakfımızı ziyarete gelmişlerdir.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dirty="0">
                <a:latin typeface="Arial" panose="020B0604020202020204" pitchFamily="34" charset="0"/>
                <a:ea typeface="Calibri" panose="020F0502020204030204" pitchFamily="34" charset="0"/>
                <a:cs typeface="Arial" panose="020B0604020202020204" pitchFamily="34" charset="0"/>
              </a:rPr>
              <a:t>Vakfımıza Ramazan ayı dolayısıyla bağış yapan hayırseverlerin </a:t>
            </a:r>
            <a:r>
              <a:rPr lang="tr-TR" dirty="0" smtClean="0">
                <a:latin typeface="Arial" panose="020B0604020202020204" pitchFamily="34" charset="0"/>
                <a:ea typeface="Calibri" panose="020F0502020204030204" pitchFamily="34" charset="0"/>
                <a:cs typeface="Arial" panose="020B0604020202020204" pitchFamily="34" charset="0"/>
              </a:rPr>
              <a:t>Sivrihisar'da </a:t>
            </a:r>
            <a:r>
              <a:rPr lang="tr-TR" dirty="0">
                <a:latin typeface="Arial" panose="020B0604020202020204" pitchFamily="34" charset="0"/>
                <a:ea typeface="Calibri" panose="020F0502020204030204" pitchFamily="34" charset="0"/>
                <a:cs typeface="Arial" panose="020B0604020202020204" pitchFamily="34" charset="0"/>
              </a:rPr>
              <a:t>tespit edilen ihtiyaç sahiplerine market kartı verilerek dağıtımını </a:t>
            </a:r>
            <a:r>
              <a:rPr lang="tr-TR" dirty="0" smtClean="0">
                <a:latin typeface="Arial" panose="020B0604020202020204" pitchFamily="34" charset="0"/>
                <a:ea typeface="Calibri" panose="020F0502020204030204" pitchFamily="34" charset="0"/>
                <a:cs typeface="Arial" panose="020B0604020202020204" pitchFamily="34" charset="0"/>
              </a:rPr>
              <a:t>gerçekleştirdik.</a:t>
            </a:r>
            <a:endParaRPr lang="tr-TR"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748567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959371" y="1798819"/>
            <a:ext cx="10001990" cy="2602700"/>
          </a:xfrm>
          <a:prstGeom prst="rect">
            <a:avLst/>
          </a:prstGeom>
        </p:spPr>
        <p:txBody>
          <a:bodyPr wrap="square">
            <a:spAutoFit/>
          </a:bodyPr>
          <a:lstStyle/>
          <a:p>
            <a:pPr algn="just">
              <a:lnSpc>
                <a:spcPct val="107000"/>
              </a:lnSpc>
              <a:spcAft>
                <a:spcPts val="800"/>
              </a:spcAft>
            </a:pPr>
            <a:r>
              <a:rPr lang="tr-TR" sz="2000" b="1" dirty="0">
                <a:latin typeface="Arial" panose="020B0604020202020204" pitchFamily="34" charset="0"/>
                <a:ea typeface="Calibri" panose="020F0502020204030204" pitchFamily="34" charset="0"/>
                <a:cs typeface="Arial" panose="020B0604020202020204" pitchFamily="34" charset="0"/>
              </a:rPr>
              <a:t>MAYIS:</a:t>
            </a:r>
            <a:endParaRPr lang="tr-TR"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sz="2400" dirty="0">
                <a:latin typeface="Arial" panose="020B0604020202020204" pitchFamily="34" charset="0"/>
                <a:ea typeface="Calibri" panose="020F0502020204030204" pitchFamily="34" charset="0"/>
                <a:cs typeface="Arial" panose="020B0604020202020204" pitchFamily="34" charset="0"/>
              </a:rPr>
              <a:t>Vakfımız ile Özel Ümit Hastanesi arasında sağlık hizmetleri sözleşmesi imzalanmıştır. Bu sözleşme ile Vakıf üyelerimiz Özel Ümit Hastanesinden aldıkları hizmetlere indirim uygulanacaktır.</a:t>
            </a:r>
            <a:endParaRPr lang="tr-TR" sz="20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sz="2400" dirty="0">
                <a:latin typeface="Arial" panose="020B0604020202020204" pitchFamily="34" charset="0"/>
                <a:ea typeface="Calibri" panose="020F0502020204030204" pitchFamily="34" charset="0"/>
                <a:cs typeface="Arial" panose="020B0604020202020204" pitchFamily="34" charset="0"/>
              </a:rPr>
              <a:t>Vakfımızı ziyarete TBMM 22.Dönem Eskişehir milletvekilimiz, hemşerimiz, vakfımızın üyesi Fahri KESKİN abimiz ziyaret etmiştir. </a:t>
            </a:r>
            <a:endParaRPr lang="tr-TR"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96404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950495" y="457200"/>
            <a:ext cx="10479504" cy="6272999"/>
          </a:xfrm>
          <a:prstGeom prst="rect">
            <a:avLst/>
          </a:prstGeom>
        </p:spPr>
        <p:txBody>
          <a:bodyPr wrap="square">
            <a:spAutoFit/>
          </a:bodyPr>
          <a:lstStyle/>
          <a:p>
            <a:pPr algn="just">
              <a:lnSpc>
                <a:spcPct val="107000"/>
              </a:lnSpc>
              <a:spcAft>
                <a:spcPts val="800"/>
              </a:spcAft>
            </a:pPr>
            <a:r>
              <a:rPr lang="tr-TR" b="1" dirty="0">
                <a:latin typeface="Arial" panose="020B0604020202020204" pitchFamily="34" charset="0"/>
                <a:ea typeface="Calibri" panose="020F0502020204030204" pitchFamily="34" charset="0"/>
                <a:cs typeface="Arial" panose="020B0604020202020204" pitchFamily="34" charset="0"/>
              </a:rPr>
              <a:t>HAZİRAN:</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dirty="0">
                <a:latin typeface="Arial" panose="020B0604020202020204" pitchFamily="34" charset="0"/>
                <a:ea typeface="Calibri" panose="020F0502020204030204" pitchFamily="34" charset="0"/>
                <a:cs typeface="Arial" panose="020B0604020202020204" pitchFamily="34" charset="0"/>
              </a:rPr>
              <a:t>Eskişehir organize sanayi bölgesinde </a:t>
            </a:r>
            <a:r>
              <a:rPr lang="tr-TR" dirty="0" err="1">
                <a:latin typeface="Arial" panose="020B0604020202020204" pitchFamily="34" charset="0"/>
                <a:ea typeface="Calibri" panose="020F0502020204030204" pitchFamily="34" charset="0"/>
                <a:cs typeface="Arial" panose="020B0604020202020204" pitchFamily="34" charset="0"/>
              </a:rPr>
              <a:t>boraçelik</a:t>
            </a:r>
            <a:r>
              <a:rPr lang="tr-TR" dirty="0">
                <a:latin typeface="Arial" panose="020B0604020202020204" pitchFamily="34" charset="0"/>
                <a:ea typeface="Calibri" panose="020F0502020204030204" pitchFamily="34" charset="0"/>
                <a:cs typeface="Arial" panose="020B0604020202020204" pitchFamily="34" charset="0"/>
              </a:rPr>
              <a:t> firmasın da üst düzey yönetici olarak görev yapan Can KAYNAKÇI kardeşimi ziyaret ettim.</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Özel </a:t>
            </a:r>
            <a:r>
              <a:rPr lang="tr-TR" dirty="0" err="1">
                <a:latin typeface="Arial" panose="020B0604020202020204" pitchFamily="34" charset="0"/>
                <a:ea typeface="Times New Roman" panose="02020603050405020304" pitchFamily="18" charset="0"/>
                <a:cs typeface="Arial" panose="020B0604020202020204" pitchFamily="34" charset="0"/>
              </a:rPr>
              <a:t>Gürlife</a:t>
            </a:r>
            <a:r>
              <a:rPr lang="tr-TR" dirty="0">
                <a:latin typeface="Arial" panose="020B0604020202020204" pitchFamily="34" charset="0"/>
                <a:ea typeface="Times New Roman" panose="02020603050405020304" pitchFamily="18" charset="0"/>
                <a:cs typeface="Arial" panose="020B0604020202020204" pitchFamily="34" charset="0"/>
              </a:rPr>
              <a:t> Hastanesi arasında sağlık hizmet sözleşmesi imzalanmıştır. </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İmzalanan sözleşme kapsamında muayene fark ücreti ile ayakta gerçekleştirilen tedaviler esnasındaki tüm tahlil ve </a:t>
            </a:r>
            <a:r>
              <a:rPr lang="tr-TR" dirty="0" err="1">
                <a:latin typeface="Arial" panose="020B0604020202020204" pitchFamily="34" charset="0"/>
                <a:ea typeface="Times New Roman" panose="02020603050405020304" pitchFamily="18" charset="0"/>
                <a:cs typeface="Arial" panose="020B0604020202020204" pitchFamily="34" charset="0"/>
              </a:rPr>
              <a:t>tetkitler</a:t>
            </a:r>
            <a:r>
              <a:rPr lang="tr-TR" dirty="0">
                <a:latin typeface="Arial" panose="020B0604020202020204" pitchFamily="34" charset="0"/>
                <a:ea typeface="Times New Roman" panose="02020603050405020304" pitchFamily="18" charset="0"/>
                <a:cs typeface="Arial" panose="020B0604020202020204" pitchFamily="34" charset="0"/>
              </a:rPr>
              <a:t> de %15, yatarak gerçekleştirilen ameliyat ve yatan hasta hizmetlerinde oluşan fark ücretlerinde yıl boyunca %10 indirim uygulanacaktır. </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sz="1600" b="1" dirty="0">
                <a:latin typeface="Arial" panose="020B0604020202020204" pitchFamily="34" charset="0"/>
                <a:ea typeface="Calibri" panose="020F0502020204030204" pitchFamily="34" charset="0"/>
                <a:cs typeface="Arial" panose="020B0604020202020204" pitchFamily="34" charset="0"/>
              </a:rPr>
              <a:t> </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“Vakfımızın tüzüğüne göre Sivrihisar belediye başkanı hiç bir şart aranmaksızın onursal üyemizdir.”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Bu anlamda Belediye Başkanımız </a:t>
            </a:r>
            <a:r>
              <a:rPr lang="tr-TR" dirty="0" err="1">
                <a:latin typeface="Arial" panose="020B0604020202020204" pitchFamily="34" charset="0"/>
                <a:ea typeface="Times New Roman" panose="02020603050405020304" pitchFamily="18" charset="0"/>
                <a:cs typeface="Arial" panose="020B0604020202020204" pitchFamily="34" charset="0"/>
              </a:rPr>
              <a:t>Sn.Hamid</a:t>
            </a:r>
            <a:r>
              <a:rPr lang="tr-TR" dirty="0">
                <a:latin typeface="Arial" panose="020B0604020202020204" pitchFamily="34" charset="0"/>
                <a:ea typeface="Times New Roman" panose="02020603050405020304" pitchFamily="18" charset="0"/>
                <a:cs typeface="Arial" panose="020B0604020202020204" pitchFamily="34" charset="0"/>
              </a:rPr>
              <a:t> </a:t>
            </a:r>
            <a:r>
              <a:rPr lang="tr-TR" dirty="0" err="1">
                <a:latin typeface="Arial" panose="020B0604020202020204" pitchFamily="34" charset="0"/>
                <a:ea typeface="Times New Roman" panose="02020603050405020304" pitchFamily="18" charset="0"/>
                <a:cs typeface="Arial" panose="020B0604020202020204" pitchFamily="34" charset="0"/>
              </a:rPr>
              <a:t>Yüzügüllü</a:t>
            </a:r>
            <a:r>
              <a:rPr lang="tr-TR" dirty="0">
                <a:latin typeface="Arial" panose="020B0604020202020204" pitchFamily="34" charset="0"/>
                <a:ea typeface="Times New Roman" panose="02020603050405020304" pitchFamily="18" charset="0"/>
                <a:cs typeface="Arial" panose="020B0604020202020204" pitchFamily="34" charset="0"/>
              </a:rPr>
              <a:t> ye Onursal üye belgesini takdim ettik.</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 </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Sivrihisar Kaymakamımız </a:t>
            </a:r>
            <a:r>
              <a:rPr lang="tr-TR" dirty="0" err="1">
                <a:latin typeface="Arial" panose="020B0604020202020204" pitchFamily="34" charset="0"/>
                <a:ea typeface="Calibri" panose="020F0502020204030204" pitchFamily="34" charset="0"/>
                <a:cs typeface="Arial" panose="020B0604020202020204" pitchFamily="34" charset="0"/>
              </a:rPr>
              <a:t>Sn.Alpaslan</a:t>
            </a:r>
            <a:r>
              <a:rPr lang="tr-TR" dirty="0">
                <a:latin typeface="Arial" panose="020B0604020202020204" pitchFamily="34" charset="0"/>
                <a:ea typeface="Calibri" panose="020F0502020204030204" pitchFamily="34" charset="0"/>
                <a:cs typeface="Arial" panose="020B0604020202020204" pitchFamily="34" charset="0"/>
              </a:rPr>
              <a:t> </a:t>
            </a:r>
            <a:r>
              <a:rPr lang="tr-TR" dirty="0" err="1">
                <a:latin typeface="Arial" panose="020B0604020202020204" pitchFamily="34" charset="0"/>
                <a:ea typeface="Calibri" panose="020F0502020204030204" pitchFamily="34" charset="0"/>
                <a:cs typeface="Arial" panose="020B0604020202020204" pitchFamily="34" charset="0"/>
              </a:rPr>
              <a:t>Kılınç’a</a:t>
            </a:r>
            <a:r>
              <a:rPr lang="tr-TR" dirty="0">
                <a:latin typeface="Arial" panose="020B0604020202020204" pitchFamily="34" charset="0"/>
                <a:ea typeface="Calibri" panose="020F0502020204030204" pitchFamily="34" charset="0"/>
                <a:cs typeface="Arial" panose="020B0604020202020204" pitchFamily="34" charset="0"/>
              </a:rPr>
              <a:t> makamında ziyarette bulunduk.</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 </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Vakfımızla Özel Anadolu Hastanesi arasında sağlık hizmet sözleşmesi imzalanmıştır. Vakfımız üyesi ve 1. Derece aile fertleri için (eş, çocuk, evlenmiş ve ayrılmış kız çocuklarını ) kapsamaktadır. Yapılan anlaşma ile muayene fark ücreti, gerçekleşen tüm tahlil ve tetkik hizmetlerinde oluşan fark ücretlerinde %20 yatarak tedavilerde %10 indirim uygulanacaktır.</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0"/>
              </a:spcAft>
            </a:pPr>
            <a:r>
              <a:rPr lang="tr-TR" dirty="0">
                <a:latin typeface="Arial" panose="020B0604020202020204" pitchFamily="34" charset="0"/>
                <a:ea typeface="Times New Roman" panose="02020603050405020304" pitchFamily="18" charset="0"/>
                <a:cs typeface="Arial" panose="020B0604020202020204" pitchFamily="34" charset="0"/>
              </a:rPr>
              <a:t> </a:t>
            </a:r>
            <a:endParaRPr lang="tr-TR" sz="1600" dirty="0">
              <a:latin typeface="Arial" panose="020B0604020202020204" pitchFamily="34" charset="0"/>
              <a:ea typeface="Calibri" panose="020F0502020204030204" pitchFamily="34" charset="0"/>
              <a:cs typeface="Arial" panose="020B0604020202020204" pitchFamily="34" charset="0"/>
            </a:endParaRPr>
          </a:p>
          <a:p>
            <a:pPr algn="just">
              <a:lnSpc>
                <a:spcPct val="107000"/>
              </a:lnSpc>
              <a:spcAft>
                <a:spcPts val="800"/>
              </a:spcAft>
            </a:pPr>
            <a:r>
              <a:rPr lang="tr-TR" dirty="0">
                <a:latin typeface="Arial" panose="020B0604020202020204" pitchFamily="34" charset="0"/>
                <a:ea typeface="Calibri" panose="020F0502020204030204" pitchFamily="34" charset="0"/>
                <a:cs typeface="Arial" panose="020B0604020202020204" pitchFamily="34" charset="0"/>
              </a:rPr>
              <a:t>Üç yılda bir yapılan genel kurul toplantımız Bu 26.6.2021 </a:t>
            </a:r>
            <a:r>
              <a:rPr lang="tr-TR" dirty="0" err="1">
                <a:latin typeface="Arial" panose="020B0604020202020204" pitchFamily="34" charset="0"/>
                <a:ea typeface="Calibri" panose="020F0502020204030204" pitchFamily="34" charset="0"/>
                <a:cs typeface="Arial" panose="020B0604020202020204" pitchFamily="34" charset="0"/>
              </a:rPr>
              <a:t>tarinde</a:t>
            </a:r>
            <a:r>
              <a:rPr lang="tr-TR" dirty="0">
                <a:latin typeface="Arial" panose="020B0604020202020204" pitchFamily="34" charset="0"/>
                <a:ea typeface="Calibri" panose="020F0502020204030204" pitchFamily="34" charset="0"/>
                <a:cs typeface="Arial" panose="020B0604020202020204" pitchFamily="34" charset="0"/>
              </a:rPr>
              <a:t> saat 13:00 da </a:t>
            </a:r>
            <a:r>
              <a:rPr lang="tr-TR" dirty="0" err="1">
                <a:latin typeface="Arial" panose="020B0604020202020204" pitchFamily="34" charset="0"/>
                <a:ea typeface="Calibri" panose="020F0502020204030204" pitchFamily="34" charset="0"/>
                <a:cs typeface="Arial" panose="020B0604020202020204" pitchFamily="34" charset="0"/>
              </a:rPr>
              <a:t>Atışkan</a:t>
            </a:r>
            <a:r>
              <a:rPr lang="tr-TR" dirty="0">
                <a:latin typeface="Arial" panose="020B0604020202020204" pitchFamily="34" charset="0"/>
                <a:ea typeface="Calibri" panose="020F0502020204030204" pitchFamily="34" charset="0"/>
                <a:cs typeface="Arial" panose="020B0604020202020204" pitchFamily="34" charset="0"/>
              </a:rPr>
              <a:t> Otel de </a:t>
            </a:r>
            <a:r>
              <a:rPr lang="tr-TR" dirty="0" err="1">
                <a:latin typeface="Arial" panose="020B0604020202020204" pitchFamily="34" charset="0"/>
                <a:ea typeface="Calibri" panose="020F0502020204030204" pitchFamily="34" charset="0"/>
                <a:cs typeface="Arial" panose="020B0604020202020204" pitchFamily="34" charset="0"/>
              </a:rPr>
              <a:t>yapılmıtır</a:t>
            </a:r>
            <a:r>
              <a:rPr lang="tr-TR" dirty="0">
                <a:latin typeface="Arial" panose="020B0604020202020204" pitchFamily="34" charset="0"/>
                <a:ea typeface="Calibri" panose="020F0502020204030204" pitchFamily="34" charset="0"/>
                <a:cs typeface="Arial" panose="020B0604020202020204" pitchFamily="34" charset="0"/>
              </a:rPr>
              <a:t>.</a:t>
            </a:r>
            <a:endParaRPr lang="tr-TR"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19268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2614863" y="1721109"/>
            <a:ext cx="9577137" cy="3158813"/>
          </a:xfrm>
          <a:prstGeom prst="rect">
            <a:avLst/>
          </a:prstGeom>
        </p:spPr>
        <p:txBody>
          <a:bodyPr wrap="square">
            <a:spAutoFit/>
          </a:bodyPr>
          <a:lstStyle/>
          <a:p>
            <a:pPr>
              <a:lnSpc>
                <a:spcPct val="107000"/>
              </a:lnSpc>
              <a:spcAft>
                <a:spcPts val="800"/>
              </a:spcAft>
            </a:pPr>
            <a:r>
              <a:rPr lang="tr-TR" sz="2000" b="1" dirty="0">
                <a:latin typeface="Arial" panose="020B0604020202020204" pitchFamily="34" charset="0"/>
                <a:ea typeface="Calibri" panose="020F0502020204030204" pitchFamily="34" charset="0"/>
                <a:cs typeface="Arial" panose="020B0604020202020204" pitchFamily="34" charset="0"/>
              </a:rPr>
              <a:t>TEMMUZ:</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Bülent Ayva ve Atila Ayva iş yerinde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Sev Ormanı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İbrahim Hüsrev </a:t>
            </a:r>
            <a:r>
              <a:rPr lang="tr-TR" sz="2000" dirty="0" err="1">
                <a:latin typeface="Arial" panose="020B0604020202020204" pitchFamily="34" charset="0"/>
                <a:ea typeface="Calibri" panose="020F0502020204030204" pitchFamily="34" charset="0"/>
                <a:cs typeface="Arial" panose="020B0604020202020204" pitchFamily="34" charset="0"/>
              </a:rPr>
              <a:t>Destici</a:t>
            </a:r>
            <a:r>
              <a:rPr lang="tr-TR" sz="2000" dirty="0">
                <a:latin typeface="Arial" panose="020B0604020202020204" pitchFamily="34" charset="0"/>
                <a:ea typeface="Calibri" panose="020F0502020204030204" pitchFamily="34" charset="0"/>
                <a:cs typeface="Arial" panose="020B0604020202020204" pitchFamily="34" charset="0"/>
              </a:rPr>
              <a:t>  iş yerinde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Tepebaşı Belediye Başkan Yardımcısı Fikriye Güven Zaptiye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Vakıfta yönetim kurulu toplantısı yapıldı.</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Yönetim Kurulu il birlikte Nadir Küpeli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Özgür </a:t>
            </a:r>
            <a:r>
              <a:rPr lang="tr-TR" sz="2000" dirty="0" err="1">
                <a:latin typeface="Arial" panose="020B0604020202020204" pitchFamily="34" charset="0"/>
                <a:ea typeface="Calibri" panose="020F0502020204030204" pitchFamily="34" charset="0"/>
                <a:cs typeface="Arial" panose="020B0604020202020204" pitchFamily="34" charset="0"/>
              </a:rPr>
              <a:t>Canbulat</a:t>
            </a:r>
            <a:r>
              <a:rPr lang="tr-TR" sz="2000" dirty="0">
                <a:latin typeface="Arial" panose="020B0604020202020204" pitchFamily="34" charset="0"/>
                <a:ea typeface="Calibri" panose="020F0502020204030204" pitchFamily="34" charset="0"/>
                <a:cs typeface="Arial" panose="020B0604020202020204" pitchFamily="34" charset="0"/>
              </a:rPr>
              <a:t> ve İskender Bayar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Küçük Millet Meclisi toplantısına katıldık.</a:t>
            </a:r>
            <a:endParaRPr lang="tr-TR"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107499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2009272" y="871976"/>
            <a:ext cx="11586411" cy="5657831"/>
          </a:xfrm>
          <a:prstGeom prst="rect">
            <a:avLst/>
          </a:prstGeom>
        </p:spPr>
        <p:txBody>
          <a:bodyPr wrap="square">
            <a:spAutoFit/>
          </a:bodyPr>
          <a:lstStyle/>
          <a:p>
            <a:pPr>
              <a:lnSpc>
                <a:spcPct val="107000"/>
              </a:lnSpc>
              <a:spcAft>
                <a:spcPts val="0"/>
              </a:spcAft>
            </a:pPr>
            <a:r>
              <a:rPr lang="tr-TR" sz="2000" b="1" dirty="0">
                <a:latin typeface="Arial" panose="020B0604020202020204" pitchFamily="34" charset="0"/>
                <a:ea typeface="Calibri" panose="020F0502020204030204" pitchFamily="34" charset="0"/>
                <a:cs typeface="Arial" panose="020B0604020202020204" pitchFamily="34" charset="0"/>
              </a:rPr>
              <a:t>AĞUSTOS:</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b="1" dirty="0">
                <a:latin typeface="Arial" panose="020B0604020202020204" pitchFamily="34" charset="0"/>
                <a:ea typeface="Calibri" panose="020F0502020204030204" pitchFamily="34" charset="0"/>
                <a:cs typeface="Arial" panose="020B0604020202020204" pitchFamily="34" charset="0"/>
              </a:rPr>
              <a:t> </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Üyemiz Hikmet Horozoğlu’na üye belgesi takdim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Eskişehir Sanayi Odası Başkanı Celalettin Kesikbaş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Av. Selin Dağlar üye dosyası alındı.</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Gözde Kırtasiye sahibi Talat Kırkız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Ticaret Odası Başkanı Metin Güler ziyaret edildi. </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Niyazi </a:t>
            </a:r>
            <a:r>
              <a:rPr lang="tr-TR" sz="2000" dirty="0" err="1">
                <a:latin typeface="Arial" panose="020B0604020202020204" pitchFamily="34" charset="0"/>
                <a:ea typeface="Calibri" panose="020F0502020204030204" pitchFamily="34" charset="0"/>
                <a:cs typeface="Arial" panose="020B0604020202020204" pitchFamily="34" charset="0"/>
              </a:rPr>
              <a:t>Alkara</a:t>
            </a:r>
            <a:r>
              <a:rPr lang="tr-TR" sz="2000" dirty="0">
                <a:latin typeface="Arial" panose="020B0604020202020204" pitchFamily="34" charset="0"/>
                <a:ea typeface="Calibri" panose="020F0502020204030204" pitchFamily="34" charset="0"/>
                <a:cs typeface="Arial" panose="020B0604020202020204" pitchFamily="34" charset="0"/>
              </a:rPr>
              <a:t> ve Sevda </a:t>
            </a:r>
            <a:r>
              <a:rPr lang="tr-TR" sz="2000" dirty="0" err="1">
                <a:latin typeface="Arial" panose="020B0604020202020204" pitchFamily="34" charset="0"/>
                <a:ea typeface="Calibri" panose="020F0502020204030204" pitchFamily="34" charset="0"/>
                <a:cs typeface="Arial" panose="020B0604020202020204" pitchFamily="34" charset="0"/>
              </a:rPr>
              <a:t>Sarıkardeşoğlu’nun</a:t>
            </a:r>
            <a:r>
              <a:rPr lang="tr-TR" sz="2000" dirty="0">
                <a:latin typeface="Arial" panose="020B0604020202020204" pitchFamily="34" charset="0"/>
                <a:ea typeface="Calibri" panose="020F0502020204030204" pitchFamily="34" charset="0"/>
                <a:cs typeface="Arial" panose="020B0604020202020204" pitchFamily="34" charset="0"/>
              </a:rPr>
              <a:t> üye dosyaları alındı.</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err="1">
                <a:latin typeface="Arial" panose="020B0604020202020204" pitchFamily="34" charset="0"/>
                <a:ea typeface="Calibri" panose="020F0502020204030204" pitchFamily="34" charset="0"/>
                <a:cs typeface="Arial" panose="020B0604020202020204" pitchFamily="34" charset="0"/>
              </a:rPr>
              <a:t>Heriş</a:t>
            </a:r>
            <a:r>
              <a:rPr lang="tr-TR" sz="2000" dirty="0">
                <a:latin typeface="Arial" panose="020B0604020202020204" pitchFamily="34" charset="0"/>
                <a:ea typeface="Calibri" panose="020F0502020204030204" pitchFamily="34" charset="0"/>
                <a:cs typeface="Arial" panose="020B0604020202020204" pitchFamily="34" charset="0"/>
              </a:rPr>
              <a:t> firması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Hasan </a:t>
            </a:r>
            <a:r>
              <a:rPr lang="tr-TR" sz="2000" dirty="0" err="1">
                <a:latin typeface="Arial" panose="020B0604020202020204" pitchFamily="34" charset="0"/>
                <a:ea typeface="Calibri" panose="020F0502020204030204" pitchFamily="34" charset="0"/>
                <a:cs typeface="Arial" panose="020B0604020202020204" pitchFamily="34" charset="0"/>
              </a:rPr>
              <a:t>Biçerli’ye</a:t>
            </a:r>
            <a:r>
              <a:rPr lang="tr-TR" sz="2000" dirty="0">
                <a:latin typeface="Arial" panose="020B0604020202020204" pitchFamily="34" charset="0"/>
                <a:ea typeface="Calibri" panose="020F0502020204030204" pitchFamily="34" charset="0"/>
                <a:cs typeface="Arial" panose="020B0604020202020204" pitchFamily="34" charset="0"/>
              </a:rPr>
              <a:t> üye yapılması için teklif verildi. </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Göksel Ayva ziyaret edildi. Ziyaret katılanlar Pınar Barış, Mustafa Kara, Yavuz Ayva</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Mehmet </a:t>
            </a:r>
            <a:r>
              <a:rPr lang="tr-TR" sz="2000" dirty="0" err="1">
                <a:latin typeface="Arial" panose="020B0604020202020204" pitchFamily="34" charset="0"/>
                <a:ea typeface="Calibri" panose="020F0502020204030204" pitchFamily="34" charset="0"/>
                <a:cs typeface="Arial" panose="020B0604020202020204" pitchFamily="34" charset="0"/>
              </a:rPr>
              <a:t>Aksoyek</a:t>
            </a:r>
            <a:r>
              <a:rPr lang="tr-TR" sz="2000" dirty="0">
                <a:latin typeface="Arial" panose="020B0604020202020204" pitchFamily="34" charset="0"/>
                <a:ea typeface="Calibri" panose="020F0502020204030204" pitchFamily="34" charset="0"/>
                <a:cs typeface="Arial" panose="020B0604020202020204" pitchFamily="34" charset="0"/>
              </a:rPr>
              <a:t> vakfımızı ziyaret etti.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Kadın kolları ile tanışma toplantısı düzenlendi.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Tepebaşı Belediye Başkanı Ahmet Ataç vakfımızı ziyaret etti.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Eskişehir Tuhafiyeciler Odası Başkanı Ali Sefa Şen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err="1">
                <a:latin typeface="Arial" panose="020B0604020202020204" pitchFamily="34" charset="0"/>
                <a:ea typeface="Calibri" panose="020F0502020204030204" pitchFamily="34" charset="0"/>
                <a:cs typeface="Arial" panose="020B0604020202020204" pitchFamily="34" charset="0"/>
              </a:rPr>
              <a:t>Fatik</a:t>
            </a:r>
            <a:r>
              <a:rPr lang="tr-TR" sz="2000" dirty="0">
                <a:latin typeface="Arial" panose="020B0604020202020204" pitchFamily="34" charset="0"/>
                <a:ea typeface="Calibri" panose="020F0502020204030204" pitchFamily="34" charset="0"/>
                <a:cs typeface="Arial" panose="020B0604020202020204" pitchFamily="34" charset="0"/>
              </a:rPr>
              <a:t> Keskin iş yerinde ziyaret edildi.</a:t>
            </a:r>
            <a:endParaRPr lang="tr-TR"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sz="2000" dirty="0">
                <a:latin typeface="Arial" panose="020B0604020202020204" pitchFamily="34" charset="0"/>
                <a:ea typeface="Calibri" panose="020F0502020204030204" pitchFamily="34" charset="0"/>
                <a:cs typeface="Arial" panose="020B0604020202020204" pitchFamily="34" charset="0"/>
              </a:rPr>
              <a:t>Vesile Mukaddes Keskin’in cenazesine katıldık.</a:t>
            </a:r>
            <a:endParaRPr lang="tr-TR"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390029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1346887" y="1297460"/>
            <a:ext cx="10008972" cy="4812664"/>
          </a:xfrm>
          <a:prstGeom prst="rect">
            <a:avLst/>
          </a:prstGeom>
        </p:spPr>
        <p:txBody>
          <a:bodyPr wrap="square">
            <a:spAutoFit/>
          </a:bodyPr>
          <a:lstStyle/>
          <a:p>
            <a:pPr>
              <a:lnSpc>
                <a:spcPct val="107000"/>
              </a:lnSpc>
              <a:spcAft>
                <a:spcPts val="0"/>
              </a:spcAft>
            </a:pPr>
            <a:r>
              <a:rPr lang="tr-TR" b="1" dirty="0">
                <a:latin typeface="Arial" panose="020B0604020202020204" pitchFamily="34" charset="0"/>
                <a:ea typeface="Calibri" panose="020F0502020204030204" pitchFamily="34" charset="0"/>
                <a:cs typeface="Arial" panose="020B0604020202020204" pitchFamily="34" charset="0"/>
              </a:rPr>
              <a:t>EYLÜL:</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Kadın Kolları ile toplantı yapıldı.</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Şehir Gazetesi Murat Keskin ziyaret edildi. Ziyaret katılanlar Pınar Barış, </a:t>
            </a:r>
            <a:r>
              <a:rPr lang="tr-TR" dirty="0" err="1">
                <a:latin typeface="Arial" panose="020B0604020202020204" pitchFamily="34" charset="0"/>
                <a:ea typeface="Calibri" panose="020F0502020204030204" pitchFamily="34" charset="0"/>
                <a:cs typeface="Arial" panose="020B0604020202020204" pitchFamily="34" charset="0"/>
              </a:rPr>
              <a:t>M.Kemal</a:t>
            </a:r>
            <a:r>
              <a:rPr lang="tr-TR" dirty="0">
                <a:latin typeface="Arial" panose="020B0604020202020204" pitchFamily="34" charset="0"/>
                <a:ea typeface="Calibri" panose="020F0502020204030204" pitchFamily="34" charset="0"/>
                <a:cs typeface="Arial" panose="020B0604020202020204" pitchFamily="34" charset="0"/>
              </a:rPr>
              <a:t> </a:t>
            </a:r>
            <a:r>
              <a:rPr lang="tr-TR" dirty="0" err="1">
                <a:latin typeface="Arial" panose="020B0604020202020204" pitchFamily="34" charset="0"/>
                <a:ea typeface="Calibri" panose="020F0502020204030204" pitchFamily="34" charset="0"/>
                <a:cs typeface="Arial" panose="020B0604020202020204" pitchFamily="34" charset="0"/>
              </a:rPr>
              <a:t>Biçerli</a:t>
            </a:r>
            <a:r>
              <a:rPr lang="tr-TR" dirty="0">
                <a:latin typeface="Arial" panose="020B0604020202020204" pitchFamily="34" charset="0"/>
                <a:ea typeface="Calibri" panose="020F0502020204030204" pitchFamily="34" charset="0"/>
                <a:cs typeface="Arial" panose="020B0604020202020204" pitchFamily="34" charset="0"/>
              </a:rPr>
              <a:t>, Mehmet Emel, Ali Sefa Şen</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Mali Müşavir İbrahim Ünver’in babası Ali Ünver’in cenaze törenine katıldık.</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Vakfımızın Gençlik Grubu ile tanışma toplantısı yapıldı.</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Tayfur Bayar ve M. Kemal </a:t>
            </a:r>
            <a:r>
              <a:rPr lang="tr-TR" dirty="0" err="1">
                <a:latin typeface="Arial" panose="020B0604020202020204" pitchFamily="34" charset="0"/>
                <a:ea typeface="Calibri" panose="020F0502020204030204" pitchFamily="34" charset="0"/>
                <a:cs typeface="Arial" panose="020B0604020202020204" pitchFamily="34" charset="0"/>
              </a:rPr>
              <a:t>Biçerli</a:t>
            </a:r>
            <a:r>
              <a:rPr lang="tr-TR" dirty="0">
                <a:latin typeface="Arial" panose="020B0604020202020204" pitchFamily="34" charset="0"/>
                <a:ea typeface="Calibri" panose="020F0502020204030204" pitchFamily="34" charset="0"/>
                <a:cs typeface="Arial" panose="020B0604020202020204" pitchFamily="34" charset="0"/>
              </a:rPr>
              <a:t> vakfımızı ziyaret ettiler.</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Tepebaşı </a:t>
            </a:r>
            <a:r>
              <a:rPr lang="tr-TR" dirty="0" err="1">
                <a:latin typeface="Arial" panose="020B0604020202020204" pitchFamily="34" charset="0"/>
                <a:ea typeface="Calibri" panose="020F0502020204030204" pitchFamily="34" charset="0"/>
                <a:cs typeface="Arial" panose="020B0604020202020204" pitchFamily="34" charset="0"/>
              </a:rPr>
              <a:t>Beldiye</a:t>
            </a:r>
            <a:r>
              <a:rPr lang="tr-TR" dirty="0">
                <a:latin typeface="Arial" panose="020B0604020202020204" pitchFamily="34" charset="0"/>
                <a:ea typeface="Calibri" panose="020F0502020204030204" pitchFamily="34" charset="0"/>
                <a:cs typeface="Arial" panose="020B0604020202020204" pitchFamily="34" charset="0"/>
              </a:rPr>
              <a:t> Başkanı Ahmet Ataç ziyaret edildi. Ziyarete katılanlar Sezgin Demir, Yavuz Ayva </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Anadolu Üniversitesi Rektörü Fuat Erdal ziyaret edildi. Ziyarete katılanlar Pınar Barış, Mustafa Kara, Sezgin Demir</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Yönetim Kurulu üyeleri ile birlikte Sivrihisar ziyareti yapıldı.</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Eskişehir İyi Parti İl Başkanı Eren Ekmen ziyaret edildi.</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Büyük Birlik Partisi  Eskişehir İl Başkanı Salim </a:t>
            </a:r>
            <a:r>
              <a:rPr lang="tr-TR" dirty="0" err="1">
                <a:latin typeface="Arial" panose="020B0604020202020204" pitchFamily="34" charset="0"/>
                <a:ea typeface="Calibri" panose="020F0502020204030204" pitchFamily="34" charset="0"/>
                <a:cs typeface="Arial" panose="020B0604020202020204" pitchFamily="34" charset="0"/>
              </a:rPr>
              <a:t>Acabay</a:t>
            </a:r>
            <a:r>
              <a:rPr lang="tr-TR" dirty="0">
                <a:latin typeface="Arial" panose="020B0604020202020204" pitchFamily="34" charset="0"/>
                <a:ea typeface="Calibri" panose="020F0502020204030204" pitchFamily="34" charset="0"/>
                <a:cs typeface="Arial" panose="020B0604020202020204" pitchFamily="34" charset="0"/>
              </a:rPr>
              <a:t> ve Yönetim Kurul üyeleri vakfımızı ziyaret ettiler .</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Anadolu Üniversitesi Fen Edebiyat Dekanı Erol </a:t>
            </a:r>
            <a:r>
              <a:rPr lang="tr-TR" dirty="0" err="1">
                <a:latin typeface="Arial" panose="020B0604020202020204" pitchFamily="34" charset="0"/>
                <a:ea typeface="Calibri" panose="020F0502020204030204" pitchFamily="34" charset="0"/>
                <a:cs typeface="Arial" panose="020B0604020202020204" pitchFamily="34" charset="0"/>
              </a:rPr>
              <a:t>Altınsapan</a:t>
            </a:r>
            <a:r>
              <a:rPr lang="tr-TR" dirty="0">
                <a:latin typeface="Arial" panose="020B0604020202020204" pitchFamily="34" charset="0"/>
                <a:ea typeface="Calibri" panose="020F0502020204030204" pitchFamily="34" charset="0"/>
                <a:cs typeface="Arial" panose="020B0604020202020204" pitchFamily="34" charset="0"/>
              </a:rPr>
              <a:t> ziyaret edildi.</a:t>
            </a:r>
            <a:endParaRPr lang="tr-TR" sz="16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568523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529389" y="216568"/>
            <a:ext cx="11662611" cy="6283067"/>
          </a:xfrm>
          <a:prstGeom prst="rect">
            <a:avLst/>
          </a:prstGeom>
        </p:spPr>
        <p:txBody>
          <a:bodyPr wrap="square">
            <a:spAutoFit/>
          </a:bodyPr>
          <a:lstStyle/>
          <a:p>
            <a:pPr>
              <a:lnSpc>
                <a:spcPct val="107000"/>
              </a:lnSpc>
              <a:spcAft>
                <a:spcPts val="0"/>
              </a:spcAft>
            </a:pPr>
            <a:r>
              <a:rPr lang="tr-TR" b="1" dirty="0">
                <a:latin typeface="Arial" panose="020B0604020202020204" pitchFamily="34" charset="0"/>
                <a:ea typeface="Calibri" panose="020F0502020204030204" pitchFamily="34" charset="0"/>
                <a:cs typeface="Arial" panose="020B0604020202020204" pitchFamily="34" charset="0"/>
              </a:rPr>
              <a:t>EKİM:</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Yunus Emre Kültür Merkezinde aile içi iletişim konferansı düzenlendi . Alişan </a:t>
            </a:r>
            <a:r>
              <a:rPr lang="tr-TR" dirty="0" err="1">
                <a:latin typeface="Arial" panose="020B0604020202020204" pitchFamily="34" charset="0"/>
                <a:ea typeface="Calibri" panose="020F0502020204030204" pitchFamily="34" charset="0"/>
                <a:cs typeface="Arial" panose="020B0604020202020204" pitchFamily="34" charset="0"/>
              </a:rPr>
              <a:t>Kapaklıkaya</a:t>
            </a:r>
            <a:r>
              <a:rPr lang="tr-TR" dirty="0">
                <a:latin typeface="Arial" panose="020B0604020202020204" pitchFamily="34" charset="0"/>
                <a:ea typeface="Calibri" panose="020F0502020204030204" pitchFamily="34" charset="0"/>
                <a:cs typeface="Arial" panose="020B0604020202020204" pitchFamily="34" charset="0"/>
              </a:rPr>
              <a:t> </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Tepebaşı Belediye Başkanı Ahmet Ataç vakıf üyelerimize kahvaltılı toplantı düzenledi</a:t>
            </a:r>
            <a:r>
              <a:rPr lang="tr-TR" dirty="0" smtClean="0">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pP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b="1" dirty="0">
                <a:latin typeface="Arial" panose="020B0604020202020204" pitchFamily="34" charset="0"/>
                <a:ea typeface="Calibri" panose="020F0502020204030204" pitchFamily="34" charset="0"/>
                <a:cs typeface="Arial" panose="020B0604020202020204" pitchFamily="34" charset="0"/>
              </a:rPr>
              <a:t>KASIM</a:t>
            </a:r>
            <a:r>
              <a:rPr lang="tr-TR" dirty="0">
                <a:latin typeface="Arial" panose="020B0604020202020204" pitchFamily="34" charset="0"/>
                <a:ea typeface="Calibri" panose="020F0502020204030204" pitchFamily="34" charset="0"/>
                <a:cs typeface="Arial" panose="020B0604020202020204" pitchFamily="34" charset="0"/>
              </a:rPr>
              <a:t>:</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Vakfımız Onur-Şeref Kurul üyesi Muzaffer Demir evinde ziyaret edildi.</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Eskişehir İyi Parti İl Başkanı Eren Ekmen vakfımızı ziyaret etti.</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Onur- Şeref Kurul Üyesi Gürbüz Kara iş yerinde ziyaret edildi.</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err="1">
                <a:latin typeface="Arial" panose="020B0604020202020204" pitchFamily="34" charset="0"/>
                <a:ea typeface="Calibri" panose="020F0502020204030204" pitchFamily="34" charset="0"/>
                <a:cs typeface="Arial" panose="020B0604020202020204" pitchFamily="34" charset="0"/>
              </a:rPr>
              <a:t>Atışkan</a:t>
            </a:r>
            <a:r>
              <a:rPr lang="tr-TR" dirty="0">
                <a:latin typeface="Arial" panose="020B0604020202020204" pitchFamily="34" charset="0"/>
                <a:ea typeface="Calibri" panose="020F0502020204030204" pitchFamily="34" charset="0"/>
                <a:cs typeface="Arial" panose="020B0604020202020204" pitchFamily="34" charset="0"/>
              </a:rPr>
              <a:t> Otelde Yüksek İstişare Kurul Üyeleri ile toplantı yapıldı .</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Yönetim Kurulu üyeleri ile birlikte Harun Karacan ziyaret edildi.</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Eskişehir Büyükşehir Belediyesi Meclis Başkanı Mustafa Önder iş yerinde ziyaret edildi.</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Sivrihisar Belediye Spor kadın </a:t>
            </a:r>
            <a:r>
              <a:rPr lang="tr-TR" dirty="0" smtClean="0">
                <a:latin typeface="Arial" panose="020B0604020202020204" pitchFamily="34" charset="0"/>
                <a:ea typeface="Calibri" panose="020F0502020204030204" pitchFamily="34" charset="0"/>
                <a:cs typeface="Arial" panose="020B0604020202020204" pitchFamily="34" charset="0"/>
              </a:rPr>
              <a:t>voleybol </a:t>
            </a:r>
            <a:r>
              <a:rPr lang="tr-TR" dirty="0">
                <a:latin typeface="Arial" panose="020B0604020202020204" pitchFamily="34" charset="0"/>
                <a:ea typeface="Calibri" panose="020F0502020204030204" pitchFamily="34" charset="0"/>
                <a:cs typeface="Arial" panose="020B0604020202020204" pitchFamily="34" charset="0"/>
              </a:rPr>
              <a:t>takımını desteklemek için </a:t>
            </a:r>
            <a:r>
              <a:rPr lang="tr-TR" dirty="0" smtClean="0">
                <a:latin typeface="Arial" panose="020B0604020202020204" pitchFamily="34" charset="0"/>
                <a:ea typeface="Calibri" panose="020F0502020204030204" pitchFamily="34" charset="0"/>
                <a:cs typeface="Arial" panose="020B0604020202020204" pitchFamily="34" charset="0"/>
              </a:rPr>
              <a:t>tribüne </a:t>
            </a:r>
            <a:r>
              <a:rPr lang="tr-TR" dirty="0">
                <a:latin typeface="Arial" panose="020B0604020202020204" pitchFamily="34" charset="0"/>
                <a:ea typeface="Calibri" panose="020F0502020204030204" pitchFamily="34" charset="0"/>
                <a:cs typeface="Arial" panose="020B0604020202020204" pitchFamily="34" charset="0"/>
              </a:rPr>
              <a:t>gittik.</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SMA Toprak bebek için Alişan </a:t>
            </a:r>
            <a:r>
              <a:rPr lang="tr-TR" dirty="0" err="1">
                <a:latin typeface="Arial" panose="020B0604020202020204" pitchFamily="34" charset="0"/>
                <a:ea typeface="Calibri" panose="020F0502020204030204" pitchFamily="34" charset="0"/>
                <a:cs typeface="Arial" panose="020B0604020202020204" pitchFamily="34" charset="0"/>
              </a:rPr>
              <a:t>Kapaklıkaya</a:t>
            </a:r>
            <a:r>
              <a:rPr lang="tr-TR" dirty="0">
                <a:latin typeface="Arial" panose="020B0604020202020204" pitchFamily="34" charset="0"/>
                <a:ea typeface="Calibri" panose="020F0502020204030204" pitchFamily="34" charset="0"/>
                <a:cs typeface="Arial" panose="020B0604020202020204" pitchFamily="34" charset="0"/>
              </a:rPr>
              <a:t> seminerine katıldık.</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Diş Hekimleri gününde Tepebaşı Belediye Başkanı Ahmet Ataç’ı ziyaret ettik. Ziyarete katılanlar Pınar Barış, Sezgin Demir, Mehmet </a:t>
            </a:r>
            <a:r>
              <a:rPr lang="tr-TR" dirty="0" err="1">
                <a:latin typeface="Arial" panose="020B0604020202020204" pitchFamily="34" charset="0"/>
                <a:ea typeface="Calibri" panose="020F0502020204030204" pitchFamily="34" charset="0"/>
                <a:cs typeface="Arial" panose="020B0604020202020204" pitchFamily="34" charset="0"/>
              </a:rPr>
              <a:t>Aksoyek</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SEV Muzaffer Demir Anadolu Lisesini ziyaret ettik. 24 Kasım Öğretmenler gününü kutladık.</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Öğretmenler gününe özel Sivrihisar Çini Bahçede yemek organizasyonu düzenlendi.</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Yönetim kurulu ile birlikte </a:t>
            </a:r>
            <a:r>
              <a:rPr lang="tr-TR" dirty="0" err="1">
                <a:latin typeface="Arial" panose="020B0604020202020204" pitchFamily="34" charset="0"/>
                <a:ea typeface="Calibri" panose="020F0502020204030204" pitchFamily="34" charset="0"/>
                <a:cs typeface="Arial" panose="020B0604020202020204" pitchFamily="34" charset="0"/>
              </a:rPr>
              <a:t>Tüyap</a:t>
            </a:r>
            <a:r>
              <a:rPr lang="tr-TR" dirty="0">
                <a:latin typeface="Arial" panose="020B0604020202020204" pitchFamily="34" charset="0"/>
                <a:ea typeface="Calibri" panose="020F0502020204030204" pitchFamily="34" charset="0"/>
                <a:cs typeface="Arial" panose="020B0604020202020204" pitchFamily="34" charset="0"/>
              </a:rPr>
              <a:t> yapı fuarına katıldık.</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Vakfımız onur-şeref kurul üyesi </a:t>
            </a:r>
            <a:r>
              <a:rPr lang="tr-TR" dirty="0" err="1">
                <a:latin typeface="Arial" panose="020B0604020202020204" pitchFamily="34" charset="0"/>
                <a:ea typeface="Calibri" panose="020F0502020204030204" pitchFamily="34" charset="0"/>
                <a:cs typeface="Arial" panose="020B0604020202020204" pitchFamily="34" charset="0"/>
              </a:rPr>
              <a:t>Dt</a:t>
            </a:r>
            <a:r>
              <a:rPr lang="tr-TR" dirty="0">
                <a:latin typeface="Arial" panose="020B0604020202020204" pitchFamily="34" charset="0"/>
                <a:ea typeface="Calibri" panose="020F0502020204030204" pitchFamily="34" charset="0"/>
                <a:cs typeface="Arial" panose="020B0604020202020204" pitchFamily="34" charset="0"/>
              </a:rPr>
              <a:t>. Cahit </a:t>
            </a:r>
            <a:r>
              <a:rPr lang="tr-TR" dirty="0" err="1">
                <a:latin typeface="Arial" panose="020B0604020202020204" pitchFamily="34" charset="0"/>
                <a:ea typeface="Calibri" panose="020F0502020204030204" pitchFamily="34" charset="0"/>
                <a:cs typeface="Arial" panose="020B0604020202020204" pitchFamily="34" charset="0"/>
              </a:rPr>
              <a:t>Atışkan’ı</a:t>
            </a:r>
            <a:r>
              <a:rPr lang="tr-TR" dirty="0">
                <a:latin typeface="Arial" panose="020B0604020202020204" pitchFamily="34" charset="0"/>
                <a:ea typeface="Calibri" panose="020F0502020204030204" pitchFamily="34" charset="0"/>
                <a:cs typeface="Arial" panose="020B0604020202020204" pitchFamily="34" charset="0"/>
              </a:rPr>
              <a:t>  </a:t>
            </a:r>
            <a:r>
              <a:rPr lang="tr-TR" dirty="0" err="1">
                <a:latin typeface="Arial" panose="020B0604020202020204" pitchFamily="34" charset="0"/>
                <a:ea typeface="Calibri" panose="020F0502020204030204" pitchFamily="34" charset="0"/>
                <a:cs typeface="Arial" panose="020B0604020202020204" pitchFamily="34" charset="0"/>
              </a:rPr>
              <a:t>Atışkan</a:t>
            </a:r>
            <a:r>
              <a:rPr lang="tr-TR" dirty="0">
                <a:latin typeface="Arial" panose="020B0604020202020204" pitchFamily="34" charset="0"/>
                <a:ea typeface="Calibri" panose="020F0502020204030204" pitchFamily="34" charset="0"/>
                <a:cs typeface="Arial" panose="020B0604020202020204" pitchFamily="34" charset="0"/>
              </a:rPr>
              <a:t> Otelde ziyaret ettik.</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Arial" panose="020B0604020202020204" pitchFamily="34" charset="0"/>
                <a:ea typeface="Calibri" panose="020F0502020204030204" pitchFamily="34" charset="0"/>
                <a:cs typeface="Arial" panose="020B0604020202020204" pitchFamily="34" charset="0"/>
              </a:rPr>
              <a:t> </a:t>
            </a:r>
            <a:endParaRPr lang="tr-TR" sz="1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pPr>
            <a:r>
              <a:rPr lang="tr-TR" dirty="0">
                <a:latin typeface="Calibri" panose="020F0502020204030204" pitchFamily="34" charset="0"/>
                <a:ea typeface="Calibri" panose="020F0502020204030204" pitchFamily="34" charset="0"/>
                <a:cs typeface="Times New Roman" panose="02020603050405020304" pitchFamily="18" charset="0"/>
              </a:rPr>
              <a:t> </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21420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Dikdörtgen 3"/>
          <p:cNvSpPr/>
          <p:nvPr/>
        </p:nvSpPr>
        <p:spPr>
          <a:xfrm>
            <a:off x="6031831" y="36095"/>
            <a:ext cx="3906253" cy="312650"/>
          </a:xfrm>
          <a:prstGeom prst="rect">
            <a:avLst/>
          </a:prstGeom>
        </p:spPr>
        <p:txBody>
          <a:bodyPr wrap="square">
            <a:spAutoFit/>
          </a:bodyPr>
          <a:lstStyle/>
          <a:p>
            <a:pPr algn="ctr">
              <a:lnSpc>
                <a:spcPct val="107000"/>
              </a:lnSpc>
              <a:spcAft>
                <a:spcPts val="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ikdörtgen 4"/>
          <p:cNvSpPr/>
          <p:nvPr/>
        </p:nvSpPr>
        <p:spPr>
          <a:xfrm>
            <a:off x="1977188" y="348746"/>
            <a:ext cx="8306064" cy="6036892"/>
          </a:xfrm>
          <a:prstGeom prst="rect">
            <a:avLst/>
          </a:prstGeom>
        </p:spPr>
        <p:txBody>
          <a:bodyPr wrap="square">
            <a:spAutoFit/>
          </a:bodyPr>
          <a:lstStyle/>
          <a:p>
            <a:pPr algn="ct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2021 YILINDA VEFAT EDEN </a:t>
            </a:r>
            <a:r>
              <a:rPr lang="tr-TR" b="1" dirty="0" smtClean="0">
                <a:latin typeface="Calibri" panose="020F0502020204030204" pitchFamily="34" charset="0"/>
                <a:ea typeface="Calibri" panose="020F0502020204030204" pitchFamily="34" charset="0"/>
                <a:cs typeface="Times New Roman" panose="02020603050405020304" pitchFamily="18" charset="0"/>
              </a:rPr>
              <a:t>YAKINLARIMIZ</a:t>
            </a:r>
          </a:p>
          <a:p>
            <a:pPr>
              <a:lnSpc>
                <a:spcPct val="107000"/>
              </a:lnSpc>
              <a:spcAft>
                <a:spcPts val="0"/>
              </a:spcAft>
            </a:pPr>
            <a:endParaRPr lang="tr-TR" sz="1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YAVUZ BESLER                                                                 MUSA KÖOĞLU                           </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NACİ </a:t>
            </a:r>
            <a:r>
              <a:rPr lang="tr-TR" b="1" dirty="0" smtClean="0">
                <a:latin typeface="Calibri" panose="020F0502020204030204" pitchFamily="34" charset="0"/>
                <a:ea typeface="Calibri" panose="020F0502020204030204" pitchFamily="34" charset="0"/>
                <a:cs typeface="Times New Roman" panose="02020603050405020304" pitchFamily="18" charset="0"/>
              </a:rPr>
              <a:t>ŞAKAR                                                                      AYŞE GÜREL</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ALİYE </a:t>
            </a:r>
            <a:r>
              <a:rPr lang="tr-TR" b="1" dirty="0" smtClean="0">
                <a:latin typeface="Calibri" panose="020F0502020204030204" pitchFamily="34" charset="0"/>
                <a:ea typeface="Calibri" panose="020F0502020204030204" pitchFamily="34" charset="0"/>
                <a:cs typeface="Times New Roman" panose="02020603050405020304" pitchFamily="18" charset="0"/>
              </a:rPr>
              <a:t>DÖNMEZKILIÇ                                                        NİMET PEKER</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MEHMET GÜRKAN </a:t>
            </a:r>
            <a:r>
              <a:rPr lang="tr-TR" b="1" dirty="0" smtClean="0">
                <a:latin typeface="Calibri" panose="020F0502020204030204" pitchFamily="34" charset="0"/>
                <a:ea typeface="Calibri" panose="020F0502020204030204" pitchFamily="34" charset="0"/>
                <a:cs typeface="Times New Roman" panose="02020603050405020304" pitchFamily="18" charset="0"/>
              </a:rPr>
              <a:t>BESLER                                            MUSTAFA YERLİKAYA</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GÜZİN </a:t>
            </a:r>
            <a:r>
              <a:rPr lang="tr-TR" b="1" dirty="0" smtClean="0">
                <a:latin typeface="Calibri" panose="020F0502020204030204" pitchFamily="34" charset="0"/>
                <a:ea typeface="Calibri" panose="020F0502020204030204" pitchFamily="34" charset="0"/>
                <a:cs typeface="Times New Roman" panose="02020603050405020304" pitchFamily="18" charset="0"/>
              </a:rPr>
              <a:t>KOZANOĞLU                                                        SATI YÜCEL</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ALİ </a:t>
            </a:r>
            <a:r>
              <a:rPr lang="tr-TR" b="1" dirty="0" smtClean="0">
                <a:latin typeface="Calibri" panose="020F0502020204030204" pitchFamily="34" charset="0"/>
                <a:ea typeface="Calibri" panose="020F0502020204030204" pitchFamily="34" charset="0"/>
                <a:cs typeface="Times New Roman" panose="02020603050405020304" pitchFamily="18" charset="0"/>
              </a:rPr>
              <a:t>ÜNVER                                                                         DAVUT CİVELEK</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HASAN </a:t>
            </a:r>
            <a:r>
              <a:rPr lang="tr-TR" b="1" dirty="0" smtClean="0">
                <a:latin typeface="Calibri" panose="020F0502020204030204" pitchFamily="34" charset="0"/>
                <a:ea typeface="Calibri" panose="020F0502020204030204" pitchFamily="34" charset="0"/>
                <a:cs typeface="Times New Roman" panose="02020603050405020304" pitchFamily="18" charset="0"/>
              </a:rPr>
              <a:t>CEYLAN                                                                 ABULLAH SAPA</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ZEKAİ </a:t>
            </a:r>
            <a:r>
              <a:rPr lang="tr-TR" b="1" dirty="0" smtClean="0">
                <a:latin typeface="Calibri" panose="020F0502020204030204" pitchFamily="34" charset="0"/>
                <a:ea typeface="Calibri" panose="020F0502020204030204" pitchFamily="34" charset="0"/>
                <a:cs typeface="Times New Roman" panose="02020603050405020304" pitchFamily="18" charset="0"/>
              </a:rPr>
              <a:t>YAR                                                                           NAİME KARACA </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HÜSEYİN </a:t>
            </a:r>
            <a:r>
              <a:rPr lang="tr-TR" b="1" dirty="0" smtClean="0">
                <a:latin typeface="Calibri" panose="020F0502020204030204" pitchFamily="34" charset="0"/>
                <a:ea typeface="Calibri" panose="020F0502020204030204" pitchFamily="34" charset="0"/>
                <a:cs typeface="Times New Roman" panose="02020603050405020304" pitchFamily="18" charset="0"/>
              </a:rPr>
              <a:t>BAZARKAYA                                                       HAKKI KARACA</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HACI ORHAN </a:t>
            </a:r>
            <a:r>
              <a:rPr lang="tr-TR" b="1" dirty="0" smtClean="0">
                <a:latin typeface="Calibri" panose="020F0502020204030204" pitchFamily="34" charset="0"/>
                <a:ea typeface="Calibri" panose="020F0502020204030204" pitchFamily="34" charset="0"/>
                <a:cs typeface="Times New Roman" panose="02020603050405020304" pitchFamily="18" charset="0"/>
              </a:rPr>
              <a:t>ALTINGEZ                                                   ERCAN FINDIK</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PERİHAN </a:t>
            </a:r>
            <a:r>
              <a:rPr lang="tr-TR" b="1" dirty="0" smtClean="0">
                <a:latin typeface="Calibri" panose="020F0502020204030204" pitchFamily="34" charset="0"/>
                <a:ea typeface="Calibri" panose="020F0502020204030204" pitchFamily="34" charset="0"/>
                <a:cs typeface="Times New Roman" panose="02020603050405020304" pitchFamily="18" charset="0"/>
              </a:rPr>
              <a:t>ERGÜR                                                               SÜLEYMAN AKTAŞ</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EMİNE </a:t>
            </a:r>
            <a:r>
              <a:rPr lang="tr-TR" b="1" dirty="0" smtClean="0">
                <a:latin typeface="Calibri" panose="020F0502020204030204" pitchFamily="34" charset="0"/>
                <a:ea typeface="Calibri" panose="020F0502020204030204" pitchFamily="34" charset="0"/>
                <a:cs typeface="Times New Roman" panose="02020603050405020304" pitchFamily="18" charset="0"/>
              </a:rPr>
              <a:t>ÇELİK                                                                      MÜMİN HATİPOĞLU</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MİTHAT </a:t>
            </a:r>
            <a:r>
              <a:rPr lang="tr-TR" b="1" dirty="0" smtClean="0">
                <a:latin typeface="Calibri" panose="020F0502020204030204" pitchFamily="34" charset="0"/>
                <a:ea typeface="Calibri" panose="020F0502020204030204" pitchFamily="34" charset="0"/>
                <a:cs typeface="Times New Roman" panose="02020603050405020304" pitchFamily="18" charset="0"/>
              </a:rPr>
              <a:t>YÜZÜGÜLLÜ                                                       FATMA KÖSEOĞLU</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HACI SAİT </a:t>
            </a:r>
            <a:r>
              <a:rPr lang="tr-TR" b="1" dirty="0" smtClean="0">
                <a:latin typeface="Calibri" panose="020F0502020204030204" pitchFamily="34" charset="0"/>
                <a:ea typeface="Calibri" panose="020F0502020204030204" pitchFamily="34" charset="0"/>
                <a:cs typeface="Times New Roman" panose="02020603050405020304" pitchFamily="18" charset="0"/>
              </a:rPr>
              <a:t>ILGAZ                                                               RAFİ DİNÇ</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ZELİHA </a:t>
            </a:r>
            <a:r>
              <a:rPr lang="tr-TR" b="1" dirty="0" smtClean="0">
                <a:latin typeface="Calibri" panose="020F0502020204030204" pitchFamily="34" charset="0"/>
                <a:ea typeface="Calibri" panose="020F0502020204030204" pitchFamily="34" charset="0"/>
                <a:cs typeface="Times New Roman" panose="02020603050405020304" pitchFamily="18" charset="0"/>
              </a:rPr>
              <a:t>GÜNGÖR                                                              MAVİYE KOCA </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a:latin typeface="Calibri" panose="020F0502020204030204" pitchFamily="34" charset="0"/>
                <a:ea typeface="Calibri" panose="020F0502020204030204" pitchFamily="34" charset="0"/>
                <a:cs typeface="Times New Roman" panose="02020603050405020304" pitchFamily="18" charset="0"/>
              </a:rPr>
              <a:t>YAVUZ  İ. </a:t>
            </a:r>
            <a:r>
              <a:rPr lang="tr-TR" b="1" dirty="0" smtClean="0">
                <a:latin typeface="Calibri" panose="020F0502020204030204" pitchFamily="34" charset="0"/>
                <a:ea typeface="Calibri" panose="020F0502020204030204" pitchFamily="34" charset="0"/>
                <a:cs typeface="Times New Roman" panose="02020603050405020304" pitchFamily="18" charset="0"/>
              </a:rPr>
              <a:t>ÜREYEN                                                            CEMAL ÇALGIN</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b="1" dirty="0" smtClean="0">
                <a:latin typeface="Calibri" panose="020F0502020204030204" pitchFamily="34" charset="0"/>
                <a:ea typeface="Calibri" panose="020F0502020204030204" pitchFamily="34" charset="0"/>
                <a:cs typeface="Times New Roman" panose="02020603050405020304" pitchFamily="18" charset="0"/>
              </a:rPr>
              <a:t>                                                         </a:t>
            </a:r>
            <a:endParaRPr lang="tr-TR"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336947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345947" y="613111"/>
            <a:ext cx="9906000" cy="686300"/>
          </a:xfrm>
        </p:spPr>
        <p:txBody>
          <a:bodyPr>
            <a:noAutofit/>
          </a:bodyPr>
          <a:lstStyle/>
          <a:p>
            <a:r>
              <a:rPr lang="tr-TR" sz="1600" b="1" cap="none" dirty="0" smtClean="0">
                <a:solidFill>
                  <a:schemeClr val="bg2">
                    <a:lumMod val="60000"/>
                    <a:lumOff val="40000"/>
                  </a:schemeClr>
                </a:solidFill>
              </a:rPr>
              <a:t>Dönem içerisinde yönetim kurulu,  aşağıda görev bölümü ile çalışmalarını sürdürmüştür</a:t>
            </a:r>
            <a:endParaRPr lang="tr-TR" sz="1600" b="1" cap="none" dirty="0">
              <a:solidFill>
                <a:schemeClr val="bg2">
                  <a:lumMod val="60000"/>
                  <a:lumOff val="40000"/>
                </a:schemeClr>
              </a:solidFill>
            </a:endParaRPr>
          </a:p>
        </p:txBody>
      </p:sp>
      <p:sp>
        <p:nvSpPr>
          <p:cNvPr id="3" name="Metin Yer Tutucusu 2"/>
          <p:cNvSpPr>
            <a:spLocks noGrp="1"/>
          </p:cNvSpPr>
          <p:nvPr>
            <p:ph type="body" idx="1"/>
          </p:nvPr>
        </p:nvSpPr>
        <p:spPr>
          <a:xfrm>
            <a:off x="697832" y="733926"/>
            <a:ext cx="10361610" cy="6352675"/>
          </a:xfrm>
        </p:spPr>
        <p:txBody>
          <a:bodyPr/>
          <a:lstStyle/>
          <a:p>
            <a:pPr marL="285750" lvl="0" indent="-285750" fontAlgn="base">
              <a:buFont typeface="Arial" panose="020B0604020202020204" pitchFamily="34" charset="0"/>
              <a:buChar char="•"/>
            </a:pPr>
            <a:r>
              <a:rPr lang="tr-TR" sz="2000" cap="none" dirty="0" smtClean="0">
                <a:latin typeface="Arial" panose="020B0604020202020204" pitchFamily="34" charset="0"/>
                <a:cs typeface="Arial" panose="020B0604020202020204" pitchFamily="34" charset="0"/>
              </a:rPr>
              <a:t>SONUÇ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Her ay muntazam olarak yönetim kurulu toplantıları yapılmış,  toplantıda alınan kararlar noterce tasdik edilmiş olan karar defterine bilgisayarda yazılmış, imzalanmış ve yapıştırılmıştır.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Yönetim kurulu kararları,  tam ve zamanında eksiksiz olarak yerine getirilmiştir.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Denetleme ve teftiş payı, Kütahya  vakıflar bölge müdürlüğü veznesine yatırılacaktır.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Bilanço,  gelir ve gider tablosu,  faaliyet raporu,  yönetim kurulu isim ve adresleri ile denetleme ve teftiş payı yatırım makbuzu gibi belgeleri içeren dosya hazırlanarak, maliye </a:t>
            </a:r>
            <a:r>
              <a:rPr lang="tr-TR" cap="none" dirty="0" err="1" smtClean="0">
                <a:latin typeface="Arial" panose="020B0604020202020204" pitchFamily="34" charset="0"/>
                <a:cs typeface="Arial" panose="020B0604020202020204" pitchFamily="34" charset="0"/>
              </a:rPr>
              <a:t>bakanlığı’na</a:t>
            </a:r>
            <a:r>
              <a:rPr lang="tr-TR" cap="none" dirty="0" smtClean="0">
                <a:latin typeface="Arial" panose="020B0604020202020204" pitchFamily="34" charset="0"/>
                <a:cs typeface="Arial" panose="020B0604020202020204" pitchFamily="34" charset="0"/>
              </a:rPr>
              <a:t> ve vakıflar genel Müdürlüğü'ne  gönderilecektir.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Muntazam olarak bordrolar,  muhtasar  beyanname  ve sigorta  prim bildirgesi hazırlanmış,  tahakkuklar  yaptırılarak  belirlenen vergi ve sigorta prim  miktarları zamanında yatırılmıştır. </a:t>
            </a:r>
          </a:p>
          <a:p>
            <a:pPr marL="285750" lvl="0" indent="-285750" fontAlgn="base">
              <a:buFont typeface="Arial" panose="020B0604020202020204" pitchFamily="34" charset="0"/>
              <a:buChar char="•"/>
            </a:pPr>
            <a:r>
              <a:rPr lang="tr-TR" cap="none" dirty="0" smtClean="0">
                <a:latin typeface="Arial" panose="020B0604020202020204" pitchFamily="34" charset="0"/>
                <a:cs typeface="Arial" panose="020B0604020202020204" pitchFamily="34" charset="0"/>
              </a:rPr>
              <a:t>Banka işlemleri, yetkili iki imza ile gerçekleştirilmiştir.  </a:t>
            </a:r>
          </a:p>
          <a:p>
            <a:endParaRPr lang="tr-TR" dirty="0"/>
          </a:p>
        </p:txBody>
      </p:sp>
    </p:spTree>
    <p:extLst>
      <p:ext uri="{BB962C8B-B14F-4D97-AF65-F5344CB8AC3E}">
        <p14:creationId xmlns:p14="http://schemas.microsoft.com/office/powerpoint/2010/main" val="1099089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340228" y="404047"/>
            <a:ext cx="9906000" cy="697832"/>
          </a:xfrm>
        </p:spPr>
        <p:txBody>
          <a:bodyPr>
            <a:normAutofit fontScale="90000"/>
          </a:bodyPr>
          <a:lstStyle/>
          <a:p>
            <a:r>
              <a:rPr lang="tr-TR" dirty="0" smtClean="0">
                <a:latin typeface="Arial" panose="020B0604020202020204" pitchFamily="34" charset="0"/>
                <a:cs typeface="Arial" panose="020B0604020202020204" pitchFamily="34" charset="0"/>
              </a:rPr>
              <a:t>YÖNETİM KURULU</a:t>
            </a:r>
            <a:br>
              <a:rPr lang="tr-TR" dirty="0" smtClean="0">
                <a:latin typeface="Arial" panose="020B0604020202020204" pitchFamily="34" charset="0"/>
                <a:cs typeface="Arial" panose="020B0604020202020204" pitchFamily="34" charset="0"/>
              </a:rPr>
            </a:br>
            <a:r>
              <a:rPr lang="tr-TR" dirty="0" smtClean="0">
                <a:latin typeface="Arial" panose="020B0604020202020204" pitchFamily="34" charset="0"/>
                <a:cs typeface="Arial" panose="020B0604020202020204" pitchFamily="34" charset="0"/>
              </a:rPr>
              <a:t> BAŞKANININ MESAJI</a:t>
            </a:r>
            <a:endParaRPr lang="tr-TR" dirty="0">
              <a:latin typeface="Arial" panose="020B0604020202020204" pitchFamily="34" charset="0"/>
              <a:cs typeface="Arial" panose="020B0604020202020204" pitchFamily="34" charset="0"/>
            </a:endParaRPr>
          </a:p>
        </p:txBody>
      </p:sp>
      <p:sp>
        <p:nvSpPr>
          <p:cNvPr id="3" name="Metin Yer Tutucusu 2"/>
          <p:cNvSpPr>
            <a:spLocks noGrp="1"/>
          </p:cNvSpPr>
          <p:nvPr>
            <p:ph type="body" idx="1"/>
          </p:nvPr>
        </p:nvSpPr>
        <p:spPr>
          <a:xfrm>
            <a:off x="1840831" y="1101879"/>
            <a:ext cx="10118557" cy="5756122"/>
          </a:xfrm>
        </p:spPr>
        <p:txBody>
          <a:bodyPr>
            <a:normAutofit fontScale="92500" lnSpcReduction="10000"/>
          </a:bodyPr>
          <a:lstStyle/>
          <a:p>
            <a:r>
              <a:rPr lang="tr-TR" sz="1600" cap="none" dirty="0" smtClean="0">
                <a:latin typeface="Arial" panose="020B0604020202020204" pitchFamily="34" charset="0"/>
                <a:cs typeface="Arial" panose="020B0604020202020204" pitchFamily="34" charset="0"/>
              </a:rPr>
              <a:t>Saygıdeğer SEV eğitim vakfı dostları,</a:t>
            </a:r>
          </a:p>
          <a:p>
            <a:r>
              <a:rPr lang="tr-TR" sz="1600" cap="none" dirty="0" smtClean="0">
                <a:latin typeface="Arial" panose="020B0604020202020204" pitchFamily="34" charset="0"/>
                <a:cs typeface="Arial" panose="020B0604020202020204" pitchFamily="34" charset="0"/>
              </a:rPr>
              <a:t> 2021 yılının mart ayı itibari yönetim kurulu başkanı olarak bu kutsal vazifeyi yapmaya başladım.</a:t>
            </a:r>
          </a:p>
          <a:p>
            <a:r>
              <a:rPr lang="tr-TR" sz="1600" cap="none" dirty="0" smtClean="0">
                <a:latin typeface="Arial" panose="020B0604020202020204" pitchFamily="34" charset="0"/>
                <a:cs typeface="Arial" panose="020B0604020202020204" pitchFamily="34" charset="0"/>
              </a:rPr>
              <a:t>Bu görevi yaparak </a:t>
            </a:r>
            <a:r>
              <a:rPr lang="tr-TR" sz="1600" cap="none" dirty="0">
                <a:latin typeface="Arial" panose="020B0604020202020204" pitchFamily="34" charset="0"/>
                <a:cs typeface="Arial" panose="020B0604020202020204" pitchFamily="34" charset="0"/>
              </a:rPr>
              <a:t>b</a:t>
            </a:r>
            <a:r>
              <a:rPr lang="tr-TR" sz="1600" cap="none" dirty="0" smtClean="0">
                <a:latin typeface="Arial" panose="020B0604020202020204" pitchFamily="34" charset="0"/>
                <a:cs typeface="Arial" panose="020B0604020202020204" pitchFamily="34" charset="0"/>
              </a:rPr>
              <a:t>üyük gücü siz değerli sev ailesi mensuplarından almaktayım. Yönetim kurulumuzun uyumundan almaktayım. </a:t>
            </a:r>
          </a:p>
          <a:p>
            <a:r>
              <a:rPr lang="tr-TR" sz="1600" cap="none" dirty="0" smtClean="0">
                <a:latin typeface="Arial" panose="020B0604020202020204" pitchFamily="34" charset="0"/>
                <a:cs typeface="Arial" panose="020B0604020202020204" pitchFamily="34" charset="0"/>
              </a:rPr>
              <a:t> 2021 yılını büyüme, yenilenme ve yapılandırma yılı adlandırarak vakfımızın her anlamda görsellerini yeniledik, vakıf hizmet binamızın içerisine bakım, tadilat yaptırdık. 2021 yılında sev ailesine </a:t>
            </a:r>
            <a:r>
              <a:rPr lang="tr-TR" sz="1600" b="1" cap="none" dirty="0" smtClean="0">
                <a:latin typeface="Arial" panose="020B0604020202020204" pitchFamily="34" charset="0"/>
                <a:cs typeface="Arial" panose="020B0604020202020204" pitchFamily="34" charset="0"/>
              </a:rPr>
              <a:t>60</a:t>
            </a:r>
            <a:r>
              <a:rPr lang="tr-TR" sz="1600" cap="none" dirty="0" smtClean="0">
                <a:latin typeface="Arial" panose="020B0604020202020204" pitchFamily="34" charset="0"/>
                <a:cs typeface="Arial" panose="020B0604020202020204" pitchFamily="34" charset="0"/>
              </a:rPr>
              <a:t> kişi katılım sağladık. Bunlardan  burs desteği  veren </a:t>
            </a:r>
            <a:r>
              <a:rPr lang="tr-TR" sz="1600" b="1" cap="none" dirty="0" smtClean="0">
                <a:latin typeface="Arial" panose="020B0604020202020204" pitchFamily="34" charset="0"/>
                <a:cs typeface="Arial" panose="020B0604020202020204" pitchFamily="34" charset="0"/>
              </a:rPr>
              <a:t>43</a:t>
            </a:r>
            <a:r>
              <a:rPr lang="tr-TR" sz="1600" cap="none" dirty="0" smtClean="0">
                <a:latin typeface="Arial" panose="020B0604020202020204" pitchFamily="34" charset="0"/>
                <a:cs typeface="Arial" panose="020B0604020202020204" pitchFamily="34" charset="0"/>
              </a:rPr>
              <a:t> hemşerilerimiz oldu. </a:t>
            </a:r>
          </a:p>
          <a:p>
            <a:r>
              <a:rPr lang="tr-TR" sz="1600" cap="none" dirty="0" smtClean="0">
                <a:latin typeface="Arial" panose="020B0604020202020204" pitchFamily="34" charset="0"/>
                <a:cs typeface="Arial" panose="020B0604020202020204" pitchFamily="34" charset="0"/>
              </a:rPr>
              <a:t>Burs verdiğimiz öğrenci sayımız </a:t>
            </a:r>
            <a:r>
              <a:rPr lang="tr-TR" sz="1600" cap="none" dirty="0">
                <a:latin typeface="Arial" panose="020B0604020202020204" pitchFamily="34" charset="0"/>
                <a:cs typeface="Arial" panose="020B0604020202020204" pitchFamily="34" charset="0"/>
              </a:rPr>
              <a:t> </a:t>
            </a:r>
            <a:r>
              <a:rPr lang="tr-TR" sz="1600" b="1" cap="none" dirty="0" smtClean="0">
                <a:latin typeface="Arial" panose="020B0604020202020204" pitchFamily="34" charset="0"/>
                <a:cs typeface="Arial" panose="020B0604020202020204" pitchFamily="34" charset="0"/>
              </a:rPr>
              <a:t>98</a:t>
            </a:r>
            <a:r>
              <a:rPr lang="tr-TR" sz="1600" cap="none" dirty="0" smtClean="0">
                <a:latin typeface="Arial" panose="020B0604020202020204" pitchFamily="34" charset="0"/>
                <a:cs typeface="Arial" panose="020B0604020202020204" pitchFamily="34" charset="0"/>
              </a:rPr>
              <a:t> Adet üniversite öğrencisine ulaştı. Bu yıl ilk defa SEV Muzaffer </a:t>
            </a:r>
            <a:r>
              <a:rPr lang="tr-TR" sz="1600" cap="none" dirty="0">
                <a:latin typeface="Arial" panose="020B0604020202020204" pitchFamily="34" charset="0"/>
                <a:cs typeface="Arial" panose="020B0604020202020204" pitchFamily="34" charset="0"/>
              </a:rPr>
              <a:t>D</a:t>
            </a:r>
            <a:r>
              <a:rPr lang="tr-TR" sz="1600" cap="none" dirty="0" smtClean="0">
                <a:latin typeface="Arial" panose="020B0604020202020204" pitchFamily="34" charset="0"/>
                <a:cs typeface="Arial" panose="020B0604020202020204" pitchFamily="34" charset="0"/>
              </a:rPr>
              <a:t>emir Anadolu lisesinin başarılı  öğrencilerine burs vermeye başladık toplamda </a:t>
            </a:r>
            <a:r>
              <a:rPr lang="tr-TR" sz="1600" b="1" cap="none" dirty="0" smtClean="0">
                <a:latin typeface="Arial" panose="020B0604020202020204" pitchFamily="34" charset="0"/>
                <a:cs typeface="Arial" panose="020B0604020202020204" pitchFamily="34" charset="0"/>
              </a:rPr>
              <a:t>13</a:t>
            </a:r>
            <a:r>
              <a:rPr lang="tr-TR" sz="1600" cap="none" dirty="0" smtClean="0">
                <a:latin typeface="Arial" panose="020B0604020202020204" pitchFamily="34" charset="0"/>
                <a:cs typeface="Arial" panose="020B0604020202020204" pitchFamily="34" charset="0"/>
              </a:rPr>
              <a:t> öğrencimize burs  veriyoruz. Lise öğrencilerimize 150 </a:t>
            </a:r>
            <a:r>
              <a:rPr lang="tr-TR" sz="1600" cap="none" dirty="0" err="1" smtClean="0">
                <a:latin typeface="Arial" panose="020B0604020202020204" pitchFamily="34" charset="0"/>
                <a:cs typeface="Arial" panose="020B0604020202020204" pitchFamily="34" charset="0"/>
              </a:rPr>
              <a:t>tl</a:t>
            </a:r>
            <a:r>
              <a:rPr lang="tr-TR" sz="1600" cap="none" dirty="0" smtClean="0">
                <a:latin typeface="Arial" panose="020B0604020202020204" pitchFamily="34" charset="0"/>
                <a:cs typeface="Arial" panose="020B0604020202020204" pitchFamily="34" charset="0"/>
              </a:rPr>
              <a:t> üniversite öğrencilerimize bir önceki yıl verilen tutarı %100 artırarak 300 </a:t>
            </a:r>
            <a:r>
              <a:rPr lang="tr-TR" sz="1600" cap="none" dirty="0" err="1" smtClean="0">
                <a:latin typeface="Arial" panose="020B0604020202020204" pitchFamily="34" charset="0"/>
                <a:cs typeface="Arial" panose="020B0604020202020204" pitchFamily="34" charset="0"/>
              </a:rPr>
              <a:t>tl</a:t>
            </a:r>
            <a:r>
              <a:rPr lang="tr-TR" sz="1600" cap="none" dirty="0" smtClean="0">
                <a:latin typeface="Arial" panose="020B0604020202020204" pitchFamily="34" charset="0"/>
                <a:cs typeface="Arial" panose="020B0604020202020204" pitchFamily="34" charset="0"/>
              </a:rPr>
              <a:t> vermeye başladık. Bu arada hayırseverlerden 250 </a:t>
            </a:r>
            <a:r>
              <a:rPr lang="tr-TR" sz="1600" cap="none" dirty="0" err="1" smtClean="0">
                <a:latin typeface="Arial" panose="020B0604020202020204" pitchFamily="34" charset="0"/>
                <a:cs typeface="Arial" panose="020B0604020202020204" pitchFamily="34" charset="0"/>
              </a:rPr>
              <a:t>tl</a:t>
            </a:r>
            <a:r>
              <a:rPr lang="tr-TR" sz="1600" cap="none" dirty="0" smtClean="0">
                <a:latin typeface="Arial" panose="020B0604020202020204" pitchFamily="34" charset="0"/>
                <a:cs typeface="Arial" panose="020B0604020202020204" pitchFamily="34" charset="0"/>
              </a:rPr>
              <a:t> aylık burs talep ediyoruz. </a:t>
            </a:r>
          </a:p>
          <a:p>
            <a:r>
              <a:rPr lang="tr-TR" sz="1600" cap="none" dirty="0" smtClean="0">
                <a:latin typeface="Arial" panose="020B0604020202020204" pitchFamily="34" charset="0"/>
                <a:cs typeface="Arial" panose="020B0604020202020204" pitchFamily="34" charset="0"/>
              </a:rPr>
              <a:t>Sosyal sorumluluk projeleri kapsamında ramazan ayında gelenekselleşmiş olan Sivrihisar'daki ihtiyaç sahibi hemşerilerimize bize emanet edilen bağışları ulaştırdık. Bu anlamda yine  Sivrihisar da liselerde okuyan öğrencilere destek olduk. SEV Muzaffer </a:t>
            </a:r>
            <a:r>
              <a:rPr lang="tr-TR" sz="1600" cap="none" dirty="0">
                <a:latin typeface="Arial" panose="020B0604020202020204" pitchFamily="34" charset="0"/>
                <a:cs typeface="Arial" panose="020B0604020202020204" pitchFamily="34" charset="0"/>
              </a:rPr>
              <a:t>D</a:t>
            </a:r>
            <a:r>
              <a:rPr lang="tr-TR" sz="1600" cap="none" dirty="0" smtClean="0">
                <a:latin typeface="Arial" panose="020B0604020202020204" pitchFamily="34" charset="0"/>
                <a:cs typeface="Arial" panose="020B0604020202020204" pitchFamily="34" charset="0"/>
              </a:rPr>
              <a:t>emir Anadolu lisesi okul yönetiminden gelen öğrencilerimizin kışlık bot ve mont ihtiyaçlarını karşıladık. Talebimiz üzerine QNB Finansbank’ın vakfımıza gönderdiği dört adet bilgisayarı ihtiyacı olan öğrencilerimize hediye ettik. </a:t>
            </a:r>
          </a:p>
          <a:p>
            <a:r>
              <a:rPr lang="tr-TR" sz="1600" cap="none" dirty="0" smtClean="0">
                <a:latin typeface="Arial" panose="020B0604020202020204" pitchFamily="34" charset="0"/>
                <a:cs typeface="Arial" panose="020B0604020202020204" pitchFamily="34" charset="0"/>
              </a:rPr>
              <a:t>Kadın kollarımız etkin çalışmalar sergiledi. Örnek çalışmalarda bulundu Sivrihisar sarkası ve kilimlerini kadınlarımız üreterek hem onara destek oldular hem de geleneksel Sivrihisar kıyafetimiz olan sarkanın tanıtımına katkıda bulundular. Aynı zamanda vakfımıza gelir elde edilmesini sağladılar. </a:t>
            </a:r>
          </a:p>
          <a:p>
            <a:endParaRPr lang="tr-TR" sz="1400" cap="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94366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Dikdörtgen 4"/>
          <p:cNvSpPr/>
          <p:nvPr/>
        </p:nvSpPr>
        <p:spPr>
          <a:xfrm>
            <a:off x="264694" y="1395663"/>
            <a:ext cx="11790947" cy="6725559"/>
          </a:xfrm>
          <a:prstGeom prst="rect">
            <a:avLst/>
          </a:prstGeom>
        </p:spPr>
        <p:txBody>
          <a:bodyPr wrap="square">
            <a:spAutoFit/>
          </a:bodyPr>
          <a:lstStyle/>
          <a:p>
            <a:pPr algn="just">
              <a:lnSpc>
                <a:spcPct val="107000"/>
              </a:lnSpc>
              <a:spcAft>
                <a:spcPts val="800"/>
              </a:spcAft>
            </a:pPr>
            <a:r>
              <a:rPr lang="tr-TR" sz="1600" dirty="0">
                <a:latin typeface="Arial" panose="020B0604020202020204" pitchFamily="34" charset="0"/>
                <a:ea typeface="Calibri" panose="020F0502020204030204" pitchFamily="34" charset="0"/>
                <a:cs typeface="Arial" panose="020B0604020202020204" pitchFamily="34" charset="0"/>
              </a:rPr>
              <a:t>Vakfımızın yıllardır devam eden cenazelere, düğülere açılışlara gönderdiği panoları yenileyerek daha çok kişinin pano desteğini almayı başardık. Vakfımızın web sayfasını yeniledik. Burs başvurusun değiştirerek daha kapsamlı hale getirerek i</a:t>
            </a:r>
            <a:r>
              <a:rPr lang="tr-TR" sz="1600" dirty="0" smtClean="0">
                <a:latin typeface="Arial" panose="020B0604020202020204" pitchFamily="34" charset="0"/>
                <a:ea typeface="Calibri" panose="020F0502020204030204" pitchFamily="34" charset="0"/>
                <a:cs typeface="Arial" panose="020B0604020202020204" pitchFamily="34" charset="0"/>
              </a:rPr>
              <a:t>nternet </a:t>
            </a:r>
            <a:r>
              <a:rPr lang="tr-TR" sz="1600" dirty="0">
                <a:latin typeface="Arial" panose="020B0604020202020204" pitchFamily="34" charset="0"/>
                <a:ea typeface="Calibri" panose="020F0502020204030204" pitchFamily="34" charset="0"/>
                <a:cs typeface="Arial" panose="020B0604020202020204" pitchFamily="34" charset="0"/>
              </a:rPr>
              <a:t>üzerinden forma ulaşılmasını sağladık.</a:t>
            </a:r>
          </a:p>
          <a:p>
            <a:pPr algn="just">
              <a:lnSpc>
                <a:spcPct val="107000"/>
              </a:lnSpc>
              <a:spcAft>
                <a:spcPts val="800"/>
              </a:spcAft>
            </a:pPr>
            <a:r>
              <a:rPr lang="tr-TR" sz="1600" dirty="0">
                <a:latin typeface="Arial" panose="020B0604020202020204" pitchFamily="34" charset="0"/>
                <a:ea typeface="Calibri" panose="020F0502020204030204" pitchFamily="34" charset="0"/>
                <a:cs typeface="Arial" panose="020B0604020202020204" pitchFamily="34" charset="0"/>
              </a:rPr>
              <a:t>Burs </a:t>
            </a:r>
            <a:r>
              <a:rPr lang="tr-TR" sz="1600" dirty="0" smtClean="0">
                <a:latin typeface="Arial" panose="020B0604020202020204" pitchFamily="34" charset="0"/>
                <a:ea typeface="Calibri" panose="020F0502020204030204" pitchFamily="34" charset="0"/>
                <a:cs typeface="Arial" panose="020B0604020202020204" pitchFamily="34" charset="0"/>
              </a:rPr>
              <a:t>başvurularımız önceki </a:t>
            </a:r>
            <a:r>
              <a:rPr lang="tr-TR" sz="1600" dirty="0">
                <a:latin typeface="Arial" panose="020B0604020202020204" pitchFamily="34" charset="0"/>
                <a:ea typeface="Calibri" panose="020F0502020204030204" pitchFamily="34" charset="0"/>
                <a:cs typeface="Arial" panose="020B0604020202020204" pitchFamily="34" charset="0"/>
              </a:rPr>
              <a:t>yıla göre dört katından </a:t>
            </a:r>
            <a:r>
              <a:rPr lang="tr-TR" sz="1600" dirty="0" smtClean="0">
                <a:latin typeface="Arial" panose="020B0604020202020204" pitchFamily="34" charset="0"/>
                <a:ea typeface="Calibri" panose="020F0502020204030204" pitchFamily="34" charset="0"/>
                <a:cs typeface="Arial" panose="020B0604020202020204" pitchFamily="34" charset="0"/>
              </a:rPr>
              <a:t>fazla </a:t>
            </a:r>
            <a:r>
              <a:rPr lang="tr-TR" sz="1600" dirty="0">
                <a:latin typeface="Arial" panose="020B0604020202020204" pitchFamily="34" charset="0"/>
                <a:ea typeface="Calibri" panose="020F0502020204030204" pitchFamily="34" charset="0"/>
                <a:cs typeface="Arial" panose="020B0604020202020204" pitchFamily="34" charset="0"/>
              </a:rPr>
              <a:t>artış sağladı. Toplam talep </a:t>
            </a:r>
            <a:r>
              <a:rPr lang="tr-TR" sz="1600" dirty="0" smtClean="0">
                <a:latin typeface="Arial" panose="020B0604020202020204" pitchFamily="34" charset="0"/>
                <a:ea typeface="Calibri" panose="020F0502020204030204" pitchFamily="34" charset="0"/>
                <a:cs typeface="Arial" panose="020B0604020202020204" pitchFamily="34" charset="0"/>
              </a:rPr>
              <a:t>sayısı 71 </a:t>
            </a:r>
            <a:r>
              <a:rPr lang="tr-TR" sz="1600" dirty="0">
                <a:latin typeface="Arial" panose="020B0604020202020204" pitchFamily="34" charset="0"/>
                <a:ea typeface="Calibri" panose="020F0502020204030204" pitchFamily="34" charset="0"/>
                <a:cs typeface="Arial" panose="020B0604020202020204" pitchFamily="34" charset="0"/>
              </a:rPr>
              <a:t>Adet idi</a:t>
            </a:r>
            <a:r>
              <a:rPr lang="tr-TR" sz="1600" dirty="0" smtClean="0">
                <a:latin typeface="Arial" panose="020B0604020202020204" pitchFamily="34" charset="0"/>
                <a:ea typeface="Calibri" panose="020F0502020204030204" pitchFamily="34" charset="0"/>
                <a:cs typeface="Arial" panose="020B0604020202020204" pitchFamily="34" charset="0"/>
              </a:rPr>
              <a:t>. bunlardan </a:t>
            </a:r>
            <a:r>
              <a:rPr lang="tr-TR" sz="1600" dirty="0">
                <a:latin typeface="Arial" panose="020B0604020202020204" pitchFamily="34" charset="0"/>
                <a:ea typeface="Calibri" panose="020F0502020204030204" pitchFamily="34" charset="0"/>
                <a:cs typeface="Arial" panose="020B0604020202020204" pitchFamily="34" charset="0"/>
              </a:rPr>
              <a:t>burs </a:t>
            </a:r>
            <a:r>
              <a:rPr lang="tr-TR" sz="1600" dirty="0" smtClean="0">
                <a:latin typeface="Arial" panose="020B0604020202020204" pitchFamily="34" charset="0"/>
                <a:ea typeface="Calibri" panose="020F0502020204030204" pitchFamily="34" charset="0"/>
                <a:cs typeface="Arial" panose="020B0604020202020204" pitchFamily="34" charset="0"/>
              </a:rPr>
              <a:t>komisyonunun </a:t>
            </a:r>
            <a:r>
              <a:rPr lang="tr-TR" sz="1600" dirty="0">
                <a:latin typeface="Arial" panose="020B0604020202020204" pitchFamily="34" charset="0"/>
                <a:ea typeface="Calibri" panose="020F0502020204030204" pitchFamily="34" charset="0"/>
                <a:cs typeface="Arial" panose="020B0604020202020204" pitchFamily="34" charset="0"/>
              </a:rPr>
              <a:t>değerlendirmesi sonucunda </a:t>
            </a:r>
            <a:r>
              <a:rPr lang="tr-TR" sz="1600" dirty="0" smtClean="0">
                <a:latin typeface="Arial" panose="020B0604020202020204" pitchFamily="34" charset="0"/>
                <a:ea typeface="Calibri" panose="020F0502020204030204" pitchFamily="34" charset="0"/>
                <a:cs typeface="Arial" panose="020B0604020202020204" pitchFamily="34" charset="0"/>
              </a:rPr>
              <a:t>63 </a:t>
            </a:r>
            <a:r>
              <a:rPr lang="tr-TR" sz="1600" dirty="0">
                <a:latin typeface="Arial" panose="020B0604020202020204" pitchFamily="34" charset="0"/>
                <a:ea typeface="Calibri" panose="020F0502020204030204" pitchFamily="34" charset="0"/>
                <a:cs typeface="Arial" panose="020B0604020202020204" pitchFamily="34" charset="0"/>
              </a:rPr>
              <a:t>adetine burs verilmesi uygun bulunmuştur</a:t>
            </a:r>
            <a:r>
              <a:rPr lang="tr-TR" sz="1600" dirty="0" smtClean="0">
                <a:latin typeface="Arial" panose="020B0604020202020204" pitchFamily="34" charset="0"/>
                <a:ea typeface="Calibri" panose="020F0502020204030204" pitchFamily="34" charset="0"/>
                <a:cs typeface="Arial" panose="020B0604020202020204" pitchFamily="34" charset="0"/>
              </a:rPr>
              <a:t>. Burs komisyonumuz </a:t>
            </a:r>
            <a:r>
              <a:rPr lang="tr-TR" sz="1600" dirty="0">
                <a:latin typeface="Arial" panose="020B0604020202020204" pitchFamily="34" charset="0"/>
                <a:ea typeface="Calibri" panose="020F0502020204030204" pitchFamily="34" charset="0"/>
                <a:cs typeface="Arial" panose="020B0604020202020204" pitchFamily="34" charset="0"/>
              </a:rPr>
              <a:t>da önceki </a:t>
            </a:r>
            <a:r>
              <a:rPr lang="tr-TR" sz="1600" dirty="0" smtClean="0">
                <a:latin typeface="Arial" panose="020B0604020202020204" pitchFamily="34" charset="0"/>
                <a:ea typeface="Calibri" panose="020F0502020204030204" pitchFamily="34" charset="0"/>
                <a:cs typeface="Arial" panose="020B0604020202020204" pitchFamily="34" charset="0"/>
              </a:rPr>
              <a:t>belediye </a:t>
            </a:r>
            <a:r>
              <a:rPr lang="tr-TR" sz="1600" dirty="0">
                <a:latin typeface="Arial" panose="020B0604020202020204" pitchFamily="34" charset="0"/>
                <a:ea typeface="Calibri" panose="020F0502020204030204" pitchFamily="34" charset="0"/>
                <a:cs typeface="Arial" panose="020B0604020202020204" pitchFamily="34" charset="0"/>
              </a:rPr>
              <a:t>başkanlarımızdan yaşar yurttaş, </a:t>
            </a:r>
            <a:r>
              <a:rPr lang="tr-TR" sz="1600" dirty="0" smtClean="0">
                <a:latin typeface="Arial" panose="020B0604020202020204" pitchFamily="34" charset="0"/>
                <a:ea typeface="Calibri" panose="020F0502020204030204" pitchFamily="34" charset="0"/>
                <a:cs typeface="Arial" panose="020B0604020202020204" pitchFamily="34" charset="0"/>
              </a:rPr>
              <a:t>Niyazi, </a:t>
            </a:r>
            <a:r>
              <a:rPr lang="tr-TR" sz="1600" dirty="0">
                <a:latin typeface="Arial" panose="020B0604020202020204" pitchFamily="34" charset="0"/>
                <a:ea typeface="Calibri" panose="020F0502020204030204" pitchFamily="34" charset="0"/>
                <a:cs typeface="Arial" panose="020B0604020202020204" pitchFamily="34" charset="0"/>
              </a:rPr>
              <a:t>K</a:t>
            </a:r>
            <a:r>
              <a:rPr lang="tr-TR" sz="1600" dirty="0" smtClean="0">
                <a:latin typeface="Arial" panose="020B0604020202020204" pitchFamily="34" charset="0"/>
                <a:ea typeface="Calibri" panose="020F0502020204030204" pitchFamily="34" charset="0"/>
                <a:cs typeface="Arial" panose="020B0604020202020204" pitchFamily="34" charset="0"/>
              </a:rPr>
              <a:t>oca</a:t>
            </a:r>
            <a:r>
              <a:rPr lang="tr-TR" sz="1600" dirty="0">
                <a:latin typeface="Arial" panose="020B0604020202020204" pitchFamily="34" charset="0"/>
                <a:ea typeface="Calibri" panose="020F0502020204030204" pitchFamily="34" charset="0"/>
                <a:cs typeface="Arial" panose="020B0604020202020204" pitchFamily="34" charset="0"/>
              </a:rPr>
              <a:t>, </a:t>
            </a:r>
            <a:r>
              <a:rPr lang="tr-TR" sz="1600" dirty="0" smtClean="0">
                <a:latin typeface="Arial" panose="020B0604020202020204" pitchFamily="34" charset="0"/>
                <a:ea typeface="Calibri" panose="020F0502020204030204" pitchFamily="34" charset="0"/>
                <a:cs typeface="Arial" panose="020B0604020202020204" pitchFamily="34" charset="0"/>
              </a:rPr>
              <a:t>Özkan </a:t>
            </a:r>
            <a:r>
              <a:rPr lang="tr-TR" sz="1600" dirty="0">
                <a:latin typeface="Arial" panose="020B0604020202020204" pitchFamily="34" charset="0"/>
                <a:ea typeface="Calibri" panose="020F0502020204030204" pitchFamily="34" charset="0"/>
                <a:cs typeface="Arial" panose="020B0604020202020204" pitchFamily="34" charset="0"/>
              </a:rPr>
              <a:t>A</a:t>
            </a:r>
            <a:r>
              <a:rPr lang="tr-TR" sz="1600" dirty="0" smtClean="0">
                <a:latin typeface="Arial" panose="020B0604020202020204" pitchFamily="34" charset="0"/>
                <a:ea typeface="Calibri" panose="020F0502020204030204" pitchFamily="34" charset="0"/>
                <a:cs typeface="Arial" panose="020B0604020202020204" pitchFamily="34" charset="0"/>
              </a:rPr>
              <a:t>kay, Mustafa </a:t>
            </a:r>
            <a:r>
              <a:rPr lang="tr-TR" sz="1600" dirty="0">
                <a:latin typeface="Arial" panose="020B0604020202020204" pitchFamily="34" charset="0"/>
                <a:ea typeface="Calibri" panose="020F0502020204030204" pitchFamily="34" charset="0"/>
                <a:cs typeface="Arial" panose="020B0604020202020204" pitchFamily="34" charset="0"/>
              </a:rPr>
              <a:t>B</a:t>
            </a:r>
            <a:r>
              <a:rPr lang="tr-TR" sz="1600" dirty="0" smtClean="0">
                <a:latin typeface="Arial" panose="020B0604020202020204" pitchFamily="34" charset="0"/>
                <a:ea typeface="Calibri" panose="020F0502020204030204" pitchFamily="34" charset="0"/>
                <a:cs typeface="Arial" panose="020B0604020202020204" pitchFamily="34" charset="0"/>
              </a:rPr>
              <a:t>arış ve </a:t>
            </a:r>
            <a:r>
              <a:rPr lang="tr-TR" sz="1600" dirty="0">
                <a:latin typeface="Arial" panose="020B0604020202020204" pitchFamily="34" charset="0"/>
                <a:ea typeface="Calibri" panose="020F0502020204030204" pitchFamily="34" charset="0"/>
                <a:cs typeface="Arial" panose="020B0604020202020204" pitchFamily="34" charset="0"/>
              </a:rPr>
              <a:t>denetim kurulu üyemiz Kadir </a:t>
            </a:r>
            <a:r>
              <a:rPr lang="tr-TR" sz="1600" dirty="0" err="1" smtClean="0">
                <a:latin typeface="Arial" panose="020B0604020202020204" pitchFamily="34" charset="0"/>
                <a:ea typeface="Calibri" panose="020F0502020204030204" pitchFamily="34" charset="0"/>
                <a:cs typeface="Arial" panose="020B0604020202020204" pitchFamily="34" charset="0"/>
              </a:rPr>
              <a:t>Tonbaktepe</a:t>
            </a:r>
            <a:r>
              <a:rPr lang="tr-TR" sz="1600" dirty="0" smtClean="0">
                <a:latin typeface="Arial" panose="020B0604020202020204" pitchFamily="34" charset="0"/>
                <a:ea typeface="Calibri" panose="020F0502020204030204" pitchFamily="34" charset="0"/>
                <a:cs typeface="Arial" panose="020B0604020202020204" pitchFamily="34" charset="0"/>
              </a:rPr>
              <a:t> </a:t>
            </a:r>
            <a:r>
              <a:rPr lang="tr-TR" sz="1600" dirty="0">
                <a:latin typeface="Arial" panose="020B0604020202020204" pitchFamily="34" charset="0"/>
                <a:ea typeface="Calibri" panose="020F0502020204030204" pitchFamily="34" charset="0"/>
                <a:cs typeface="Arial" panose="020B0604020202020204" pitchFamily="34" charset="0"/>
              </a:rPr>
              <a:t>yer </a:t>
            </a:r>
            <a:r>
              <a:rPr lang="tr-TR" sz="1600" dirty="0" smtClean="0">
                <a:latin typeface="Arial" panose="020B0604020202020204" pitchFamily="34" charset="0"/>
                <a:ea typeface="Calibri" panose="020F0502020204030204" pitchFamily="34" charset="0"/>
                <a:cs typeface="Arial" panose="020B0604020202020204" pitchFamily="34" charset="0"/>
              </a:rPr>
              <a:t>almıştır. Tahsis </a:t>
            </a:r>
            <a:r>
              <a:rPr lang="tr-TR" sz="1600" dirty="0">
                <a:latin typeface="Arial" panose="020B0604020202020204" pitchFamily="34" charset="0"/>
                <a:ea typeface="Calibri" panose="020F0502020204030204" pitchFamily="34" charset="0"/>
                <a:cs typeface="Arial" panose="020B0604020202020204" pitchFamily="34" charset="0"/>
              </a:rPr>
              <a:t>edilen burslara kız öğrencilerimize pozitif ayrımcılık yapılmış her başvuru </a:t>
            </a:r>
            <a:r>
              <a:rPr lang="tr-TR" sz="1600" dirty="0" smtClean="0">
                <a:latin typeface="Arial" panose="020B0604020202020204" pitchFamily="34" charset="0"/>
                <a:ea typeface="Calibri" panose="020F0502020204030204" pitchFamily="34" charset="0"/>
                <a:cs typeface="Arial" panose="020B0604020202020204" pitchFamily="34" charset="0"/>
              </a:rPr>
              <a:t>titizlikle </a:t>
            </a:r>
            <a:r>
              <a:rPr lang="tr-TR" sz="1600" dirty="0">
                <a:latin typeface="Arial" panose="020B0604020202020204" pitchFamily="34" charset="0"/>
                <a:ea typeface="Calibri" panose="020F0502020204030204" pitchFamily="34" charset="0"/>
                <a:cs typeface="Arial" panose="020B0604020202020204" pitchFamily="34" charset="0"/>
              </a:rPr>
              <a:t>irdelenmiş uygu </a:t>
            </a:r>
            <a:r>
              <a:rPr lang="tr-TR" sz="1600" dirty="0" smtClean="0">
                <a:latin typeface="Arial" panose="020B0604020202020204" pitchFamily="34" charset="0"/>
                <a:ea typeface="Calibri" panose="020F0502020204030204" pitchFamily="34" charset="0"/>
                <a:cs typeface="Arial" panose="020B0604020202020204" pitchFamily="34" charset="0"/>
              </a:rPr>
              <a:t>bulunan </a:t>
            </a:r>
            <a:r>
              <a:rPr lang="tr-TR" sz="1600" dirty="0">
                <a:latin typeface="Arial" panose="020B0604020202020204" pitchFamily="34" charset="0"/>
                <a:ea typeface="Calibri" panose="020F0502020204030204" pitchFamily="34" charset="0"/>
                <a:cs typeface="Arial" panose="020B0604020202020204" pitchFamily="34" charset="0"/>
              </a:rPr>
              <a:t>o komisyon tarafında onaylanmıştır. </a:t>
            </a:r>
            <a:r>
              <a:rPr lang="tr-TR" sz="1600" dirty="0" smtClean="0">
                <a:latin typeface="Arial" panose="020B0604020202020204" pitchFamily="34" charset="0"/>
                <a:cs typeface="Arial" panose="020B0604020202020204" pitchFamily="34" charset="0"/>
              </a:rPr>
              <a:t>2021 </a:t>
            </a:r>
            <a:r>
              <a:rPr lang="tr-TR" sz="1600" dirty="0">
                <a:latin typeface="Arial" panose="020B0604020202020204" pitchFamily="34" charset="0"/>
                <a:cs typeface="Arial" panose="020B0604020202020204" pitchFamily="34" charset="0"/>
              </a:rPr>
              <a:t>yılında il protokolü, </a:t>
            </a:r>
            <a:r>
              <a:rPr lang="tr-TR" sz="1600" dirty="0" smtClean="0">
                <a:latin typeface="Arial" panose="020B0604020202020204" pitchFamily="34" charset="0"/>
                <a:cs typeface="Arial" panose="020B0604020202020204" pitchFamily="34" charset="0"/>
              </a:rPr>
              <a:t>ilçemizin </a:t>
            </a:r>
            <a:r>
              <a:rPr lang="tr-TR" sz="1600" dirty="0">
                <a:latin typeface="Arial" panose="020B0604020202020204" pitchFamily="34" charset="0"/>
                <a:cs typeface="Arial" panose="020B0604020202020204" pitchFamily="34" charset="0"/>
              </a:rPr>
              <a:t>protokolü ziyaret edilmiş, vakfımıza yıllarca destek sağlayan onursal üyelerimiz </a:t>
            </a:r>
            <a:r>
              <a:rPr lang="tr-TR" sz="1600" dirty="0" smtClean="0">
                <a:latin typeface="Arial" panose="020B0604020202020204" pitchFamily="34" charset="0"/>
                <a:cs typeface="Arial" panose="020B0604020202020204" pitchFamily="34" charset="0"/>
              </a:rPr>
              <a:t>ziyaret </a:t>
            </a:r>
            <a:r>
              <a:rPr lang="tr-TR" sz="1600" dirty="0">
                <a:latin typeface="Arial" panose="020B0604020202020204" pitchFamily="34" charset="0"/>
                <a:cs typeface="Arial" panose="020B0604020202020204" pitchFamily="34" charset="0"/>
              </a:rPr>
              <a:t>edilmiş, iş </a:t>
            </a:r>
            <a:r>
              <a:rPr lang="tr-TR" sz="1600" dirty="0" smtClean="0">
                <a:latin typeface="Arial" panose="020B0604020202020204" pitchFamily="34" charset="0"/>
                <a:cs typeface="Arial" panose="020B0604020202020204" pitchFamily="34" charset="0"/>
              </a:rPr>
              <a:t>insanlarımız </a:t>
            </a:r>
            <a:r>
              <a:rPr lang="tr-TR" sz="1600" dirty="0">
                <a:latin typeface="Arial" panose="020B0604020202020204" pitchFamily="34" charset="0"/>
                <a:cs typeface="Arial" panose="020B0604020202020204" pitchFamily="34" charset="0"/>
              </a:rPr>
              <a:t>siyasi parti </a:t>
            </a:r>
            <a:r>
              <a:rPr lang="tr-TR" sz="1600" dirty="0" smtClean="0">
                <a:latin typeface="Arial" panose="020B0604020202020204" pitchFamily="34" charset="0"/>
                <a:cs typeface="Arial" panose="020B0604020202020204" pitchFamily="34" charset="0"/>
              </a:rPr>
              <a:t>temsilcileri  </a:t>
            </a:r>
            <a:r>
              <a:rPr lang="tr-TR" sz="1600" dirty="0">
                <a:latin typeface="Arial" panose="020B0604020202020204" pitchFamily="34" charset="0"/>
                <a:cs typeface="Arial" panose="020B0604020202020204" pitchFamily="34" charset="0"/>
              </a:rPr>
              <a:t>vakfımıza ziyarette bulunmuş </a:t>
            </a:r>
            <a:r>
              <a:rPr lang="tr-TR" sz="1600" dirty="0" err="1" smtClean="0">
                <a:latin typeface="Arial" panose="020B0604020202020204" pitchFamily="34" charset="0"/>
                <a:cs typeface="Arial" panose="020B0604020202020204" pitchFamily="34" charset="0"/>
              </a:rPr>
              <a:t>iadei</a:t>
            </a:r>
            <a:r>
              <a:rPr lang="tr-TR" sz="1600" dirty="0" smtClean="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ziyaretler gerçekleştirilmiştir. Vakfımıza ziyaret gelen ve </a:t>
            </a:r>
            <a:r>
              <a:rPr lang="tr-TR" sz="1600" dirty="0" smtClean="0">
                <a:latin typeface="Arial" panose="020B0604020202020204" pitchFamily="34" charset="0"/>
                <a:cs typeface="Arial" panose="020B0604020202020204" pitchFamily="34" charset="0"/>
              </a:rPr>
              <a:t>ziyaret </a:t>
            </a:r>
            <a:r>
              <a:rPr lang="tr-TR" sz="1600" dirty="0">
                <a:latin typeface="Arial" panose="020B0604020202020204" pitchFamily="34" charset="0"/>
                <a:cs typeface="Arial" panose="020B0604020202020204" pitchFamily="34" charset="0"/>
              </a:rPr>
              <a:t>edilenlerin </a:t>
            </a:r>
            <a:r>
              <a:rPr lang="tr-TR" sz="1600" dirty="0" smtClean="0">
                <a:latin typeface="Arial" panose="020B0604020202020204" pitchFamily="34" charset="0"/>
                <a:cs typeface="Arial" panose="020B0604020202020204" pitchFamily="34" charset="0"/>
              </a:rPr>
              <a:t>sayısını </a:t>
            </a:r>
            <a:r>
              <a:rPr lang="tr-TR" sz="1600" dirty="0">
                <a:latin typeface="Arial" panose="020B0604020202020204" pitchFamily="34" charset="0"/>
                <a:cs typeface="Arial" panose="020B0604020202020204" pitchFamily="34" charset="0"/>
              </a:rPr>
              <a:t>toplamda 187  adet </a:t>
            </a:r>
            <a:r>
              <a:rPr lang="tr-TR" sz="1600" dirty="0" smtClean="0">
                <a:latin typeface="Arial" panose="020B0604020202020204" pitchFamily="34" charset="0"/>
                <a:cs typeface="Arial" panose="020B0604020202020204" pitchFamily="34" charset="0"/>
              </a:rPr>
              <a:t>ziyaret </a:t>
            </a:r>
            <a:r>
              <a:rPr lang="tr-TR" sz="1600" dirty="0">
                <a:latin typeface="Arial" panose="020B0604020202020204" pitchFamily="34" charset="0"/>
                <a:cs typeface="Arial" panose="020B0604020202020204" pitchFamily="34" charset="0"/>
              </a:rPr>
              <a:t>gerçekleştirilmiştir. </a:t>
            </a:r>
          </a:p>
          <a:p>
            <a:r>
              <a:rPr lang="tr-TR" sz="1600" dirty="0">
                <a:latin typeface="Arial" panose="020B0604020202020204" pitchFamily="34" charset="0"/>
                <a:cs typeface="Arial" panose="020B0604020202020204" pitchFamily="34" charset="0"/>
              </a:rPr>
              <a:t>2021 yılında ülkemizde ve dünyada Sivrihisarlılar projesi ile hemşerilerimize ulaşmak için bir kampanya </a:t>
            </a:r>
            <a:r>
              <a:rPr lang="tr-TR" sz="1600" dirty="0" smtClean="0">
                <a:latin typeface="Arial" panose="020B0604020202020204" pitchFamily="34" charset="0"/>
                <a:cs typeface="Arial" panose="020B0604020202020204" pitchFamily="34" charset="0"/>
              </a:rPr>
              <a:t>başlattık.</a:t>
            </a:r>
          </a:p>
          <a:p>
            <a:endParaRPr lang="tr-TR" sz="1600" dirty="0" smtClean="0">
              <a:latin typeface="Arial" panose="020B0604020202020204" pitchFamily="34" charset="0"/>
              <a:cs typeface="Arial" panose="020B0604020202020204" pitchFamily="34" charset="0"/>
            </a:endParaRPr>
          </a:p>
          <a:p>
            <a:r>
              <a:rPr lang="tr-TR" sz="1600" dirty="0">
                <a:latin typeface="Arial" panose="020B0604020202020204" pitchFamily="34" charset="0"/>
                <a:cs typeface="Arial" panose="020B0604020202020204" pitchFamily="34" charset="0"/>
              </a:rPr>
              <a:t>2022 yılında büyüme yılı olarak adlandırdık her üyemizden yeni bir üye kazanımı rica ediyoruz. Amacımız daha çok öğrenciye, daha yüksek miktarda burs desteği sağlamaktır</a:t>
            </a:r>
            <a:r>
              <a:rPr lang="tr-TR" sz="1600" dirty="0" smtClean="0">
                <a:latin typeface="Arial" panose="020B0604020202020204" pitchFamily="34" charset="0"/>
                <a:cs typeface="Arial" panose="020B0604020202020204" pitchFamily="34" charset="0"/>
              </a:rPr>
              <a:t>.</a:t>
            </a:r>
          </a:p>
          <a:p>
            <a:endParaRPr lang="tr-TR" sz="1600" dirty="0">
              <a:latin typeface="Arial" panose="020B0604020202020204" pitchFamily="34" charset="0"/>
              <a:cs typeface="Arial" panose="020B0604020202020204" pitchFamily="34"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4831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36884" y="1179095"/>
            <a:ext cx="11670632" cy="6867586"/>
          </a:xfrm>
          <a:prstGeom prst="rect">
            <a:avLst/>
          </a:prstGeom>
        </p:spPr>
        <p:txBody>
          <a:bodyPr wrap="square">
            <a:spAutoFit/>
          </a:bodyPr>
          <a:lstStyle/>
          <a:p>
            <a:r>
              <a:rPr lang="tr-TR" dirty="0">
                <a:latin typeface="Arial" panose="020B0604020202020204" pitchFamily="34" charset="0"/>
                <a:cs typeface="Arial" panose="020B0604020202020204" pitchFamily="34" charset="0"/>
              </a:rPr>
              <a:t>Eğitime gönül veren destekçilerimizin sayesinde 22 yılda toplam 1743 </a:t>
            </a:r>
            <a:r>
              <a:rPr lang="tr-TR" dirty="0" err="1">
                <a:latin typeface="Arial" panose="020B0604020202020204" pitchFamily="34" charset="0"/>
                <a:cs typeface="Arial" panose="020B0604020202020204" pitchFamily="34" charset="0"/>
              </a:rPr>
              <a:t>bursiyer</a:t>
            </a:r>
            <a:r>
              <a:rPr lang="tr-TR" dirty="0">
                <a:latin typeface="Arial" panose="020B0604020202020204" pitchFamily="34" charset="0"/>
                <a:cs typeface="Arial" panose="020B0604020202020204" pitchFamily="34" charset="0"/>
              </a:rPr>
              <a:t> sayısına ulaştık. </a:t>
            </a:r>
          </a:p>
          <a:p>
            <a:endParaRPr lang="tr-TR" dirty="0">
              <a:latin typeface="Arial" panose="020B0604020202020204" pitchFamily="34" charset="0"/>
              <a:cs typeface="Arial" panose="020B0604020202020204" pitchFamily="34" charset="0"/>
            </a:endParaRPr>
          </a:p>
          <a:p>
            <a:r>
              <a:rPr lang="tr-TR" dirty="0" smtClean="0">
                <a:latin typeface="Arial" panose="020B0604020202020204" pitchFamily="34" charset="0"/>
                <a:cs typeface="Arial" panose="020B0604020202020204" pitchFamily="34" charset="0"/>
              </a:rPr>
              <a:t>Dünyadaki salgın </a:t>
            </a:r>
            <a:r>
              <a:rPr lang="tr-TR" dirty="0">
                <a:latin typeface="Arial" panose="020B0604020202020204" pitchFamily="34" charset="0"/>
                <a:cs typeface="Arial" panose="020B0604020202020204" pitchFamily="34" charset="0"/>
              </a:rPr>
              <a:t>hastalık , savaş ,ekonomik sıkıntılar geçirdiğimiz şu günlerde  </a:t>
            </a:r>
            <a:r>
              <a:rPr lang="tr-TR" dirty="0" smtClean="0">
                <a:latin typeface="Arial" panose="020B0604020202020204" pitchFamily="34" charset="0"/>
                <a:cs typeface="Arial" panose="020B0604020202020204" pitchFamily="34" charset="0"/>
              </a:rPr>
              <a:t>dirençli </a:t>
            </a:r>
            <a:r>
              <a:rPr lang="tr-TR" dirty="0">
                <a:latin typeface="Arial" panose="020B0604020202020204" pitchFamily="34" charset="0"/>
                <a:cs typeface="Arial" panose="020B0604020202020204" pitchFamily="34" charset="0"/>
              </a:rPr>
              <a:t>olmamız ve güçlü bir duruş göstermemiz gereken bir dönemdeyiz. Manevi gücümüzü koruyarak geleceğe umutla bakacağız. Her zaman olduğu gibi birlikte ve dayanışma içinde bu zorlu günleri atlatacağız. Bu zor zamanlarda en önemli özelliğimiz, SEV ailesi olma bilincimiz ve her şartta birlik olma duygumuzdur. Sorumluluklarımızı yerine getirmeye çalışırken ihtiyacımız olan cesareti ve motivasyonu sizlerin desteklerinden alıyoruz. Bu vesileyle aramızdan ayrılarak Tanrı’nın rahmetine kavuşan değerli bağışçılarımızı saygıyla anarken, 2022 yılında da faaliyetlerimizi kalıcı etki yaratma vizyonuyla ve yenilikçi bir yaklaşımla devam ettireceğimize inanıyoruz. Bizlere büyük güç ve destek veren değerli mütevelli heyeti üyelerimize, Yönetim Kurulu arkadaşlarımıza, üyelerimize, bağışçılarımıza, </a:t>
            </a:r>
            <a:r>
              <a:rPr lang="tr-TR" dirty="0" err="1">
                <a:latin typeface="Arial" panose="020B0604020202020204" pitchFamily="34" charset="0"/>
                <a:cs typeface="Arial" panose="020B0604020202020204" pitchFamily="34" charset="0"/>
              </a:rPr>
              <a:t>bursiyerlerimize</a:t>
            </a:r>
            <a:r>
              <a:rPr lang="tr-TR" dirty="0">
                <a:latin typeface="Arial" panose="020B0604020202020204" pitchFamily="34" charset="0"/>
                <a:cs typeface="Arial" panose="020B0604020202020204" pitchFamily="34" charset="0"/>
              </a:rPr>
              <a:t> ve vakfımız çalışanlarına teşekkürlerimi sunuyorum.</a:t>
            </a:r>
          </a:p>
          <a:p>
            <a:r>
              <a:rPr lang="tr-TR" sz="1600" dirty="0">
                <a:latin typeface="Arial" panose="020B0604020202020204" pitchFamily="34" charset="0"/>
                <a:cs typeface="Arial" panose="020B0604020202020204" pitchFamily="34" charset="0"/>
              </a:rPr>
              <a:t>              </a:t>
            </a:r>
          </a:p>
          <a:p>
            <a:r>
              <a:rPr lang="tr-TR" b="1" dirty="0">
                <a:latin typeface="Arial" panose="020B0604020202020204" pitchFamily="34" charset="0"/>
                <a:cs typeface="Arial" panose="020B0604020202020204" pitchFamily="34" charset="0"/>
              </a:rPr>
              <a:t>                  Saygı ve sevgilerimle</a:t>
            </a:r>
            <a:r>
              <a:rPr lang="tr-TR" b="1" dirty="0" smtClean="0">
                <a:latin typeface="Arial" panose="020B0604020202020204" pitchFamily="34" charset="0"/>
                <a:cs typeface="Arial" panose="020B0604020202020204" pitchFamily="34" charset="0"/>
              </a:rPr>
              <a:t>,</a:t>
            </a:r>
          </a:p>
          <a:p>
            <a:endParaRPr lang="tr-TR" sz="1600" dirty="0">
              <a:latin typeface="Arial" panose="020B0604020202020204" pitchFamily="34" charset="0"/>
              <a:cs typeface="Arial" panose="020B0604020202020204" pitchFamily="34" charset="0"/>
            </a:endParaRPr>
          </a:p>
          <a:p>
            <a:r>
              <a:rPr lang="tr-TR" b="1" dirty="0">
                <a:latin typeface="Arial" panose="020B0604020202020204" pitchFamily="34" charset="0"/>
                <a:cs typeface="Arial" panose="020B0604020202020204" pitchFamily="34" charset="0"/>
              </a:rPr>
              <a:t>                        </a:t>
            </a:r>
            <a:r>
              <a:rPr lang="tr-TR" b="1" dirty="0" smtClean="0">
                <a:latin typeface="Arial" panose="020B0604020202020204" pitchFamily="34" charset="0"/>
                <a:cs typeface="Arial" panose="020B0604020202020204" pitchFamily="34" charset="0"/>
              </a:rPr>
              <a:t>      Bekir </a:t>
            </a:r>
            <a:r>
              <a:rPr lang="tr-TR" b="1" dirty="0">
                <a:latin typeface="Arial" panose="020B0604020202020204" pitchFamily="34" charset="0"/>
                <a:cs typeface="Arial" panose="020B0604020202020204" pitchFamily="34" charset="0"/>
              </a:rPr>
              <a:t>KALIR</a:t>
            </a:r>
          </a:p>
          <a:p>
            <a:r>
              <a:rPr lang="tr-TR" b="1" dirty="0">
                <a:latin typeface="Arial" panose="020B0604020202020204" pitchFamily="34" charset="0"/>
                <a:cs typeface="Arial" panose="020B0604020202020204" pitchFamily="34" charset="0"/>
              </a:rPr>
              <a:t>                  Sivrihisar Eğitim Vakfı Başkanı</a:t>
            </a:r>
          </a:p>
          <a:p>
            <a:endParaRPr lang="tr-TR" sz="1600" dirty="0"/>
          </a:p>
          <a:p>
            <a:r>
              <a:rPr lang="tr-TR" sz="1600" dirty="0"/>
              <a:t> </a:t>
            </a:r>
          </a:p>
          <a:p>
            <a:pPr algn="just">
              <a:lnSpc>
                <a:spcPct val="107000"/>
              </a:lnSpc>
              <a:spcAft>
                <a:spcPts val="800"/>
              </a:spcAft>
            </a:pP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tr-TR"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0075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idx="4294967295"/>
          </p:nvPr>
        </p:nvSpPr>
        <p:spPr>
          <a:xfrm>
            <a:off x="2286000" y="0"/>
            <a:ext cx="9906000" cy="554038"/>
          </a:xfrm>
        </p:spPr>
        <p:txBody>
          <a:bodyPr>
            <a:normAutofit fontScale="90000"/>
          </a:bodyPr>
          <a:lstStyle/>
          <a:p>
            <a:endParaRPr lang="tr-TR" dirty="0"/>
          </a:p>
        </p:txBody>
      </p:sp>
      <p:graphicFrame>
        <p:nvGraphicFramePr>
          <p:cNvPr id="14" name="Nesne 13"/>
          <p:cNvGraphicFramePr>
            <a:graphicFrameLocks noChangeAspect="1"/>
          </p:cNvGraphicFramePr>
          <p:nvPr>
            <p:extLst>
              <p:ext uri="{D42A27DB-BD31-4B8C-83A1-F6EECF244321}">
                <p14:modId xmlns:p14="http://schemas.microsoft.com/office/powerpoint/2010/main" val="1956921975"/>
              </p:ext>
            </p:extLst>
          </p:nvPr>
        </p:nvGraphicFramePr>
        <p:xfrm>
          <a:off x="0" y="0"/>
          <a:ext cx="12191999" cy="7015118"/>
        </p:xfrm>
        <a:graphic>
          <a:graphicData uri="http://schemas.openxmlformats.org/presentationml/2006/ole">
            <mc:AlternateContent xmlns:mc="http://schemas.openxmlformats.org/markup-compatibility/2006">
              <mc:Choice xmlns:v="urn:schemas-microsoft-com:vml" Requires="v">
                <p:oleObj spid="_x0000_s1076" name="Acrobat Document" r:id="rId3" imgW="5667326" imgH="4000460" progId="Acrobat.Document.DC">
                  <p:embed/>
                </p:oleObj>
              </mc:Choice>
              <mc:Fallback>
                <p:oleObj name="Acrobat Document" r:id="rId3" imgW="5667326" imgH="4000460" progId="Acrobat.Document.DC">
                  <p:embed/>
                  <p:pic>
                    <p:nvPicPr>
                      <p:cNvPr id="0" name=""/>
                      <p:cNvPicPr/>
                      <p:nvPr/>
                    </p:nvPicPr>
                    <p:blipFill>
                      <a:blip r:embed="rId4"/>
                      <a:stretch>
                        <a:fillRect/>
                      </a:stretch>
                    </p:blipFill>
                    <p:spPr>
                      <a:xfrm>
                        <a:off x="0" y="0"/>
                        <a:ext cx="12191999" cy="7015118"/>
                      </a:xfrm>
                      <a:prstGeom prst="rect">
                        <a:avLst/>
                      </a:prstGeom>
                    </p:spPr>
                  </p:pic>
                </p:oleObj>
              </mc:Fallback>
            </mc:AlternateContent>
          </a:graphicData>
        </a:graphic>
      </p:graphicFrame>
      <p:pic>
        <p:nvPicPr>
          <p:cNvPr id="16" name="Resim 15"/>
          <p:cNvPicPr/>
          <p:nvPr/>
        </p:nvPicPr>
        <p:blipFill>
          <a:blip r:embed="rId5" cstate="print">
            <a:extLst>
              <a:ext uri="{28A0092B-C50C-407E-A947-70E740481C1C}">
                <a14:useLocalDpi xmlns:a14="http://schemas.microsoft.com/office/drawing/2010/main" val="0"/>
              </a:ext>
            </a:extLst>
          </a:blip>
          <a:stretch>
            <a:fillRect/>
          </a:stretch>
        </p:blipFill>
        <p:spPr>
          <a:xfrm>
            <a:off x="5055034" y="770890"/>
            <a:ext cx="1769110" cy="1658620"/>
          </a:xfrm>
          <a:prstGeom prst="rect">
            <a:avLst/>
          </a:prstGeom>
        </p:spPr>
      </p:pic>
      <p:pic>
        <p:nvPicPr>
          <p:cNvPr id="17" name="Resim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2435" y="4848726"/>
            <a:ext cx="1644565" cy="1580325"/>
          </a:xfrm>
          <a:prstGeom prst="rect">
            <a:avLst/>
          </a:prstGeom>
        </p:spPr>
      </p:pic>
      <p:pic>
        <p:nvPicPr>
          <p:cNvPr id="18" name="Resim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1521" y="4930368"/>
            <a:ext cx="1672623" cy="1498683"/>
          </a:xfrm>
          <a:prstGeom prst="rect">
            <a:avLst/>
          </a:prstGeom>
        </p:spPr>
      </p:pic>
      <p:pic>
        <p:nvPicPr>
          <p:cNvPr id="19" name="Resim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671" y="2738868"/>
            <a:ext cx="1685424" cy="1708768"/>
          </a:xfrm>
          <a:prstGeom prst="rect">
            <a:avLst/>
          </a:prstGeom>
        </p:spPr>
      </p:pic>
      <p:pic>
        <p:nvPicPr>
          <p:cNvPr id="20" name="Resim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2435" y="2889320"/>
            <a:ext cx="1592805" cy="1558316"/>
          </a:xfrm>
          <a:prstGeom prst="rect">
            <a:avLst/>
          </a:prstGeom>
        </p:spPr>
      </p:pic>
      <p:pic>
        <p:nvPicPr>
          <p:cNvPr id="21" name="Resim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9671" y="4930368"/>
            <a:ext cx="1608195" cy="1470919"/>
          </a:xfrm>
          <a:prstGeom prst="rect">
            <a:avLst/>
          </a:prstGeom>
        </p:spPr>
      </p:pic>
      <p:pic>
        <p:nvPicPr>
          <p:cNvPr id="22" name="Resim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51522" y="2851866"/>
            <a:ext cx="1672622" cy="1595770"/>
          </a:xfrm>
          <a:prstGeom prst="rect">
            <a:avLst/>
          </a:prstGeom>
        </p:spPr>
      </p:pic>
    </p:spTree>
    <p:extLst>
      <p:ext uri="{BB962C8B-B14F-4D97-AF65-F5344CB8AC3E}">
        <p14:creationId xmlns:p14="http://schemas.microsoft.com/office/powerpoint/2010/main" val="3572665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20072" y="267798"/>
            <a:ext cx="8950489" cy="627394"/>
          </a:xfrm>
        </p:spPr>
        <p:txBody>
          <a:bodyPr>
            <a:normAutofit fontScale="90000"/>
          </a:bodyPr>
          <a:lstStyle/>
          <a:p>
            <a:pPr algn="ctr"/>
            <a:r>
              <a:rPr lang="tr-TR" dirty="0" smtClean="0"/>
              <a:t>11.DÖNEM DENETİM KURULU</a:t>
            </a:r>
            <a:br>
              <a:rPr lang="tr-TR" dirty="0" smtClean="0"/>
            </a:br>
            <a:r>
              <a:rPr lang="tr-TR" dirty="0" smtClean="0"/>
              <a:t>2021-2024</a:t>
            </a:r>
            <a:endParaRPr lang="tr-TR" dirty="0"/>
          </a:p>
        </p:txBody>
      </p:sp>
      <p:sp>
        <p:nvSpPr>
          <p:cNvPr id="8" name="Metin Yer Tutucusu 7"/>
          <p:cNvSpPr>
            <a:spLocks noGrp="1"/>
          </p:cNvSpPr>
          <p:nvPr>
            <p:ph type="body" sz="half" idx="13"/>
          </p:nvPr>
        </p:nvSpPr>
        <p:spPr>
          <a:xfrm>
            <a:off x="1718262" y="2950251"/>
            <a:ext cx="8752299" cy="704301"/>
          </a:xfrm>
        </p:spPr>
        <p:txBody>
          <a:bodyPr>
            <a:noAutofit/>
          </a:bodyPr>
          <a:lstStyle/>
          <a:p>
            <a:r>
              <a:rPr lang="tr-TR" dirty="0" smtClean="0">
                <a:latin typeface="Arial" panose="020B0604020202020204" pitchFamily="34" charset="0"/>
                <a:cs typeface="Arial" panose="020B0604020202020204" pitchFamily="34" charset="0"/>
              </a:rPr>
              <a:t>                                                                          FAHRİ CEYLAN</a:t>
            </a:r>
          </a:p>
          <a:p>
            <a:r>
              <a:rPr lang="tr-TR" dirty="0">
                <a:latin typeface="Arial" panose="020B0604020202020204" pitchFamily="34" charset="0"/>
                <a:cs typeface="Arial" panose="020B0604020202020204" pitchFamily="34" charset="0"/>
              </a:rPr>
              <a:t> </a:t>
            </a:r>
            <a:r>
              <a:rPr lang="tr-TR" dirty="0" smtClean="0">
                <a:latin typeface="Arial" panose="020B0604020202020204" pitchFamily="34" charset="0"/>
                <a:cs typeface="Arial" panose="020B0604020202020204" pitchFamily="34" charset="0"/>
              </a:rPr>
              <a:t>                                                                             BAŞKAN</a:t>
            </a:r>
            <a:endParaRPr lang="tr-TR" dirty="0">
              <a:latin typeface="Arial" panose="020B0604020202020204" pitchFamily="34" charset="0"/>
              <a:cs typeface="Arial" panose="020B0604020202020204" pitchFamily="34" charset="0"/>
            </a:endParaRPr>
          </a:p>
        </p:txBody>
      </p:sp>
      <p:sp>
        <p:nvSpPr>
          <p:cNvPr id="7" name="Metin Yer Tutucusu 6"/>
          <p:cNvSpPr>
            <a:spLocks noGrp="1"/>
          </p:cNvSpPr>
          <p:nvPr>
            <p:ph type="body" sz="half" idx="2"/>
          </p:nvPr>
        </p:nvSpPr>
        <p:spPr>
          <a:xfrm>
            <a:off x="1231351" y="5627733"/>
            <a:ext cx="10341055" cy="1012910"/>
          </a:xfrm>
        </p:spPr>
        <p:txBody>
          <a:bodyPr>
            <a:normAutofit/>
          </a:bodyPr>
          <a:lstStyle/>
          <a:p>
            <a:r>
              <a:rPr lang="tr-TR" dirty="0" smtClean="0"/>
              <a:t>               AHMET EMEL                                                     KADİR TOMBAKTEPE</a:t>
            </a:r>
          </a:p>
          <a:p>
            <a:r>
              <a:rPr lang="tr-TR" dirty="0" smtClean="0"/>
              <a:t>                    ÜYE                                                                          </a:t>
            </a:r>
            <a:r>
              <a:rPr lang="tr-TR" dirty="0" err="1" smtClean="0"/>
              <a:t>ÜYE</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6627" y="3566322"/>
            <a:ext cx="1566672" cy="206141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9643" y="3654553"/>
            <a:ext cx="1755649" cy="2057401"/>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8967" y="972099"/>
            <a:ext cx="1770888" cy="1978152"/>
          </a:xfrm>
          <a:prstGeom prst="rect">
            <a:avLst/>
          </a:prstGeom>
        </p:spPr>
      </p:pic>
    </p:spTree>
    <p:extLst>
      <p:ext uri="{BB962C8B-B14F-4D97-AF65-F5344CB8AC3E}">
        <p14:creationId xmlns:p14="http://schemas.microsoft.com/office/powerpoint/2010/main" val="325056990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vre">
  <a:themeElements>
    <a:clrScheme name="Devre">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Devre">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vre">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
  <TotalTime>2998</TotalTime>
  <Words>2573</Words>
  <Application>Microsoft Office PowerPoint</Application>
  <PresentationFormat>Geniş ekran</PresentationFormat>
  <Paragraphs>393</Paragraphs>
  <Slides>49</Slides>
  <Notes>0</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49</vt:i4>
      </vt:variant>
    </vt:vector>
  </HeadingPairs>
  <TitlesOfParts>
    <vt:vector size="57" baseType="lpstr">
      <vt:lpstr>Arial</vt:lpstr>
      <vt:lpstr>Calibri</vt:lpstr>
      <vt:lpstr>Cambria</vt:lpstr>
      <vt:lpstr>Times New Roman</vt:lpstr>
      <vt:lpstr>Trebuchet MS</vt:lpstr>
      <vt:lpstr>Tw Cen MT</vt:lpstr>
      <vt:lpstr>Devre</vt:lpstr>
      <vt:lpstr>Acrobat Document</vt:lpstr>
      <vt:lpstr> SİVrİHİSAR eğİTİM kültür Ve dayanışma vakfı  2021 faaLİYET RAporu</vt:lpstr>
      <vt:lpstr>PowerPoint Sunusu</vt:lpstr>
      <vt:lpstr>PowerPoint Sunusu</vt:lpstr>
      <vt:lpstr>Bekir kalır yönetim kurulu başkanı</vt:lpstr>
      <vt:lpstr>YÖNETİM KURULU  BAŞKANININ MESAJI</vt:lpstr>
      <vt:lpstr>PowerPoint Sunusu</vt:lpstr>
      <vt:lpstr>PowerPoint Sunusu</vt:lpstr>
      <vt:lpstr>PowerPoint Sunusu</vt:lpstr>
      <vt:lpstr>11.DÖNEM DENETİM KURULU 2021-2024</vt:lpstr>
      <vt:lpstr>SEV’İN kurucuları</vt:lpstr>
      <vt:lpstr>Kurucu ve Onursal başkanımız                                               atilla şamdan</vt:lpstr>
      <vt:lpstr>EĞİTİM İÇİN BİR VAKIF DOĞUYOR</vt:lpstr>
      <vt:lpstr>SEV’İ SEV YAPAN DEĞERLER</vt:lpstr>
      <vt:lpstr>VAKFIN AMACI</vt:lpstr>
      <vt:lpstr>Sev kaynakları </vt:lpstr>
      <vt:lpstr>BURSLARIMIZ</vt:lpstr>
      <vt:lpstr>Burs faaliyetleri</vt:lpstr>
      <vt:lpstr>PowerPoint Sunusu</vt:lpstr>
      <vt:lpstr>BURSİYERLERİMİZİN OKUL VE BÖLÜMLERİ</vt:lpstr>
      <vt:lpstr>PowerPoint Sunusu</vt:lpstr>
      <vt:lpstr>PowerPoint Sunusu</vt:lpstr>
      <vt:lpstr>PowerPoint Sunusu</vt:lpstr>
      <vt:lpstr>PowerPoint Sunusu</vt:lpstr>
      <vt:lpstr>PowerPoint Sunusu</vt:lpstr>
      <vt:lpstr>PowerPoint Sunusu</vt:lpstr>
      <vt:lpstr>PowerPoint Sunusu</vt:lpstr>
      <vt:lpstr>Kaynak geliştirme</vt:lpstr>
      <vt:lpstr>KÜLTÜR YAYINLARIMIZ</vt:lpstr>
      <vt:lpstr>PowerPoint Sunusu</vt:lpstr>
      <vt:lpstr>PowerPoint Sunusu</vt:lpstr>
      <vt:lpstr>PowerPoint Sunusu</vt:lpstr>
      <vt:lpstr>Sivrihisar geleneksel sarka</vt:lpstr>
      <vt:lpstr>Sivrihisar geleneksel kilim motifi</vt:lpstr>
      <vt:lpstr>QNB Finansbank desteği ile dört öğrencimize bilgisayar hediye etmenin mutluluğunu yaşıyoruz.</vt:lpstr>
      <vt:lpstr>Sivrihisar'daki bir okulumuzdan gelen talep üzerine öğrencilerin kışlık bot ve mont ihtiyaçlarını karşılamaya çalıştık.</vt:lpstr>
      <vt:lpstr>BİLANÇO ve GELİR TABLOSU (tl)</vt:lpstr>
      <vt:lpstr>2021 YILINDa sev ailesine katılanlar </vt:lpstr>
      <vt:lpstr>PowerPoint Sunusu</vt:lpstr>
      <vt:lpstr>2021 YILINDA AY BAZINDA FAALİYETLERİMİZ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Dönem içerisinde yönetim kurulu,  aşağıda görev bölümü ile çalışmalarını sürdürmüştür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Sekreter</dc:creator>
  <cp:lastModifiedBy>Sekreter</cp:lastModifiedBy>
  <cp:revision>118</cp:revision>
  <dcterms:created xsi:type="dcterms:W3CDTF">2022-02-26T08:37:39Z</dcterms:created>
  <dcterms:modified xsi:type="dcterms:W3CDTF">2022-04-22T13:54:24Z</dcterms:modified>
</cp:coreProperties>
</file>